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64" r:id="rId1"/>
  </p:sldMasterIdLst>
  <p:notesMasterIdLst>
    <p:notesMasterId r:id="rId77"/>
  </p:notesMasterIdLst>
  <p:handoutMasterIdLst>
    <p:handoutMasterId r:id="rId78"/>
  </p:handoutMasterIdLst>
  <p:sldIdLst>
    <p:sldId id="302" r:id="rId2"/>
    <p:sldId id="536" r:id="rId3"/>
    <p:sldId id="537" r:id="rId4"/>
    <p:sldId id="535" r:id="rId5"/>
    <p:sldId id="303" r:id="rId6"/>
    <p:sldId id="408" r:id="rId7"/>
    <p:sldId id="362" r:id="rId8"/>
    <p:sldId id="366" r:id="rId9"/>
    <p:sldId id="367" r:id="rId10"/>
    <p:sldId id="368" r:id="rId11"/>
    <p:sldId id="369" r:id="rId12"/>
    <p:sldId id="370" r:id="rId13"/>
    <p:sldId id="533" r:id="rId14"/>
    <p:sldId id="413" r:id="rId15"/>
    <p:sldId id="414" r:id="rId16"/>
    <p:sldId id="415" r:id="rId17"/>
    <p:sldId id="416" r:id="rId18"/>
    <p:sldId id="418" r:id="rId19"/>
    <p:sldId id="419" r:id="rId20"/>
    <p:sldId id="423" r:id="rId21"/>
    <p:sldId id="383" r:id="rId22"/>
    <p:sldId id="384" r:id="rId23"/>
    <p:sldId id="385" r:id="rId24"/>
    <p:sldId id="386" r:id="rId25"/>
    <p:sldId id="387" r:id="rId26"/>
    <p:sldId id="388" r:id="rId27"/>
    <p:sldId id="389" r:id="rId28"/>
    <p:sldId id="390" r:id="rId29"/>
    <p:sldId id="534" r:id="rId30"/>
    <p:sldId id="399" r:id="rId31"/>
    <p:sldId id="463" r:id="rId32"/>
    <p:sldId id="464" r:id="rId33"/>
    <p:sldId id="465" r:id="rId34"/>
    <p:sldId id="466" r:id="rId35"/>
    <p:sldId id="409" r:id="rId36"/>
    <p:sldId id="410" r:id="rId37"/>
    <p:sldId id="402" r:id="rId38"/>
    <p:sldId id="400" r:id="rId39"/>
    <p:sldId id="401" r:id="rId40"/>
    <p:sldId id="403" r:id="rId41"/>
    <p:sldId id="404" r:id="rId42"/>
    <p:sldId id="405" r:id="rId43"/>
    <p:sldId id="406" r:id="rId44"/>
    <p:sldId id="407" r:id="rId45"/>
    <p:sldId id="482" r:id="rId46"/>
    <p:sldId id="483" r:id="rId47"/>
    <p:sldId id="484" r:id="rId48"/>
    <p:sldId id="485" r:id="rId49"/>
    <p:sldId id="486" r:id="rId50"/>
    <p:sldId id="532" r:id="rId51"/>
    <p:sldId id="490" r:id="rId52"/>
    <p:sldId id="492" r:id="rId53"/>
    <p:sldId id="494" r:id="rId54"/>
    <p:sldId id="495" r:id="rId55"/>
    <p:sldId id="496" r:id="rId56"/>
    <p:sldId id="500" r:id="rId57"/>
    <p:sldId id="501" r:id="rId58"/>
    <p:sldId id="509" r:id="rId59"/>
    <p:sldId id="510" r:id="rId60"/>
    <p:sldId id="511" r:id="rId61"/>
    <p:sldId id="512" r:id="rId62"/>
    <p:sldId id="513" r:id="rId63"/>
    <p:sldId id="516" r:id="rId64"/>
    <p:sldId id="517" r:id="rId65"/>
    <p:sldId id="518" r:id="rId66"/>
    <p:sldId id="520" r:id="rId67"/>
    <p:sldId id="521" r:id="rId68"/>
    <p:sldId id="522" r:id="rId69"/>
    <p:sldId id="523" r:id="rId70"/>
    <p:sldId id="524" r:id="rId71"/>
    <p:sldId id="526" r:id="rId72"/>
    <p:sldId id="527" r:id="rId73"/>
    <p:sldId id="528" r:id="rId74"/>
    <p:sldId id="529" r:id="rId75"/>
    <p:sldId id="361" r:id="rId76"/>
  </p:sldIdLst>
  <p:sldSz cx="9144000" cy="6858000" type="screen4x3"/>
  <p:notesSz cx="6864350" cy="9996488"/>
  <p:defaultTextStyle>
    <a:defPPr>
      <a:defRPr lang="hu-HU"/>
    </a:defPPr>
    <a:lvl1pPr algn="l" rtl="0" fontAlgn="base">
      <a:spcBef>
        <a:spcPct val="0"/>
      </a:spcBef>
      <a:spcAft>
        <a:spcPct val="0"/>
      </a:spcAft>
      <a:defRPr sz="1400" b="1" kern="1200">
        <a:solidFill>
          <a:srgbClr val="3B1B11"/>
        </a:solidFill>
        <a:latin typeface="Georgia" pitchFamily="18" charset="0"/>
        <a:ea typeface="+mn-ea"/>
        <a:cs typeface="Arial" charset="0"/>
      </a:defRPr>
    </a:lvl1pPr>
    <a:lvl2pPr marL="457200" algn="l" rtl="0" fontAlgn="base">
      <a:spcBef>
        <a:spcPct val="0"/>
      </a:spcBef>
      <a:spcAft>
        <a:spcPct val="0"/>
      </a:spcAft>
      <a:defRPr sz="1400" b="1" kern="1200">
        <a:solidFill>
          <a:srgbClr val="3B1B11"/>
        </a:solidFill>
        <a:latin typeface="Georgia" pitchFamily="18" charset="0"/>
        <a:ea typeface="+mn-ea"/>
        <a:cs typeface="Arial" charset="0"/>
      </a:defRPr>
    </a:lvl2pPr>
    <a:lvl3pPr marL="914400" algn="l" rtl="0" fontAlgn="base">
      <a:spcBef>
        <a:spcPct val="0"/>
      </a:spcBef>
      <a:spcAft>
        <a:spcPct val="0"/>
      </a:spcAft>
      <a:defRPr sz="1400" b="1" kern="1200">
        <a:solidFill>
          <a:srgbClr val="3B1B11"/>
        </a:solidFill>
        <a:latin typeface="Georgia" pitchFamily="18" charset="0"/>
        <a:ea typeface="+mn-ea"/>
        <a:cs typeface="Arial" charset="0"/>
      </a:defRPr>
    </a:lvl3pPr>
    <a:lvl4pPr marL="1371600" algn="l" rtl="0" fontAlgn="base">
      <a:spcBef>
        <a:spcPct val="0"/>
      </a:spcBef>
      <a:spcAft>
        <a:spcPct val="0"/>
      </a:spcAft>
      <a:defRPr sz="1400" b="1" kern="1200">
        <a:solidFill>
          <a:srgbClr val="3B1B11"/>
        </a:solidFill>
        <a:latin typeface="Georgia" pitchFamily="18" charset="0"/>
        <a:ea typeface="+mn-ea"/>
        <a:cs typeface="Arial" charset="0"/>
      </a:defRPr>
    </a:lvl4pPr>
    <a:lvl5pPr marL="1828800" algn="l" rtl="0" fontAlgn="base">
      <a:spcBef>
        <a:spcPct val="0"/>
      </a:spcBef>
      <a:spcAft>
        <a:spcPct val="0"/>
      </a:spcAft>
      <a:defRPr sz="1400" b="1" kern="1200">
        <a:solidFill>
          <a:srgbClr val="3B1B11"/>
        </a:solidFill>
        <a:latin typeface="Georgia" pitchFamily="18" charset="0"/>
        <a:ea typeface="+mn-ea"/>
        <a:cs typeface="Arial" charset="0"/>
      </a:defRPr>
    </a:lvl5pPr>
    <a:lvl6pPr marL="2286000" algn="l" defTabSz="914400" rtl="0" eaLnBrk="1" latinLnBrk="0" hangingPunct="1">
      <a:defRPr sz="1400" b="1" kern="1200">
        <a:solidFill>
          <a:srgbClr val="3B1B11"/>
        </a:solidFill>
        <a:latin typeface="Georgia" pitchFamily="18" charset="0"/>
        <a:ea typeface="+mn-ea"/>
        <a:cs typeface="Arial" charset="0"/>
      </a:defRPr>
    </a:lvl6pPr>
    <a:lvl7pPr marL="2743200" algn="l" defTabSz="914400" rtl="0" eaLnBrk="1" latinLnBrk="0" hangingPunct="1">
      <a:defRPr sz="1400" b="1" kern="1200">
        <a:solidFill>
          <a:srgbClr val="3B1B11"/>
        </a:solidFill>
        <a:latin typeface="Georgia" pitchFamily="18" charset="0"/>
        <a:ea typeface="+mn-ea"/>
        <a:cs typeface="Arial" charset="0"/>
      </a:defRPr>
    </a:lvl7pPr>
    <a:lvl8pPr marL="3200400" algn="l" defTabSz="914400" rtl="0" eaLnBrk="1" latinLnBrk="0" hangingPunct="1">
      <a:defRPr sz="1400" b="1" kern="1200">
        <a:solidFill>
          <a:srgbClr val="3B1B11"/>
        </a:solidFill>
        <a:latin typeface="Georgia" pitchFamily="18" charset="0"/>
        <a:ea typeface="+mn-ea"/>
        <a:cs typeface="Arial" charset="0"/>
      </a:defRPr>
    </a:lvl8pPr>
    <a:lvl9pPr marL="3657600" algn="l" defTabSz="914400" rtl="0" eaLnBrk="1" latinLnBrk="0" hangingPunct="1">
      <a:defRPr sz="1400" b="1" kern="1200">
        <a:solidFill>
          <a:srgbClr val="3B1B1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gy Boldizsár" initials="N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540000"/>
    <a:srgbClr val="000000"/>
    <a:srgbClr val="3B1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384" autoAdjust="0"/>
  </p:normalViewPr>
  <p:slideViewPr>
    <p:cSldViewPr>
      <p:cViewPr varScale="1">
        <p:scale>
          <a:sx n="53" d="100"/>
          <a:sy n="53" d="100"/>
        </p:scale>
        <p:origin x="396" y="18"/>
      </p:cViewPr>
      <p:guideLst>
        <p:guide orient="horz" pos="2160"/>
        <p:guide pos="2880"/>
      </p:guideLst>
    </p:cSldViewPr>
  </p:slideViewPr>
  <p:outlineViewPr>
    <p:cViewPr>
      <p:scale>
        <a:sx n="33" d="100"/>
        <a:sy n="33" d="100"/>
      </p:scale>
      <p:origin x="0" y="-159472"/>
    </p:cViewPr>
  </p:outlineViewPr>
  <p:notesTextViewPr>
    <p:cViewPr>
      <p:scale>
        <a:sx n="100" d="100"/>
        <a:sy n="100" d="100"/>
      </p:scale>
      <p:origin x="0" y="0"/>
    </p:cViewPr>
  </p:notesTextViewPr>
  <p:sorterViewPr>
    <p:cViewPr>
      <p:scale>
        <a:sx n="75" d="100"/>
        <a:sy n="75" d="100"/>
      </p:scale>
      <p:origin x="0" y="0"/>
    </p:cViewPr>
  </p:sorterViewPr>
  <p:notesViewPr>
    <p:cSldViewPr>
      <p:cViewPr>
        <p:scale>
          <a:sx n="50" d="100"/>
          <a:sy n="50" d="100"/>
        </p:scale>
        <p:origin x="1880" y="-224"/>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3-05-16T09:05:06.339" idx="3">
    <p:pos x="10" y="10"/>
    <p:text>5 (2) § "Subsidiary protection shall be granted to any third country national or stateless person who does not qualify as a refugee, ...or whose application for international protection was explicitly made on grounds that did not include the Geneva Convention., and who, owing to a well-founded fear of suffering serious and unjustified harm set out in article 15, has been forced to flee or to remain outside his or her country of origin and is unable or, owing to such fear, is unwilling to avail himself of the protection of that country.
</p:tex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44421-4E9C-436A-BC97-DDF6AF2E016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u-HU"/>
        </a:p>
      </dgm:t>
    </dgm:pt>
    <dgm:pt modelId="{2D988DFC-AF5F-40E7-8D72-B832CB23A7CF}">
      <dgm:prSet phldrT="[Szöveg]"/>
      <dgm:spPr>
        <a:solidFill>
          <a:srgbClr val="B23016"/>
        </a:solidFill>
      </dgm:spPr>
      <dgm:t>
        <a:bodyPr/>
        <a:lstStyle/>
        <a:p>
          <a:r>
            <a:rPr lang="hu-HU" smtClean="0"/>
            <a:t>Safe country of origin</a:t>
          </a:r>
          <a:endParaRPr lang="hu-HU"/>
        </a:p>
      </dgm:t>
    </dgm:pt>
    <dgm:pt modelId="{A923F8E9-775F-4D4D-AF90-DB6A9E5246C5}" type="parTrans" cxnId="{78F977D3-6014-45A2-9433-75C897A1F50D}">
      <dgm:prSet/>
      <dgm:spPr/>
      <dgm:t>
        <a:bodyPr/>
        <a:lstStyle/>
        <a:p>
          <a:endParaRPr lang="hu-HU"/>
        </a:p>
      </dgm:t>
    </dgm:pt>
    <dgm:pt modelId="{6ABF5190-5E7A-4CC2-85C3-D0DE191316BE}" type="sibTrans" cxnId="{78F977D3-6014-45A2-9433-75C897A1F50D}">
      <dgm:prSet/>
      <dgm:spPr/>
      <dgm:t>
        <a:bodyPr/>
        <a:lstStyle/>
        <a:p>
          <a:endParaRPr lang="hu-HU"/>
        </a:p>
      </dgm:t>
    </dgm:pt>
    <dgm:pt modelId="{B5FDF1DE-6E66-4B97-83A9-DECC8655B232}">
      <dgm:prSet phldrT="[Szöveg]"/>
      <dgm:spPr>
        <a:solidFill>
          <a:srgbClr val="C00000"/>
        </a:solidFill>
      </dgm:spPr>
      <dgm:t>
        <a:bodyPr/>
        <a:lstStyle/>
        <a:p>
          <a:r>
            <a:rPr lang="hu-HU" smtClean="0"/>
            <a:t>Country of first asylum</a:t>
          </a:r>
          <a:endParaRPr lang="hu-HU"/>
        </a:p>
      </dgm:t>
    </dgm:pt>
    <dgm:pt modelId="{F9145D35-4752-43EB-B24E-3A7755589C40}" type="parTrans" cxnId="{05FDA3E6-DF17-4AE3-A1BA-5B73B7BEDBC6}">
      <dgm:prSet/>
      <dgm:spPr/>
      <dgm:t>
        <a:bodyPr/>
        <a:lstStyle/>
        <a:p>
          <a:endParaRPr lang="hu-HU"/>
        </a:p>
      </dgm:t>
    </dgm:pt>
    <dgm:pt modelId="{C2001A49-0B15-4031-8267-106DF9254244}" type="sibTrans" cxnId="{05FDA3E6-DF17-4AE3-A1BA-5B73B7BEDBC6}">
      <dgm:prSet/>
      <dgm:spPr/>
      <dgm:t>
        <a:bodyPr/>
        <a:lstStyle/>
        <a:p>
          <a:endParaRPr lang="hu-HU"/>
        </a:p>
      </dgm:t>
    </dgm:pt>
    <dgm:pt modelId="{75012CC8-A3FA-4023-AD57-372013104619}">
      <dgm:prSet phldrT="[Szöveg]"/>
      <dgm:spPr>
        <a:solidFill>
          <a:srgbClr val="002060"/>
        </a:solidFill>
      </dgm:spPr>
      <dgm:t>
        <a:bodyPr/>
        <a:lstStyle/>
        <a:p>
          <a:r>
            <a:rPr lang="hu-HU" smtClean="0"/>
            <a:t>Safe third country </a:t>
          </a:r>
          <a:endParaRPr lang="hu-HU"/>
        </a:p>
      </dgm:t>
    </dgm:pt>
    <dgm:pt modelId="{132E7692-8849-4177-961D-BA33E3497869}" type="parTrans" cxnId="{DFB044D8-2272-4DC1-AE82-BC2C9074F2EE}">
      <dgm:prSet/>
      <dgm:spPr/>
      <dgm:t>
        <a:bodyPr/>
        <a:lstStyle/>
        <a:p>
          <a:endParaRPr lang="hu-HU"/>
        </a:p>
      </dgm:t>
    </dgm:pt>
    <dgm:pt modelId="{EDDADD0E-740C-400E-8E62-6438A440C0AB}" type="sibTrans" cxnId="{DFB044D8-2272-4DC1-AE82-BC2C9074F2EE}">
      <dgm:prSet/>
      <dgm:spPr/>
      <dgm:t>
        <a:bodyPr/>
        <a:lstStyle/>
        <a:p>
          <a:endParaRPr lang="hu-HU"/>
        </a:p>
      </dgm:t>
    </dgm:pt>
    <dgm:pt modelId="{1A1FF8DB-42F7-4EE8-944E-9AF01C2EE560}">
      <dgm:prSet phldrT="[Szöveg]"/>
      <dgm:spPr>
        <a:solidFill>
          <a:srgbClr val="3333FF"/>
        </a:solidFill>
      </dgm:spPr>
      <dgm:t>
        <a:bodyPr/>
        <a:lstStyle/>
        <a:p>
          <a:r>
            <a:rPr lang="hu-HU" smtClean="0"/>
            <a:t>European safe third country</a:t>
          </a:r>
          <a:endParaRPr lang="hu-HU"/>
        </a:p>
      </dgm:t>
    </dgm:pt>
    <dgm:pt modelId="{AF47BC56-FCC4-4A0A-892F-3F22BD72F60C}" type="parTrans" cxnId="{E952031F-7A14-42D4-85B9-12DD1E8D154D}">
      <dgm:prSet/>
      <dgm:spPr/>
      <dgm:t>
        <a:bodyPr/>
        <a:lstStyle/>
        <a:p>
          <a:endParaRPr lang="hu-HU"/>
        </a:p>
      </dgm:t>
    </dgm:pt>
    <dgm:pt modelId="{17DE0C3E-687B-400B-B851-D66AB863A9F0}" type="sibTrans" cxnId="{E952031F-7A14-42D4-85B9-12DD1E8D154D}">
      <dgm:prSet/>
      <dgm:spPr/>
      <dgm:t>
        <a:bodyPr/>
        <a:lstStyle/>
        <a:p>
          <a:endParaRPr lang="hu-HU"/>
        </a:p>
      </dgm:t>
    </dgm:pt>
    <dgm:pt modelId="{18954085-0587-4F68-A982-92BBBC5FB330}" type="pres">
      <dgm:prSet presAssocID="{DC544421-4E9C-436A-BC97-DDF6AF2E016F}" presName="diagram" presStyleCnt="0">
        <dgm:presLayoutVars>
          <dgm:dir/>
          <dgm:resizeHandles val="exact"/>
        </dgm:presLayoutVars>
      </dgm:prSet>
      <dgm:spPr/>
      <dgm:t>
        <a:bodyPr/>
        <a:lstStyle/>
        <a:p>
          <a:endParaRPr lang="hu-HU"/>
        </a:p>
      </dgm:t>
    </dgm:pt>
    <dgm:pt modelId="{721488C1-B44E-442A-AF3D-B41F8DB84789}" type="pres">
      <dgm:prSet presAssocID="{2D988DFC-AF5F-40E7-8D72-B832CB23A7CF}" presName="node" presStyleLbl="node1" presStyleIdx="0" presStyleCnt="4">
        <dgm:presLayoutVars>
          <dgm:bulletEnabled val="1"/>
        </dgm:presLayoutVars>
      </dgm:prSet>
      <dgm:spPr/>
      <dgm:t>
        <a:bodyPr/>
        <a:lstStyle/>
        <a:p>
          <a:endParaRPr lang="hu-HU"/>
        </a:p>
      </dgm:t>
    </dgm:pt>
    <dgm:pt modelId="{3F8921C1-5DE0-4CDB-A105-08F12BA3F542}" type="pres">
      <dgm:prSet presAssocID="{6ABF5190-5E7A-4CC2-85C3-D0DE191316BE}" presName="sibTrans" presStyleCnt="0"/>
      <dgm:spPr/>
    </dgm:pt>
    <dgm:pt modelId="{47D9CA4B-37E1-4A0A-A3B1-9E6815D4ED4D}" type="pres">
      <dgm:prSet presAssocID="{B5FDF1DE-6E66-4B97-83A9-DECC8655B232}" presName="node" presStyleLbl="node1" presStyleIdx="1" presStyleCnt="4">
        <dgm:presLayoutVars>
          <dgm:bulletEnabled val="1"/>
        </dgm:presLayoutVars>
      </dgm:prSet>
      <dgm:spPr/>
      <dgm:t>
        <a:bodyPr/>
        <a:lstStyle/>
        <a:p>
          <a:endParaRPr lang="hu-HU"/>
        </a:p>
      </dgm:t>
    </dgm:pt>
    <dgm:pt modelId="{1D7E6F0E-C5FE-4CF1-A55B-0B0D3077EF1E}" type="pres">
      <dgm:prSet presAssocID="{C2001A49-0B15-4031-8267-106DF9254244}" presName="sibTrans" presStyleCnt="0"/>
      <dgm:spPr/>
    </dgm:pt>
    <dgm:pt modelId="{83636B96-E882-43D9-AE7F-17843D1AAA7C}" type="pres">
      <dgm:prSet presAssocID="{75012CC8-A3FA-4023-AD57-372013104619}" presName="node" presStyleLbl="node1" presStyleIdx="2" presStyleCnt="4">
        <dgm:presLayoutVars>
          <dgm:bulletEnabled val="1"/>
        </dgm:presLayoutVars>
      </dgm:prSet>
      <dgm:spPr/>
      <dgm:t>
        <a:bodyPr/>
        <a:lstStyle/>
        <a:p>
          <a:endParaRPr lang="hu-HU"/>
        </a:p>
      </dgm:t>
    </dgm:pt>
    <dgm:pt modelId="{E7862F75-9DAC-4675-B8E4-C2B9BA6A1B6C}" type="pres">
      <dgm:prSet presAssocID="{EDDADD0E-740C-400E-8E62-6438A440C0AB}" presName="sibTrans" presStyleCnt="0"/>
      <dgm:spPr/>
    </dgm:pt>
    <dgm:pt modelId="{65C22743-9683-4286-A8ED-E1B0EF3C3DE7}" type="pres">
      <dgm:prSet presAssocID="{1A1FF8DB-42F7-4EE8-944E-9AF01C2EE560}" presName="node" presStyleLbl="node1" presStyleIdx="3" presStyleCnt="4">
        <dgm:presLayoutVars>
          <dgm:bulletEnabled val="1"/>
        </dgm:presLayoutVars>
      </dgm:prSet>
      <dgm:spPr/>
      <dgm:t>
        <a:bodyPr/>
        <a:lstStyle/>
        <a:p>
          <a:endParaRPr lang="hu-HU"/>
        </a:p>
      </dgm:t>
    </dgm:pt>
  </dgm:ptLst>
  <dgm:cxnLst>
    <dgm:cxn modelId="{78F977D3-6014-45A2-9433-75C897A1F50D}" srcId="{DC544421-4E9C-436A-BC97-DDF6AF2E016F}" destId="{2D988DFC-AF5F-40E7-8D72-B832CB23A7CF}" srcOrd="0" destOrd="0" parTransId="{A923F8E9-775F-4D4D-AF90-DB6A9E5246C5}" sibTransId="{6ABF5190-5E7A-4CC2-85C3-D0DE191316BE}"/>
    <dgm:cxn modelId="{05FDA3E6-DF17-4AE3-A1BA-5B73B7BEDBC6}" srcId="{DC544421-4E9C-436A-BC97-DDF6AF2E016F}" destId="{B5FDF1DE-6E66-4B97-83A9-DECC8655B232}" srcOrd="1" destOrd="0" parTransId="{F9145D35-4752-43EB-B24E-3A7755589C40}" sibTransId="{C2001A49-0B15-4031-8267-106DF9254244}"/>
    <dgm:cxn modelId="{6ED2DAEA-F86D-41B7-B196-C7F0DFA7A6ED}" type="presOf" srcId="{75012CC8-A3FA-4023-AD57-372013104619}" destId="{83636B96-E882-43D9-AE7F-17843D1AAA7C}" srcOrd="0" destOrd="0" presId="urn:microsoft.com/office/officeart/2005/8/layout/default"/>
    <dgm:cxn modelId="{C8195CF9-A5C7-4766-967C-4F5056E4169D}" type="presOf" srcId="{1A1FF8DB-42F7-4EE8-944E-9AF01C2EE560}" destId="{65C22743-9683-4286-A8ED-E1B0EF3C3DE7}" srcOrd="0" destOrd="0" presId="urn:microsoft.com/office/officeart/2005/8/layout/default"/>
    <dgm:cxn modelId="{33021FEB-293B-4512-8442-650E84D668B6}" type="presOf" srcId="{2D988DFC-AF5F-40E7-8D72-B832CB23A7CF}" destId="{721488C1-B44E-442A-AF3D-B41F8DB84789}" srcOrd="0" destOrd="0" presId="urn:microsoft.com/office/officeart/2005/8/layout/default"/>
    <dgm:cxn modelId="{DFB044D8-2272-4DC1-AE82-BC2C9074F2EE}" srcId="{DC544421-4E9C-436A-BC97-DDF6AF2E016F}" destId="{75012CC8-A3FA-4023-AD57-372013104619}" srcOrd="2" destOrd="0" parTransId="{132E7692-8849-4177-961D-BA33E3497869}" sibTransId="{EDDADD0E-740C-400E-8E62-6438A440C0AB}"/>
    <dgm:cxn modelId="{E952031F-7A14-42D4-85B9-12DD1E8D154D}" srcId="{DC544421-4E9C-436A-BC97-DDF6AF2E016F}" destId="{1A1FF8DB-42F7-4EE8-944E-9AF01C2EE560}" srcOrd="3" destOrd="0" parTransId="{AF47BC56-FCC4-4A0A-892F-3F22BD72F60C}" sibTransId="{17DE0C3E-687B-400B-B851-D66AB863A9F0}"/>
    <dgm:cxn modelId="{B72A8C17-08A8-448A-AD65-320347F8E009}" type="presOf" srcId="{B5FDF1DE-6E66-4B97-83A9-DECC8655B232}" destId="{47D9CA4B-37E1-4A0A-A3B1-9E6815D4ED4D}" srcOrd="0" destOrd="0" presId="urn:microsoft.com/office/officeart/2005/8/layout/default"/>
    <dgm:cxn modelId="{27056468-123A-4B8E-8321-07967D57C84F}" type="presOf" srcId="{DC544421-4E9C-436A-BC97-DDF6AF2E016F}" destId="{18954085-0587-4F68-A982-92BBBC5FB330}" srcOrd="0" destOrd="0" presId="urn:microsoft.com/office/officeart/2005/8/layout/default"/>
    <dgm:cxn modelId="{4DD0D573-B43E-49E8-96BB-328EA35BF279}" type="presParOf" srcId="{18954085-0587-4F68-A982-92BBBC5FB330}" destId="{721488C1-B44E-442A-AF3D-B41F8DB84789}" srcOrd="0" destOrd="0" presId="urn:microsoft.com/office/officeart/2005/8/layout/default"/>
    <dgm:cxn modelId="{D3F19478-165F-4DAC-8640-FB2CBF8D2171}" type="presParOf" srcId="{18954085-0587-4F68-A982-92BBBC5FB330}" destId="{3F8921C1-5DE0-4CDB-A105-08F12BA3F542}" srcOrd="1" destOrd="0" presId="urn:microsoft.com/office/officeart/2005/8/layout/default"/>
    <dgm:cxn modelId="{E1D736E0-C6E6-44AA-8F16-1098B5E2B5C1}" type="presParOf" srcId="{18954085-0587-4F68-A982-92BBBC5FB330}" destId="{47D9CA4B-37E1-4A0A-A3B1-9E6815D4ED4D}" srcOrd="2" destOrd="0" presId="urn:microsoft.com/office/officeart/2005/8/layout/default"/>
    <dgm:cxn modelId="{630824D3-0DD4-43E5-B7E0-98E5BA55475E}" type="presParOf" srcId="{18954085-0587-4F68-A982-92BBBC5FB330}" destId="{1D7E6F0E-C5FE-4CF1-A55B-0B0D3077EF1E}" srcOrd="3" destOrd="0" presId="urn:microsoft.com/office/officeart/2005/8/layout/default"/>
    <dgm:cxn modelId="{25F2FE8C-AC81-4E3B-AC63-AD1BB706E9D0}" type="presParOf" srcId="{18954085-0587-4F68-A982-92BBBC5FB330}" destId="{83636B96-E882-43D9-AE7F-17843D1AAA7C}" srcOrd="4" destOrd="0" presId="urn:microsoft.com/office/officeart/2005/8/layout/default"/>
    <dgm:cxn modelId="{4CC520F3-E6B3-411F-9B0D-06A7C68AD38B}" type="presParOf" srcId="{18954085-0587-4F68-A982-92BBBC5FB330}" destId="{E7862F75-9DAC-4675-B8E4-C2B9BA6A1B6C}" srcOrd="5" destOrd="0" presId="urn:microsoft.com/office/officeart/2005/8/layout/default"/>
    <dgm:cxn modelId="{3DAD8144-FA2E-45A8-B97C-052D2718D4B1}" type="presParOf" srcId="{18954085-0587-4F68-A982-92BBBC5FB330}" destId="{65C22743-9683-4286-A8ED-E1B0EF3C3DE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488C1-B44E-442A-AF3D-B41F8DB84789}">
      <dsp:nvSpPr>
        <dsp:cNvPr id="0" name=""/>
        <dsp:cNvSpPr/>
      </dsp:nvSpPr>
      <dsp:spPr>
        <a:xfrm>
          <a:off x="456582" y="698"/>
          <a:ext cx="1931136" cy="1158681"/>
        </a:xfrm>
        <a:prstGeom prst="rect">
          <a:avLst/>
        </a:prstGeom>
        <a:solidFill>
          <a:srgbClr val="B230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smtClean="0"/>
            <a:t>Safe country of origin</a:t>
          </a:r>
          <a:endParaRPr lang="hu-HU" sz="2400" kern="1200"/>
        </a:p>
      </dsp:txBody>
      <dsp:txXfrm>
        <a:off x="456582" y="698"/>
        <a:ext cx="1931136" cy="1158681"/>
      </dsp:txXfrm>
    </dsp:sp>
    <dsp:sp modelId="{47D9CA4B-37E1-4A0A-A3B1-9E6815D4ED4D}">
      <dsp:nvSpPr>
        <dsp:cNvPr id="0" name=""/>
        <dsp:cNvSpPr/>
      </dsp:nvSpPr>
      <dsp:spPr>
        <a:xfrm>
          <a:off x="2580832" y="698"/>
          <a:ext cx="1931136" cy="115868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smtClean="0"/>
            <a:t>Country of first asylum</a:t>
          </a:r>
          <a:endParaRPr lang="hu-HU" sz="2400" kern="1200"/>
        </a:p>
      </dsp:txBody>
      <dsp:txXfrm>
        <a:off x="2580832" y="698"/>
        <a:ext cx="1931136" cy="1158681"/>
      </dsp:txXfrm>
    </dsp:sp>
    <dsp:sp modelId="{83636B96-E882-43D9-AE7F-17843D1AAA7C}">
      <dsp:nvSpPr>
        <dsp:cNvPr id="0" name=""/>
        <dsp:cNvSpPr/>
      </dsp:nvSpPr>
      <dsp:spPr>
        <a:xfrm>
          <a:off x="456582" y="1352494"/>
          <a:ext cx="1931136" cy="1158681"/>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smtClean="0"/>
            <a:t>Safe third country </a:t>
          </a:r>
          <a:endParaRPr lang="hu-HU" sz="2400" kern="1200"/>
        </a:p>
      </dsp:txBody>
      <dsp:txXfrm>
        <a:off x="456582" y="1352494"/>
        <a:ext cx="1931136" cy="1158681"/>
      </dsp:txXfrm>
    </dsp:sp>
    <dsp:sp modelId="{65C22743-9683-4286-A8ED-E1B0EF3C3DE7}">
      <dsp:nvSpPr>
        <dsp:cNvPr id="0" name=""/>
        <dsp:cNvSpPr/>
      </dsp:nvSpPr>
      <dsp:spPr>
        <a:xfrm>
          <a:off x="2580832" y="1352494"/>
          <a:ext cx="1931136" cy="1158681"/>
        </a:xfrm>
        <a:prstGeom prst="rect">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smtClean="0"/>
            <a:t>European safe third country</a:t>
          </a:r>
          <a:endParaRPr lang="hu-HU" sz="2400" kern="1200"/>
        </a:p>
      </dsp:txBody>
      <dsp:txXfrm>
        <a:off x="2580832" y="1352494"/>
        <a:ext cx="1931136" cy="11586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2977520" cy="468738"/>
          </a:xfrm>
          <a:prstGeom prst="rect">
            <a:avLst/>
          </a:prstGeom>
          <a:noFill/>
          <a:ln w="9525">
            <a:noFill/>
            <a:miter lim="800000"/>
            <a:headEnd/>
            <a:tailEnd/>
          </a:ln>
          <a:effectLst/>
        </p:spPr>
        <p:txBody>
          <a:bodyPr vert="horz" wrap="square" lIns="92839" tIns="46420" rIns="92839" bIns="46420"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1" name="Rectangle 3"/>
          <p:cNvSpPr>
            <a:spLocks noGrp="1" noChangeArrowheads="1"/>
          </p:cNvSpPr>
          <p:nvPr>
            <p:ph type="dt" sz="quarter" idx="1"/>
          </p:nvPr>
        </p:nvSpPr>
        <p:spPr bwMode="auto">
          <a:xfrm>
            <a:off x="3893191" y="0"/>
            <a:ext cx="2977519" cy="468738"/>
          </a:xfrm>
          <a:prstGeom prst="rect">
            <a:avLst/>
          </a:prstGeom>
          <a:noFill/>
          <a:ln w="9525">
            <a:noFill/>
            <a:miter lim="800000"/>
            <a:headEnd/>
            <a:tailEnd/>
          </a:ln>
          <a:effectLst/>
        </p:spPr>
        <p:txBody>
          <a:bodyPr vert="horz" wrap="square" lIns="92839" tIns="46420" rIns="92839" bIns="46420"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en-US"/>
          </a:p>
        </p:txBody>
      </p:sp>
      <p:sp>
        <p:nvSpPr>
          <p:cNvPr id="191492" name="Rectangle 4"/>
          <p:cNvSpPr>
            <a:spLocks noGrp="1" noChangeArrowheads="1"/>
          </p:cNvSpPr>
          <p:nvPr>
            <p:ph type="ftr" sz="quarter" idx="2"/>
          </p:nvPr>
        </p:nvSpPr>
        <p:spPr bwMode="auto">
          <a:xfrm>
            <a:off x="0" y="9534260"/>
            <a:ext cx="2977520" cy="468738"/>
          </a:xfrm>
          <a:prstGeom prst="rect">
            <a:avLst/>
          </a:prstGeom>
          <a:noFill/>
          <a:ln w="9525">
            <a:noFill/>
            <a:miter lim="800000"/>
            <a:headEnd/>
            <a:tailEnd/>
          </a:ln>
          <a:effectLst/>
        </p:spPr>
        <p:txBody>
          <a:bodyPr vert="horz" wrap="square" lIns="92839" tIns="46420" rIns="92839" bIns="46420"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3" name="Rectangle 5"/>
          <p:cNvSpPr>
            <a:spLocks noGrp="1" noChangeArrowheads="1"/>
          </p:cNvSpPr>
          <p:nvPr>
            <p:ph type="sldNum" sz="quarter" idx="3"/>
          </p:nvPr>
        </p:nvSpPr>
        <p:spPr bwMode="auto">
          <a:xfrm>
            <a:off x="3893191" y="9534260"/>
            <a:ext cx="2977519" cy="468738"/>
          </a:xfrm>
          <a:prstGeom prst="rect">
            <a:avLst/>
          </a:prstGeom>
          <a:noFill/>
          <a:ln w="9525">
            <a:noFill/>
            <a:miter lim="800000"/>
            <a:headEnd/>
            <a:tailEnd/>
          </a:ln>
          <a:effectLst/>
        </p:spPr>
        <p:txBody>
          <a:bodyPr vert="horz" wrap="square" lIns="92839" tIns="46420" rIns="92839" bIns="46420"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55D3703B-2829-483D-B21E-58A529E655B7}" type="slidenum">
              <a:rPr lang="en-US"/>
              <a:pPr>
                <a:defRPr/>
              </a:pPr>
              <a:t>‹#›</a:t>
            </a:fld>
            <a:endParaRPr lang="en-US"/>
          </a:p>
        </p:txBody>
      </p:sp>
    </p:spTree>
    <p:extLst>
      <p:ext uri="{BB962C8B-B14F-4D97-AF65-F5344CB8AC3E}">
        <p14:creationId xmlns:p14="http://schemas.microsoft.com/office/powerpoint/2010/main" val="112193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74340" cy="499662"/>
          </a:xfrm>
          <a:prstGeom prst="rect">
            <a:avLst/>
          </a:prstGeom>
          <a:noFill/>
          <a:ln w="9525">
            <a:noFill/>
            <a:miter lim="800000"/>
            <a:headEnd/>
            <a:tailEnd/>
          </a:ln>
          <a:effectLst/>
        </p:spPr>
        <p:txBody>
          <a:bodyPr vert="horz" wrap="square" lIns="92839" tIns="46420" rIns="92839" bIns="46420"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3" name="Rectangle 3"/>
          <p:cNvSpPr>
            <a:spLocks noGrp="1" noChangeArrowheads="1"/>
          </p:cNvSpPr>
          <p:nvPr>
            <p:ph type="dt" idx="1"/>
          </p:nvPr>
        </p:nvSpPr>
        <p:spPr bwMode="auto">
          <a:xfrm>
            <a:off x="3890011" y="1"/>
            <a:ext cx="2974339" cy="499662"/>
          </a:xfrm>
          <a:prstGeom prst="rect">
            <a:avLst/>
          </a:prstGeom>
          <a:noFill/>
          <a:ln w="9525">
            <a:noFill/>
            <a:miter lim="800000"/>
            <a:headEnd/>
            <a:tailEnd/>
          </a:ln>
          <a:effectLst/>
        </p:spPr>
        <p:txBody>
          <a:bodyPr vert="horz" wrap="square" lIns="92839" tIns="46420" rIns="92839" bIns="46420"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hu-HU"/>
          </a:p>
        </p:txBody>
      </p:sp>
      <p:sp>
        <p:nvSpPr>
          <p:cNvPr id="34820" name="Rectangle 4"/>
          <p:cNvSpPr>
            <a:spLocks noGrp="1" noRot="1" noChangeAspect="1" noChangeArrowheads="1" noTextEdit="1"/>
          </p:cNvSpPr>
          <p:nvPr>
            <p:ph type="sldImg" idx="2"/>
          </p:nvPr>
        </p:nvSpPr>
        <p:spPr bwMode="auto">
          <a:xfrm>
            <a:off x="933450" y="749300"/>
            <a:ext cx="4997450" cy="37496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082" y="4749227"/>
            <a:ext cx="5036188" cy="4500210"/>
          </a:xfrm>
          <a:prstGeom prst="rect">
            <a:avLst/>
          </a:prstGeom>
          <a:noFill/>
          <a:ln w="9525">
            <a:noFill/>
            <a:miter lim="800000"/>
            <a:headEnd/>
            <a:tailEnd/>
          </a:ln>
          <a:effectLst/>
        </p:spPr>
        <p:txBody>
          <a:bodyPr vert="horz" wrap="square" lIns="92839" tIns="46420" rIns="92839" bIns="46420"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5126" name="Rectangle 6"/>
          <p:cNvSpPr>
            <a:spLocks noGrp="1" noChangeArrowheads="1"/>
          </p:cNvSpPr>
          <p:nvPr>
            <p:ph type="ftr" sz="quarter" idx="4"/>
          </p:nvPr>
        </p:nvSpPr>
        <p:spPr bwMode="auto">
          <a:xfrm>
            <a:off x="1" y="9496827"/>
            <a:ext cx="2974340" cy="499661"/>
          </a:xfrm>
          <a:prstGeom prst="rect">
            <a:avLst/>
          </a:prstGeom>
          <a:noFill/>
          <a:ln w="9525">
            <a:noFill/>
            <a:miter lim="800000"/>
            <a:headEnd/>
            <a:tailEnd/>
          </a:ln>
          <a:effectLst/>
        </p:spPr>
        <p:txBody>
          <a:bodyPr vert="horz" wrap="square" lIns="92839" tIns="46420" rIns="92839" bIns="46420"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7" name="Rectangle 7"/>
          <p:cNvSpPr>
            <a:spLocks noGrp="1" noChangeArrowheads="1"/>
          </p:cNvSpPr>
          <p:nvPr>
            <p:ph type="sldNum" sz="quarter" idx="5"/>
          </p:nvPr>
        </p:nvSpPr>
        <p:spPr bwMode="auto">
          <a:xfrm>
            <a:off x="3890011" y="9496827"/>
            <a:ext cx="2974339" cy="499661"/>
          </a:xfrm>
          <a:prstGeom prst="rect">
            <a:avLst/>
          </a:prstGeom>
          <a:noFill/>
          <a:ln w="9525">
            <a:noFill/>
            <a:miter lim="800000"/>
            <a:headEnd/>
            <a:tailEnd/>
          </a:ln>
          <a:effectLst/>
        </p:spPr>
        <p:txBody>
          <a:bodyPr vert="horz" wrap="square" lIns="92839" tIns="46420" rIns="92839" bIns="46420"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AD090BF0-B366-4E92-B12B-441B371928F1}" type="slidenum">
              <a:rPr lang="hu-HU"/>
              <a:pPr>
                <a:defRPr/>
              </a:pPr>
              <a:t>‹#›</a:t>
            </a:fld>
            <a:endParaRPr lang="hu-HU"/>
          </a:p>
        </p:txBody>
      </p:sp>
    </p:spTree>
    <p:extLst>
      <p:ext uri="{BB962C8B-B14F-4D97-AF65-F5344CB8AC3E}">
        <p14:creationId xmlns:p14="http://schemas.microsoft.com/office/powerpoint/2010/main" val="1382428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Slide1.sldx"/></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PowerPoint_Slide2.sldx"/></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PowerPoint_Slide3.sldx"/></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7.xml"/><Relationship Id="rId7" Type="http://schemas.openxmlformats.org/officeDocument/2006/relationships/image" Target="../media/image11.emf"/><Relationship Id="rId2" Type="http://schemas.openxmlformats.org/officeDocument/2006/relationships/notesMaster" Target="../notesMasters/notesMaster1.xml"/><Relationship Id="rId1" Type="http://schemas.openxmlformats.org/officeDocument/2006/relationships/vmlDrawing" Target="../drawings/vmlDrawing4.vml"/><Relationship Id="rId6" Type="http://schemas.openxmlformats.org/officeDocument/2006/relationships/package" Target="../embeddings/Microsoft_PowerPoint_Slide5.sldx"/><Relationship Id="rId5" Type="http://schemas.openxmlformats.org/officeDocument/2006/relationships/image" Target="../media/image10.emf"/><Relationship Id="rId4" Type="http://schemas.openxmlformats.org/officeDocument/2006/relationships/package" Target="../embeddings/Microsoft_PowerPoint_Slide4.sldx"/></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8.xml"/><Relationship Id="rId7" Type="http://schemas.openxmlformats.org/officeDocument/2006/relationships/image" Target="../media/image13.emf"/><Relationship Id="rId2" Type="http://schemas.openxmlformats.org/officeDocument/2006/relationships/notesMaster" Target="../notesMasters/notesMaster1.xml"/><Relationship Id="rId1" Type="http://schemas.openxmlformats.org/officeDocument/2006/relationships/vmlDrawing" Target="../drawings/vmlDrawing5.vml"/><Relationship Id="rId6" Type="http://schemas.openxmlformats.org/officeDocument/2006/relationships/package" Target="../embeddings/Microsoft_PowerPoint_Slide7.sldx"/><Relationship Id="rId5" Type="http://schemas.openxmlformats.org/officeDocument/2006/relationships/image" Target="../media/image12.emf"/><Relationship Id="rId4" Type="http://schemas.openxmlformats.org/officeDocument/2006/relationships/package" Target="../embeddings/Microsoft_PowerPoint_Slide6.sldx"/></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package" Target="../embeddings/Microsoft_PowerPoint_Slide8.sldx"/></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Microsoft_PowerPoint_Slide9.sldx"/></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126A4F3-D5ED-40A1-B0F4-A68C70D228CE}" type="slidenum">
              <a:rPr lang="hu-HU" smtClean="0">
                <a:cs typeface="Arial" charset="0"/>
              </a:rPr>
              <a:pPr/>
              <a:t>1</a:t>
            </a:fld>
            <a:endParaRPr lang="hu-HU" dirty="0"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96741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8C4B3A45-DE0A-45C9-A362-251309A5F4C6}" type="slidenum">
              <a:rPr lang="hu-HU" smtClean="0"/>
              <a:pPr>
                <a:defRPr/>
              </a:pPr>
              <a:t>12</a:t>
            </a:fld>
            <a:endParaRPr lang="hu-HU"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lvl="1" eaLnBrk="1" hangingPunct="1"/>
            <a:r>
              <a:rPr lang="hu-HU" b="1" smtClean="0">
                <a:cs typeface="Arial" charset="0"/>
              </a:rPr>
              <a:t>17, 18 cikkekben a határidők</a:t>
            </a:r>
          </a:p>
          <a:p>
            <a:pPr lvl="1" eaLnBrk="1" hangingPunct="1"/>
            <a:endParaRPr lang="hu-HU" b="1" smtClean="0">
              <a:cs typeface="Arial" charset="0"/>
            </a:endParaRPr>
          </a:p>
          <a:p>
            <a:pPr lvl="1" eaLnBrk="1" hangingPunct="1"/>
            <a:r>
              <a:rPr lang="hu-HU" b="1" smtClean="0">
                <a:cs typeface="Arial" charset="0"/>
              </a:rPr>
              <a:t>Új: Sürgős kérelem esetén (ha eltávolítást kivédendő  és/vagy  fogvatartás során adják be a kérlemet) a választ a kért határ időben, de max. 1 hónapon belül meg kell adni.</a:t>
            </a:r>
          </a:p>
          <a:p>
            <a:pPr eaLnBrk="1" hangingPunct="1"/>
            <a:endParaRPr lang="en-US" smtClean="0">
              <a:cs typeface="Arial" charset="0"/>
            </a:endParaRPr>
          </a:p>
        </p:txBody>
      </p:sp>
    </p:spTree>
    <p:extLst>
      <p:ext uri="{BB962C8B-B14F-4D97-AF65-F5344CB8AC3E}">
        <p14:creationId xmlns:p14="http://schemas.microsoft.com/office/powerpoint/2010/main" val="105515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Dublin </a:t>
            </a:r>
            <a:r>
              <a:rPr lang="hu-HU" dirty="0" err="1"/>
              <a:t>judgments</a:t>
            </a:r>
            <a:r>
              <a:rPr lang="hu-HU" dirty="0"/>
              <a:t> </a:t>
            </a:r>
            <a:r>
              <a:rPr lang="hu-HU" dirty="0" err="1"/>
              <a:t>Petrosian</a:t>
            </a:r>
            <a:r>
              <a:rPr lang="hu-HU" dirty="0"/>
              <a:t> 29 Jan 2009 C-19/08 2009:41 </a:t>
            </a:r>
            <a:r>
              <a:rPr lang="hu-HU" dirty="0" err="1"/>
              <a:t>transfer</a:t>
            </a:r>
            <a:r>
              <a:rPr lang="hu-HU" dirty="0"/>
              <a:t> </a:t>
            </a:r>
            <a:r>
              <a:rPr lang="hu-HU" dirty="0" err="1"/>
              <a:t>deadline</a:t>
            </a:r>
            <a:r>
              <a:rPr lang="hu-HU" dirty="0"/>
              <a:t>; </a:t>
            </a:r>
            <a:r>
              <a:rPr lang="hu-HU" dirty="0" err="1"/>
              <a:t>suspensive</a:t>
            </a:r>
            <a:r>
              <a:rPr lang="hu-HU" dirty="0"/>
              <a:t> </a:t>
            </a:r>
            <a:r>
              <a:rPr lang="hu-HU" dirty="0" err="1"/>
              <a:t>effect</a:t>
            </a:r>
            <a:r>
              <a:rPr lang="hu-HU" dirty="0"/>
              <a:t> N.S. &amp; M.E. 21 </a:t>
            </a:r>
            <a:r>
              <a:rPr lang="hu-HU" dirty="0" err="1"/>
              <a:t>Dec</a:t>
            </a:r>
            <a:r>
              <a:rPr lang="hu-HU" dirty="0"/>
              <a:t> 2011 C-411+493/10 2011:865 </a:t>
            </a:r>
            <a:r>
              <a:rPr lang="hu-HU" dirty="0" err="1"/>
              <a:t>conditions</a:t>
            </a:r>
            <a:r>
              <a:rPr lang="hu-HU" dirty="0"/>
              <a:t> </a:t>
            </a:r>
            <a:r>
              <a:rPr lang="hu-HU" dirty="0" err="1"/>
              <a:t>in</a:t>
            </a:r>
            <a:r>
              <a:rPr lang="hu-HU" dirty="0"/>
              <a:t> </a:t>
            </a:r>
            <a:r>
              <a:rPr lang="hu-HU" dirty="0" err="1"/>
              <a:t>Greece</a:t>
            </a:r>
            <a:r>
              <a:rPr lang="hu-HU" dirty="0"/>
              <a:t>; no </a:t>
            </a:r>
            <a:r>
              <a:rPr lang="hu-HU" dirty="0" err="1"/>
              <a:t>transfer</a:t>
            </a:r>
            <a:r>
              <a:rPr lang="hu-HU" dirty="0"/>
              <a:t> </a:t>
            </a:r>
            <a:r>
              <a:rPr lang="hu-HU" dirty="0" err="1"/>
              <a:t>Kastrati</a:t>
            </a:r>
            <a:r>
              <a:rPr lang="hu-HU" dirty="0"/>
              <a:t> 3 May 2012 C-620/10 2012:265 </a:t>
            </a:r>
            <a:r>
              <a:rPr lang="hu-HU" dirty="0" err="1"/>
              <a:t>withdrawal</a:t>
            </a:r>
            <a:r>
              <a:rPr lang="hu-HU" dirty="0"/>
              <a:t> </a:t>
            </a:r>
            <a:r>
              <a:rPr lang="hu-HU" dirty="0" err="1"/>
              <a:t>asylum</a:t>
            </a:r>
            <a:r>
              <a:rPr lang="hu-HU" dirty="0"/>
              <a:t> </a:t>
            </a:r>
            <a:r>
              <a:rPr lang="hu-HU" dirty="0" err="1"/>
              <a:t>application</a:t>
            </a:r>
            <a:r>
              <a:rPr lang="hu-HU" dirty="0"/>
              <a:t> K. 6 </a:t>
            </a:r>
            <a:r>
              <a:rPr lang="hu-HU" dirty="0" err="1"/>
              <a:t>Nov</a:t>
            </a:r>
            <a:r>
              <a:rPr lang="hu-HU" dirty="0"/>
              <a:t> 2012 C-245/11 2012:685 Art 15; </a:t>
            </a:r>
            <a:r>
              <a:rPr lang="hu-HU" dirty="0" err="1"/>
              <a:t>sovereignty</a:t>
            </a:r>
            <a:r>
              <a:rPr lang="hu-HU" dirty="0"/>
              <a:t> and </a:t>
            </a:r>
            <a:r>
              <a:rPr lang="hu-HU" dirty="0" err="1"/>
              <a:t>humanitarian</a:t>
            </a:r>
            <a:r>
              <a:rPr lang="hu-HU" dirty="0"/>
              <a:t> </a:t>
            </a:r>
            <a:r>
              <a:rPr lang="hu-HU" dirty="0" err="1"/>
              <a:t>clause</a:t>
            </a:r>
            <a:r>
              <a:rPr lang="hu-HU" dirty="0"/>
              <a:t> </a:t>
            </a:r>
            <a:r>
              <a:rPr lang="hu-HU" dirty="0" err="1"/>
              <a:t>Halaf</a:t>
            </a:r>
            <a:r>
              <a:rPr lang="hu-HU" dirty="0"/>
              <a:t> 30 May 2013 C-528/11 2013:342 </a:t>
            </a:r>
            <a:r>
              <a:rPr lang="hu-HU" dirty="0" err="1"/>
              <a:t>sovereignty</a:t>
            </a:r>
            <a:r>
              <a:rPr lang="hu-HU" dirty="0"/>
              <a:t> </a:t>
            </a:r>
            <a:r>
              <a:rPr lang="hu-HU" dirty="0" err="1"/>
              <a:t>clause</a:t>
            </a:r>
            <a:r>
              <a:rPr lang="hu-HU" dirty="0"/>
              <a:t>; Art 18 EU Charter M.A. </a:t>
            </a:r>
            <a:r>
              <a:rPr lang="hu-HU" dirty="0" err="1"/>
              <a:t>a.o</a:t>
            </a:r>
            <a:r>
              <a:rPr lang="hu-HU" dirty="0"/>
              <a:t>. 2 </a:t>
            </a:r>
            <a:r>
              <a:rPr lang="hu-HU" dirty="0" err="1"/>
              <a:t>Sep</a:t>
            </a:r>
            <a:r>
              <a:rPr lang="hu-HU" dirty="0"/>
              <a:t> 2013 C-648/11 2013:367 </a:t>
            </a:r>
            <a:r>
              <a:rPr lang="hu-HU" dirty="0" err="1"/>
              <a:t>transfer</a:t>
            </a:r>
            <a:r>
              <a:rPr lang="hu-HU" dirty="0"/>
              <a:t> of </a:t>
            </a:r>
            <a:r>
              <a:rPr lang="hu-HU" dirty="0" err="1"/>
              <a:t>unaccompanied</a:t>
            </a:r>
            <a:r>
              <a:rPr lang="hu-HU" dirty="0"/>
              <a:t> minor </a:t>
            </a:r>
            <a:r>
              <a:rPr lang="hu-HU" dirty="0" err="1"/>
              <a:t>Puid</a:t>
            </a:r>
            <a:r>
              <a:rPr lang="hu-HU" dirty="0"/>
              <a:t> 4 </a:t>
            </a:r>
            <a:r>
              <a:rPr lang="hu-HU" dirty="0" err="1"/>
              <a:t>Nov</a:t>
            </a:r>
            <a:r>
              <a:rPr lang="hu-HU" dirty="0"/>
              <a:t> 2013 C-4/11 2013:740 </a:t>
            </a:r>
            <a:r>
              <a:rPr lang="hu-HU" dirty="0" err="1"/>
              <a:t>responsible</a:t>
            </a:r>
            <a:r>
              <a:rPr lang="hu-HU" dirty="0"/>
              <a:t> </a:t>
            </a:r>
            <a:r>
              <a:rPr lang="hu-HU" dirty="0" err="1"/>
              <a:t>State</a:t>
            </a:r>
            <a:r>
              <a:rPr lang="hu-HU" dirty="0"/>
              <a:t> </a:t>
            </a:r>
            <a:r>
              <a:rPr lang="hu-HU" dirty="0" err="1"/>
              <a:t>in</a:t>
            </a:r>
            <a:r>
              <a:rPr lang="hu-HU" dirty="0"/>
              <a:t> </a:t>
            </a:r>
            <a:r>
              <a:rPr lang="hu-HU" dirty="0" err="1"/>
              <a:t>stead</a:t>
            </a:r>
            <a:r>
              <a:rPr lang="hu-HU" dirty="0"/>
              <a:t> of </a:t>
            </a:r>
            <a:r>
              <a:rPr lang="hu-HU" dirty="0" err="1"/>
              <a:t>Greece</a:t>
            </a:r>
            <a:r>
              <a:rPr lang="hu-HU" dirty="0"/>
              <a:t> Abdullahi 12 </a:t>
            </a:r>
            <a:r>
              <a:rPr lang="hu-HU" dirty="0" err="1"/>
              <a:t>Dec</a:t>
            </a:r>
            <a:r>
              <a:rPr lang="hu-HU" dirty="0"/>
              <a:t> 2013 C-394/12 2013:813 Art 19(2); </a:t>
            </a:r>
            <a:r>
              <a:rPr lang="hu-HU" dirty="0" err="1"/>
              <a:t>meaning</a:t>
            </a:r>
            <a:r>
              <a:rPr lang="hu-HU" dirty="0"/>
              <a:t> of </a:t>
            </a:r>
            <a:r>
              <a:rPr lang="hu-HU" dirty="0" err="1"/>
              <a:t>First</a:t>
            </a:r>
            <a:r>
              <a:rPr lang="hu-HU" dirty="0"/>
              <a:t> </a:t>
            </a:r>
            <a:r>
              <a:rPr lang="hu-HU" dirty="0" err="1"/>
              <a:t>Member</a:t>
            </a:r>
            <a:r>
              <a:rPr lang="hu-HU" dirty="0"/>
              <a:t> </a:t>
            </a:r>
            <a:r>
              <a:rPr lang="hu-HU" dirty="0" err="1"/>
              <a:t>State</a:t>
            </a:r>
            <a:r>
              <a:rPr lang="hu-HU" dirty="0"/>
              <a:t> </a:t>
            </a:r>
            <a:r>
              <a:rPr lang="hu-HU" dirty="0" err="1"/>
              <a:t>Mirza</a:t>
            </a:r>
            <a:r>
              <a:rPr lang="hu-HU" dirty="0"/>
              <a:t> 17 Mar 2016 C-695/15 PPU 2016:188 Art 3(</a:t>
            </a:r>
            <a:r>
              <a:rPr lang="hu-HU" dirty="0" err="1"/>
              <a:t>3</a:t>
            </a:r>
            <a:r>
              <a:rPr lang="hu-HU" dirty="0"/>
              <a:t>): </a:t>
            </a:r>
            <a:r>
              <a:rPr lang="hu-HU" dirty="0" err="1"/>
              <a:t>safe</a:t>
            </a:r>
            <a:r>
              <a:rPr lang="hu-HU" dirty="0"/>
              <a:t> </a:t>
            </a:r>
            <a:r>
              <a:rPr lang="hu-HU" dirty="0" err="1"/>
              <a:t>third</a:t>
            </a:r>
            <a:r>
              <a:rPr lang="hu-HU" dirty="0"/>
              <a:t> country </a:t>
            </a:r>
            <a:r>
              <a:rPr lang="hu-HU" dirty="0" err="1"/>
              <a:t>Ghezelbash</a:t>
            </a:r>
            <a:r>
              <a:rPr lang="hu-HU" dirty="0"/>
              <a:t> 7 </a:t>
            </a:r>
            <a:r>
              <a:rPr lang="hu-HU" dirty="0" err="1"/>
              <a:t>Jun</a:t>
            </a:r>
            <a:r>
              <a:rPr lang="hu-HU" dirty="0"/>
              <a:t> 2016 C-63/15 2016:409 Right </a:t>
            </a:r>
            <a:r>
              <a:rPr lang="hu-HU" dirty="0" err="1"/>
              <a:t>to</a:t>
            </a:r>
            <a:r>
              <a:rPr lang="hu-HU" dirty="0"/>
              <a:t> </a:t>
            </a:r>
            <a:r>
              <a:rPr lang="hu-HU" dirty="0" err="1"/>
              <a:t>appeal</a:t>
            </a:r>
            <a:r>
              <a:rPr lang="hu-HU" dirty="0"/>
              <a:t> </a:t>
            </a:r>
            <a:r>
              <a:rPr lang="hu-HU" dirty="0" err="1"/>
              <a:t>to</a:t>
            </a:r>
            <a:r>
              <a:rPr lang="hu-HU" dirty="0"/>
              <a:t> </a:t>
            </a:r>
            <a:r>
              <a:rPr lang="hu-HU" dirty="0" err="1"/>
              <a:t>incorrect</a:t>
            </a:r>
            <a:r>
              <a:rPr lang="hu-HU" dirty="0"/>
              <a:t> MS </a:t>
            </a:r>
            <a:r>
              <a:rPr lang="hu-HU" dirty="0" err="1"/>
              <a:t>determination</a:t>
            </a:r>
            <a:r>
              <a:rPr lang="hu-HU" dirty="0"/>
              <a:t> Karim 7 </a:t>
            </a:r>
            <a:r>
              <a:rPr lang="hu-HU" dirty="0" err="1"/>
              <a:t>Jun</a:t>
            </a:r>
            <a:r>
              <a:rPr lang="hu-HU" dirty="0"/>
              <a:t> 2016 C-155/15 2016:410 Art 19(2); </a:t>
            </a:r>
            <a:r>
              <a:rPr lang="hu-HU" dirty="0" err="1"/>
              <a:t>meaning</a:t>
            </a:r>
            <a:r>
              <a:rPr lang="hu-HU" dirty="0"/>
              <a:t> of </a:t>
            </a:r>
            <a:r>
              <a:rPr lang="hu-HU" dirty="0" err="1"/>
              <a:t>First</a:t>
            </a:r>
            <a:r>
              <a:rPr lang="hu-HU" dirty="0"/>
              <a:t> </a:t>
            </a:r>
            <a:r>
              <a:rPr lang="hu-HU" dirty="0" err="1"/>
              <a:t>Member</a:t>
            </a:r>
            <a:r>
              <a:rPr lang="hu-HU" dirty="0"/>
              <a:t> </a:t>
            </a:r>
            <a:r>
              <a:rPr lang="hu-HU" dirty="0" err="1"/>
              <a:t>State</a:t>
            </a:r>
            <a:r>
              <a:rPr lang="hu-HU" dirty="0"/>
              <a:t> </a:t>
            </a:r>
            <a:r>
              <a:rPr lang="hu-HU" dirty="0" err="1"/>
              <a:t>Quarterly</a:t>
            </a:r>
            <a:r>
              <a:rPr lang="hu-HU" dirty="0"/>
              <a:t> </a:t>
            </a:r>
            <a:r>
              <a:rPr lang="hu-HU" dirty="0" err="1"/>
              <a:t>Overview</a:t>
            </a:r>
            <a:r>
              <a:rPr lang="hu-HU" dirty="0"/>
              <a:t> </a:t>
            </a:r>
            <a:r>
              <a:rPr lang="hu-HU" dirty="0" err="1"/>
              <a:t>of</a:t>
            </a:r>
            <a:r>
              <a:rPr lang="hu-HU" dirty="0"/>
              <a:t> CJEU </a:t>
            </a:r>
            <a:r>
              <a:rPr lang="hu-HU" dirty="0" err="1"/>
              <a:t>judgments</a:t>
            </a:r>
            <a:r>
              <a:rPr lang="hu-HU" dirty="0"/>
              <a:t> and </a:t>
            </a:r>
            <a:r>
              <a:rPr lang="hu-HU" dirty="0" err="1"/>
              <a:t>pending</a:t>
            </a:r>
            <a:r>
              <a:rPr lang="hu-HU" dirty="0"/>
              <a:t> </a:t>
            </a:r>
            <a:r>
              <a:rPr lang="hu-HU" dirty="0" err="1"/>
              <a:t>cases</a:t>
            </a:r>
            <a:r>
              <a:rPr lang="hu-HU" dirty="0"/>
              <a:t> – 2016/4 – p. 3 / 8 (Dublin II and III </a:t>
            </a:r>
            <a:r>
              <a:rPr lang="hu-HU" dirty="0" err="1"/>
              <a:t>continued</a:t>
            </a:r>
            <a:r>
              <a:rPr lang="hu-HU" dirty="0"/>
              <a:t>) </a:t>
            </a:r>
            <a:r>
              <a:rPr lang="hu-HU" dirty="0" err="1"/>
              <a:t>Date</a:t>
            </a:r>
            <a:r>
              <a:rPr lang="hu-HU" dirty="0"/>
              <a:t> </a:t>
            </a:r>
            <a:r>
              <a:rPr lang="hu-HU" dirty="0" err="1"/>
              <a:t>Case</a:t>
            </a:r>
            <a:r>
              <a:rPr lang="hu-HU" dirty="0"/>
              <a:t> </a:t>
            </a:r>
            <a:r>
              <a:rPr lang="hu-HU" dirty="0" err="1"/>
              <a:t>nr</a:t>
            </a:r>
            <a:r>
              <a:rPr lang="hu-HU" dirty="0"/>
              <a:t> ECLI:EU:C: </a:t>
            </a:r>
            <a:r>
              <a:rPr lang="hu-HU" dirty="0" err="1"/>
              <a:t>Subject</a:t>
            </a:r>
            <a:r>
              <a:rPr lang="hu-HU" dirty="0"/>
              <a:t> </a:t>
            </a:r>
            <a:r>
              <a:rPr lang="hu-HU" dirty="0" err="1"/>
              <a:t>pending</a:t>
            </a:r>
            <a:r>
              <a:rPr lang="hu-HU" dirty="0"/>
              <a:t> </a:t>
            </a:r>
            <a:r>
              <a:rPr lang="hu-HU" dirty="0" err="1"/>
              <a:t>cases</a:t>
            </a:r>
            <a:r>
              <a:rPr lang="hu-HU" dirty="0"/>
              <a:t> </a:t>
            </a:r>
            <a:r>
              <a:rPr lang="hu-HU" dirty="0" err="1"/>
              <a:t>Al</a:t>
            </a:r>
            <a:r>
              <a:rPr lang="hu-HU" dirty="0"/>
              <a:t> </a:t>
            </a:r>
            <a:r>
              <a:rPr lang="hu-HU" dirty="0" err="1"/>
              <a:t>Chodor</a:t>
            </a:r>
            <a:r>
              <a:rPr lang="hu-HU" dirty="0"/>
              <a:t> AG: 10 </a:t>
            </a:r>
            <a:r>
              <a:rPr lang="hu-HU" dirty="0" err="1"/>
              <a:t>Nov</a:t>
            </a:r>
            <a:r>
              <a:rPr lang="hu-HU" dirty="0"/>
              <a:t> 2016 C-528/15 2016:865 Art 28: </a:t>
            </a:r>
            <a:r>
              <a:rPr lang="hu-HU" dirty="0" err="1"/>
              <a:t>definition</a:t>
            </a:r>
            <a:r>
              <a:rPr lang="hu-HU" dirty="0"/>
              <a:t> of </a:t>
            </a:r>
            <a:r>
              <a:rPr lang="hu-HU" dirty="0" err="1"/>
              <a:t>risk</a:t>
            </a:r>
            <a:r>
              <a:rPr lang="hu-HU" dirty="0"/>
              <a:t> </a:t>
            </a:r>
            <a:r>
              <a:rPr lang="hu-HU" dirty="0" err="1"/>
              <a:t>of</a:t>
            </a:r>
            <a:r>
              <a:rPr lang="hu-HU" dirty="0"/>
              <a:t> </a:t>
            </a:r>
            <a:r>
              <a:rPr lang="hu-HU" dirty="0" err="1"/>
              <a:t>absconding</a:t>
            </a:r>
            <a:r>
              <a:rPr lang="hu-HU" dirty="0"/>
              <a:t> </a:t>
            </a:r>
            <a:r>
              <a:rPr lang="hu-HU" dirty="0" err="1"/>
              <a:t>Khir</a:t>
            </a:r>
            <a:r>
              <a:rPr lang="hu-HU" dirty="0"/>
              <a:t> </a:t>
            </a:r>
            <a:r>
              <a:rPr lang="hu-HU" dirty="0" err="1"/>
              <a:t>Amayry</a:t>
            </a:r>
            <a:r>
              <a:rPr lang="hu-HU" dirty="0"/>
              <a:t> C-60/16 - Art. 27(3)+(4): </a:t>
            </a:r>
            <a:r>
              <a:rPr lang="hu-HU" dirty="0" err="1"/>
              <a:t>suspensive</a:t>
            </a:r>
            <a:r>
              <a:rPr lang="hu-HU" dirty="0"/>
              <a:t> </a:t>
            </a:r>
            <a:r>
              <a:rPr lang="hu-HU" dirty="0" err="1"/>
              <a:t>effect</a:t>
            </a:r>
            <a:r>
              <a:rPr lang="hu-HU" dirty="0"/>
              <a:t> and </a:t>
            </a:r>
            <a:r>
              <a:rPr lang="hu-HU" dirty="0" err="1"/>
              <a:t>time</a:t>
            </a:r>
            <a:r>
              <a:rPr lang="hu-HU" dirty="0"/>
              <a:t> limit of </a:t>
            </a:r>
            <a:r>
              <a:rPr lang="hu-HU" dirty="0" err="1"/>
              <a:t>detention</a:t>
            </a:r>
            <a:r>
              <a:rPr lang="hu-HU" dirty="0"/>
              <a:t> </a:t>
            </a:r>
            <a:r>
              <a:rPr lang="hu-HU" dirty="0" err="1"/>
              <a:t>Majid</a:t>
            </a:r>
            <a:r>
              <a:rPr lang="hu-HU" dirty="0"/>
              <a:t> </a:t>
            </a:r>
            <a:r>
              <a:rPr lang="hu-HU" dirty="0" err="1"/>
              <a:t>Shiri</a:t>
            </a:r>
            <a:r>
              <a:rPr lang="hu-HU" dirty="0"/>
              <a:t> C-201/16 - Art. 27(1)+29(1)+29(2) </a:t>
            </a:r>
            <a:r>
              <a:rPr lang="hu-HU" dirty="0" err="1"/>
              <a:t>Aziz</a:t>
            </a:r>
            <a:r>
              <a:rPr lang="hu-HU" dirty="0"/>
              <a:t> </a:t>
            </a:r>
            <a:r>
              <a:rPr lang="hu-HU" dirty="0" err="1"/>
              <a:t>Hassan</a:t>
            </a:r>
            <a:r>
              <a:rPr lang="hu-HU" dirty="0"/>
              <a:t> C-360/16 - Art. 23+24 A.S. C-490/16 - Art. 13(1) Dublin III and '</a:t>
            </a:r>
            <a:r>
              <a:rPr lang="hu-HU" dirty="0" err="1"/>
              <a:t>irregular</a:t>
            </a:r>
            <a:r>
              <a:rPr lang="hu-HU" dirty="0"/>
              <a:t> </a:t>
            </a:r>
            <a:r>
              <a:rPr lang="hu-HU" dirty="0" err="1"/>
              <a:t>crossing</a:t>
            </a:r>
            <a:r>
              <a:rPr lang="hu-HU" dirty="0"/>
              <a:t>'</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13</a:t>
            </a:fld>
            <a:endParaRPr lang="hu-HU"/>
          </a:p>
        </p:txBody>
      </p:sp>
    </p:spTree>
    <p:extLst>
      <p:ext uri="{BB962C8B-B14F-4D97-AF65-F5344CB8AC3E}">
        <p14:creationId xmlns:p14="http://schemas.microsoft.com/office/powerpoint/2010/main" val="336446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C5E1B446-51A4-4F9D-B6A2-B1C367B1B027}" type="slidenum">
              <a:rPr lang="hu-HU" smtClean="0">
                <a:solidFill>
                  <a:prstClr val="black"/>
                </a:solidFill>
              </a:rPr>
              <a:pPr>
                <a:defRPr/>
              </a:pPr>
              <a:t>14</a:t>
            </a:fld>
            <a:endParaRPr lang="hu-HU" dirty="0" smtClean="0">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smtClean="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49335601"/>
              </p:ext>
            </p:extLst>
          </p:nvPr>
        </p:nvGraphicFramePr>
        <p:xfrm>
          <a:off x="842784" y="4710212"/>
          <a:ext cx="4568825" cy="3425825"/>
        </p:xfrm>
        <a:graphic>
          <a:graphicData uri="http://schemas.openxmlformats.org/presentationml/2006/ole">
            <mc:AlternateContent xmlns:mc="http://schemas.openxmlformats.org/markup-compatibility/2006">
              <mc:Choice xmlns:v="urn:schemas-microsoft-com:vml" Requires="v">
                <p:oleObj spid="_x0000_s3212" name="Slide" r:id="rId4" imgW="4568777" imgH="3425960" progId="PowerPoint.Slide.12">
                  <p:embed/>
                </p:oleObj>
              </mc:Choice>
              <mc:Fallback>
                <p:oleObj name="Slide" r:id="rId4" imgW="4568777" imgH="3425960" progId="PowerPoint.Slide.12">
                  <p:embed/>
                  <p:pic>
                    <p:nvPicPr>
                      <p:cNvPr id="0" name=""/>
                      <p:cNvPicPr/>
                      <p:nvPr/>
                    </p:nvPicPr>
                    <p:blipFill>
                      <a:blip r:embed="rId5"/>
                      <a:stretch>
                        <a:fillRect/>
                      </a:stretch>
                    </p:blipFill>
                    <p:spPr>
                      <a:xfrm>
                        <a:off x="842784" y="4710212"/>
                        <a:ext cx="4568825" cy="3425825"/>
                      </a:xfrm>
                      <a:prstGeom prst="rect">
                        <a:avLst/>
                      </a:prstGeom>
                    </p:spPr>
                  </p:pic>
                </p:oleObj>
              </mc:Fallback>
            </mc:AlternateContent>
          </a:graphicData>
        </a:graphic>
      </p:graphicFrame>
    </p:spTree>
    <p:extLst>
      <p:ext uri="{BB962C8B-B14F-4D97-AF65-F5344CB8AC3E}">
        <p14:creationId xmlns:p14="http://schemas.microsoft.com/office/powerpoint/2010/main" val="207882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F2709DA5-4463-4A0F-9D2A-34733B9425C9}" type="slidenum">
              <a:rPr lang="hu-HU" smtClean="0">
                <a:solidFill>
                  <a:prstClr val="black"/>
                </a:solidFill>
              </a:rPr>
              <a:pPr>
                <a:defRPr/>
              </a:pPr>
              <a:t>16</a:t>
            </a:fld>
            <a:endParaRPr lang="hu-HU" smtClean="0">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497348" y="4748382"/>
            <a:ext cx="5941158" cy="4937994"/>
          </a:xfrm>
          <a:noFill/>
          <a:ln/>
        </p:spPr>
        <p:txBody>
          <a:bodyPr/>
          <a:lstStyle/>
          <a:p>
            <a:pPr eaLnBrk="1" hangingPunct="1">
              <a:lnSpc>
                <a:spcPct val="90000"/>
              </a:lnSpc>
            </a:pPr>
            <a:r>
              <a:rPr lang="hu-HU" sz="1600" smtClean="0">
                <a:cs typeface="Arial" charset="0"/>
              </a:rPr>
              <a:t>Family</a:t>
            </a:r>
            <a:r>
              <a:rPr lang="hu-HU" sz="1000" smtClean="0">
                <a:cs typeface="Arial" charset="0"/>
              </a:rPr>
              <a:t>: </a:t>
            </a:r>
            <a:r>
              <a:rPr lang="en-GB" sz="1000" smtClean="0">
                <a:cs typeface="Arial" charset="0"/>
              </a:rPr>
              <a:t>the spouse of the asylum seeker or his or her unmarried partner in a stable relationship, where the legislation or practice of the Member State concerned treats unmarried couples in a way comparable to married couples under its law relating to aliens;</a:t>
            </a:r>
          </a:p>
          <a:p>
            <a:pPr eaLnBrk="1" hangingPunct="1">
              <a:lnSpc>
                <a:spcPct val="90000"/>
              </a:lnSpc>
            </a:pPr>
            <a:r>
              <a:rPr lang="en-GB" sz="1000" smtClean="0">
                <a:cs typeface="Arial" charset="0"/>
              </a:rPr>
              <a:t>the minor children of the couple referred to in point (i) or of the applicant, on condition that they are unmarried and dependent</a:t>
            </a:r>
            <a:r>
              <a:rPr lang="en-US" sz="1000" smtClean="0">
                <a:cs typeface="Arial" charset="0"/>
              </a:rPr>
              <a:t> </a:t>
            </a:r>
            <a:endParaRPr lang="hu-HU" sz="1000" smtClean="0">
              <a:cs typeface="Arial" charset="0"/>
            </a:endParaRPr>
          </a:p>
          <a:p>
            <a:pPr eaLnBrk="1" hangingPunct="1">
              <a:lnSpc>
                <a:spcPct val="90000"/>
              </a:lnSpc>
            </a:pPr>
            <a:r>
              <a:rPr lang="en-GB" sz="1000" i="1" smtClean="0">
                <a:cs typeface="Arial" charset="0"/>
              </a:rPr>
              <a:t>In contrast to the Temporary Protection Directive, other dependent members of the asylum-seeker’s family are not covered by the definition in this Directive. In addition to being unmarried, minor children must also be dependent on the asylum-seeker.</a:t>
            </a:r>
            <a:r>
              <a:rPr lang="en-US" sz="1000" smtClean="0">
                <a:cs typeface="Arial" charset="0"/>
              </a:rPr>
              <a:t> </a:t>
            </a:r>
            <a:endParaRPr lang="hu-HU" sz="1000" smtClean="0">
              <a:cs typeface="Arial" charset="0"/>
            </a:endParaRPr>
          </a:p>
          <a:p>
            <a:pPr eaLnBrk="1" hangingPunct="1">
              <a:lnSpc>
                <a:spcPct val="90000"/>
              </a:lnSpc>
            </a:pPr>
            <a:r>
              <a:rPr lang="en-GB" sz="1600" smtClean="0">
                <a:cs typeface="Arial" charset="0"/>
              </a:rPr>
              <a:t>detention"</a:t>
            </a:r>
            <a:r>
              <a:rPr lang="en-GB" sz="1000" smtClean="0">
                <a:cs typeface="Arial" charset="0"/>
              </a:rPr>
              <a:t> shall mean confinement of an asylum seeker by a Member State within a particular place, where the applicant is deprived of his or her freedom of movement;</a:t>
            </a:r>
            <a:endParaRPr lang="en-GB" sz="1000" b="1" smtClean="0">
              <a:cs typeface="Arial" charset="0"/>
            </a:endParaRPr>
          </a:p>
          <a:p>
            <a:pPr eaLnBrk="1" hangingPunct="1">
              <a:lnSpc>
                <a:spcPct val="90000"/>
              </a:lnSpc>
            </a:pPr>
            <a:r>
              <a:rPr lang="en-GB" sz="1000" b="1" i="1" smtClean="0">
                <a:cs typeface="Arial" charset="0"/>
              </a:rPr>
              <a:t>UNHCR comment:</a:t>
            </a:r>
            <a:r>
              <a:rPr lang="en-GB" sz="1000" i="1" smtClean="0">
                <a:cs typeface="Arial" charset="0"/>
              </a:rPr>
              <a:t> In UNHCR’s understanding, detention also includes confinement in airport or seaport transit zones where freedom of movement is substantially curtailed and where the only opportunity to leave this limited area is to leave the territory. </a:t>
            </a:r>
            <a:endParaRPr lang="hu-HU" sz="1000" i="1" smtClean="0">
              <a:cs typeface="Arial" charset="0"/>
            </a:endParaRPr>
          </a:p>
          <a:p>
            <a:pPr eaLnBrk="1" hangingPunct="1">
              <a:lnSpc>
                <a:spcPct val="90000"/>
              </a:lnSpc>
            </a:pPr>
            <a:endParaRPr lang="hu-HU" sz="1000" i="1" smtClean="0">
              <a:cs typeface="Arial" charset="0"/>
            </a:endParaRPr>
          </a:p>
          <a:p>
            <a:pPr eaLnBrk="1" hangingPunct="1">
              <a:lnSpc>
                <a:spcPct val="90000"/>
              </a:lnSpc>
            </a:pPr>
            <a:r>
              <a:rPr lang="hu-HU" sz="1600" smtClean="0">
                <a:cs typeface="Arial" charset="0"/>
              </a:rPr>
              <a:t>„</a:t>
            </a:r>
            <a:r>
              <a:rPr lang="en-GB" sz="1600" smtClean="0">
                <a:cs typeface="Arial" charset="0"/>
              </a:rPr>
              <a:t>reception conditions" shall mean the full set of measures that Member States grant to asylum seekers in accordance with this Directive;</a:t>
            </a:r>
          </a:p>
          <a:p>
            <a:pPr eaLnBrk="1" hangingPunct="1">
              <a:lnSpc>
                <a:spcPct val="90000"/>
              </a:lnSpc>
            </a:pPr>
            <a:r>
              <a:rPr lang="en-GB" sz="1600" smtClean="0">
                <a:cs typeface="Arial" charset="0"/>
              </a:rPr>
              <a:t>"material reception conditions" shall mean the reception conditions that include housing, food and clothing, provided in kind, or as financial allowances or in vouchers, and a daily expenses allowance; </a:t>
            </a:r>
            <a:endParaRPr lang="hu-HU" sz="1600" smtClean="0">
              <a:cs typeface="Arial" charset="0"/>
            </a:endParaRPr>
          </a:p>
        </p:txBody>
      </p:sp>
    </p:spTree>
    <p:extLst>
      <p:ext uri="{BB962C8B-B14F-4D97-AF65-F5344CB8AC3E}">
        <p14:creationId xmlns:p14="http://schemas.microsoft.com/office/powerpoint/2010/main" val="90439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62AD5705-3D22-4ABE-A145-8DD73AF5613F}" type="slidenum">
              <a:rPr lang="hu-HU" smtClean="0">
                <a:solidFill>
                  <a:prstClr val="black"/>
                </a:solidFill>
              </a:rPr>
              <a:pPr>
                <a:defRPr/>
              </a:pPr>
              <a:t>17</a:t>
            </a:fld>
            <a:endParaRPr lang="hu-HU" smtClean="0">
              <a:solidFill>
                <a:prstClr val="black"/>
              </a:solidFill>
            </a:endParaRPr>
          </a:p>
        </p:txBody>
      </p:sp>
      <p:sp>
        <p:nvSpPr>
          <p:cNvPr id="32770" name="Rectangle 2"/>
          <p:cNvSpPr>
            <a:spLocks noGrp="1" noRot="1" noChangeAspect="1" noChangeArrowheads="1" noTextEdit="1"/>
          </p:cNvSpPr>
          <p:nvPr>
            <p:ph type="sldImg"/>
          </p:nvPr>
        </p:nvSpPr>
        <p:spPr>
          <a:ln/>
        </p:spPr>
      </p:sp>
      <p:pic>
        <p:nvPicPr>
          <p:cNvPr id="2" name="Kép 1"/>
          <p:cNvPicPr>
            <a:picLocks noChangeAspect="1"/>
          </p:cNvPicPr>
          <p:nvPr/>
        </p:nvPicPr>
        <p:blipFill>
          <a:blip r:embed="rId3"/>
          <a:stretch>
            <a:fillRect/>
          </a:stretch>
        </p:blipFill>
        <p:spPr>
          <a:xfrm>
            <a:off x="933450" y="5357490"/>
            <a:ext cx="5306144" cy="3997962"/>
          </a:xfrm>
          <a:prstGeom prst="rect">
            <a:avLst/>
          </a:prstGeom>
        </p:spPr>
      </p:pic>
    </p:spTree>
    <p:extLst>
      <p:ext uri="{BB962C8B-B14F-4D97-AF65-F5344CB8AC3E}">
        <p14:creationId xmlns:p14="http://schemas.microsoft.com/office/powerpoint/2010/main" val="118206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iakép helye 1"/>
          <p:cNvSpPr>
            <a:spLocks noGrp="1" noRot="1" noChangeAspect="1"/>
          </p:cNvSpPr>
          <p:nvPr>
            <p:ph type="sldImg"/>
          </p:nvPr>
        </p:nvSpPr>
        <p:spPr>
          <a:xfrm>
            <a:off x="1271588" y="676275"/>
            <a:ext cx="4997450" cy="3748088"/>
          </a:xfrm>
          <a:ln/>
        </p:spPr>
      </p:sp>
      <p:sp>
        <p:nvSpPr>
          <p:cNvPr id="50178" name="Jegyzetek helye 2"/>
          <p:cNvSpPr>
            <a:spLocks noGrp="1"/>
          </p:cNvSpPr>
          <p:nvPr>
            <p:ph type="body" idx="1"/>
          </p:nvPr>
        </p:nvSpPr>
        <p:spPr>
          <a:noFill/>
          <a:ln/>
        </p:spPr>
        <p:txBody>
          <a:bodyPr/>
          <a:lstStyle/>
          <a:p>
            <a:pPr algn="ctr">
              <a:buFont typeface="Arial" pitchFamily="34" charset="0"/>
              <a:buNone/>
              <a:defRPr/>
            </a:pPr>
            <a:r>
              <a:rPr lang="en-GB"/>
              <a:t>Preamble, para 15:</a:t>
            </a:r>
          </a:p>
          <a:p>
            <a:pPr>
              <a:buFont typeface="Arial" pitchFamily="34" charset="0"/>
              <a:buChar char="•"/>
              <a:defRPr/>
            </a:pPr>
            <a:r>
              <a:rPr lang="en-GB"/>
              <a:t> „… a person </a:t>
            </a:r>
            <a:r>
              <a:rPr lang="en-GB">
                <a:solidFill>
                  <a:srgbClr val="C00000"/>
                </a:solidFill>
              </a:rPr>
              <a:t>should not be held in detention for the sole reason </a:t>
            </a:r>
            <a:r>
              <a:rPr lang="en-GB"/>
              <a:t>that he or she is seeking international protection, … </a:t>
            </a:r>
          </a:p>
          <a:p>
            <a:pPr>
              <a:buFont typeface="Arial" pitchFamily="34" charset="0"/>
              <a:buChar char="•"/>
              <a:defRPr/>
            </a:pPr>
            <a:r>
              <a:rPr lang="en-GB"/>
              <a:t> Applicants may be detained </a:t>
            </a:r>
            <a:r>
              <a:rPr lang="en-GB">
                <a:solidFill>
                  <a:srgbClr val="C00000"/>
                </a:solidFill>
              </a:rPr>
              <a:t>only under very clearly defined exceptional circumstances</a:t>
            </a:r>
            <a:r>
              <a:rPr lang="en-GB"/>
              <a:t> laid down in this Directive and </a:t>
            </a:r>
            <a:r>
              <a:rPr lang="en-GB">
                <a:solidFill>
                  <a:srgbClr val="C00000"/>
                </a:solidFill>
              </a:rPr>
              <a:t>subject to the principle of necessity and proportionality </a:t>
            </a:r>
            <a:r>
              <a:rPr lang="en-GB"/>
              <a:t>with regard to both to the manner and the purpose of such detention.</a:t>
            </a:r>
          </a:p>
          <a:p>
            <a:pPr>
              <a:buFont typeface="Arial" pitchFamily="34" charset="0"/>
              <a:buChar char="•"/>
              <a:defRPr/>
            </a:pPr>
            <a:r>
              <a:rPr lang="en-GB"/>
              <a:t> Where an applicant is held in detention he or she should have </a:t>
            </a:r>
            <a:r>
              <a:rPr lang="en-GB">
                <a:solidFill>
                  <a:srgbClr val="C00000"/>
                </a:solidFill>
              </a:rPr>
              <a:t>effective access</a:t>
            </a:r>
            <a:r>
              <a:rPr lang="en-GB"/>
              <a:t> to the necessary procedural guarantees, such as </a:t>
            </a:r>
            <a:r>
              <a:rPr lang="en-GB">
                <a:solidFill>
                  <a:srgbClr val="C00000"/>
                </a:solidFill>
              </a:rPr>
              <a:t>judicial remedy </a:t>
            </a:r>
            <a:r>
              <a:rPr lang="en-GB"/>
              <a:t>before a national judicial authority.”</a:t>
            </a:r>
          </a:p>
          <a:p>
            <a:endParaRPr lang="hu-HU" smtClean="0">
              <a:cs typeface="Arial" charset="0"/>
            </a:endParaRPr>
          </a:p>
          <a:p>
            <a:endParaRPr lang="hu-HU">
              <a:cs typeface="Arial" charset="0"/>
            </a:endParaRPr>
          </a:p>
          <a:p>
            <a:r>
              <a:rPr lang="hu-HU" smtClean="0">
                <a:cs typeface="Arial" charset="0"/>
              </a:rPr>
              <a:t>Art 8 (4)</a:t>
            </a:r>
          </a:p>
          <a:p>
            <a:r>
              <a:rPr lang="en-US" smtClean="0">
                <a:cs typeface="Arial" charset="0"/>
              </a:rPr>
              <a:t>Member States shall ensure that the rules concerning alternatives to detention, such as </a:t>
            </a:r>
            <a:r>
              <a:rPr lang="en-US" b="1" smtClean="0">
                <a:cs typeface="Arial" charset="0"/>
              </a:rPr>
              <a:t>regular reporting to the authorities, the deposit of a financial guarantee, or an obligation to stay at an assigned place</a:t>
            </a:r>
            <a:r>
              <a:rPr lang="en-US" smtClean="0">
                <a:cs typeface="Arial" charset="0"/>
              </a:rPr>
              <a:t>, are laid down in national law.</a:t>
            </a:r>
            <a:endParaRPr lang="hu-HU" smtClean="0">
              <a:cs typeface="Arial" charset="0"/>
            </a:endParaRPr>
          </a:p>
          <a:p>
            <a:endParaRPr lang="hu-HU" smtClean="0">
              <a:cs typeface="Arial" charset="0"/>
            </a:endParaRPr>
          </a:p>
        </p:txBody>
      </p:sp>
      <p:sp>
        <p:nvSpPr>
          <p:cNvPr id="4" name="Dia számának helye 3"/>
          <p:cNvSpPr>
            <a:spLocks noGrp="1"/>
          </p:cNvSpPr>
          <p:nvPr>
            <p:ph type="sldNum" sz="quarter" idx="5"/>
          </p:nvPr>
        </p:nvSpPr>
        <p:spPr/>
        <p:txBody>
          <a:bodyPr/>
          <a:lstStyle/>
          <a:p>
            <a:pPr>
              <a:defRPr/>
            </a:pPr>
            <a:fld id="{35FF1F03-519E-4881-8942-B3EFF9F44CB3}" type="slidenum">
              <a:rPr lang="hu-HU" smtClean="0">
                <a:solidFill>
                  <a:prstClr val="black"/>
                </a:solidFill>
              </a:rPr>
              <a:pPr>
                <a:defRPr/>
              </a:pPr>
              <a:t>18</a:t>
            </a:fld>
            <a:endParaRPr lang="hu-HU">
              <a:solidFill>
                <a:prstClr val="black"/>
              </a:solidFill>
            </a:endParaRPr>
          </a:p>
        </p:txBody>
      </p:sp>
    </p:spTree>
    <p:extLst>
      <p:ext uri="{BB962C8B-B14F-4D97-AF65-F5344CB8AC3E}">
        <p14:creationId xmlns:p14="http://schemas.microsoft.com/office/powerpoint/2010/main" val="356424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807" y="4749226"/>
            <a:ext cx="6624736" cy="5145562"/>
          </a:xfrm>
        </p:spPr>
        <p:txBody>
          <a:bodyPr>
            <a:normAutofit fontScale="77500" lnSpcReduction="20000"/>
          </a:bodyPr>
          <a:lstStyle/>
          <a:p>
            <a:r>
              <a:rPr lang="en-GB" sz="1400" dirty="0">
                <a:solidFill>
                  <a:srgbClr val="C00000"/>
                </a:solidFill>
                <a:latin typeface="+mn-lt"/>
              </a:rPr>
              <a:t>Guarantees:</a:t>
            </a:r>
          </a:p>
          <a:p>
            <a:pPr lvl="1"/>
            <a:r>
              <a:rPr lang="en-GB" sz="1400" dirty="0">
                <a:latin typeface="+mn-lt"/>
              </a:rPr>
              <a:t>Detention only on the basis of </a:t>
            </a:r>
            <a:r>
              <a:rPr lang="en-GB" sz="1400" dirty="0">
                <a:solidFill>
                  <a:srgbClr val="C00000"/>
                </a:solidFill>
                <a:latin typeface="+mn-lt"/>
              </a:rPr>
              <a:t>a written, reasoned order </a:t>
            </a:r>
            <a:r>
              <a:rPr lang="en-GB" sz="1400" dirty="0">
                <a:latin typeface="+mn-lt"/>
              </a:rPr>
              <a:t>by court or administrative </a:t>
            </a:r>
            <a:r>
              <a:rPr lang="en-GB" sz="1400" dirty="0" smtClean="0">
                <a:latin typeface="+mn-lt"/>
              </a:rPr>
              <a:t>authority</a:t>
            </a:r>
            <a:endParaRPr lang="en-GB" sz="1400" dirty="0">
              <a:latin typeface="+mn-lt"/>
            </a:endParaRPr>
          </a:p>
          <a:p>
            <a:pPr lvl="1"/>
            <a:r>
              <a:rPr lang="en-GB" sz="1400" dirty="0">
                <a:solidFill>
                  <a:srgbClr val="C00000"/>
                </a:solidFill>
                <a:latin typeface="+mn-lt"/>
              </a:rPr>
              <a:t>Info in writing </a:t>
            </a:r>
            <a:r>
              <a:rPr lang="en-GB" sz="1400" dirty="0">
                <a:latin typeface="+mn-lt"/>
              </a:rPr>
              <a:t>on reasons and </a:t>
            </a:r>
            <a:r>
              <a:rPr lang="en-GB" sz="1400" dirty="0">
                <a:solidFill>
                  <a:srgbClr val="C00000"/>
                </a:solidFill>
                <a:latin typeface="+mn-lt"/>
              </a:rPr>
              <a:t>appeal</a:t>
            </a:r>
            <a:r>
              <a:rPr lang="en-GB" sz="1400" dirty="0">
                <a:latin typeface="+mn-lt"/>
              </a:rPr>
              <a:t> </a:t>
            </a:r>
            <a:r>
              <a:rPr lang="en-GB" sz="1400" dirty="0" smtClean="0">
                <a:latin typeface="+mn-lt"/>
              </a:rPr>
              <a:t>possibilities</a:t>
            </a:r>
            <a:endParaRPr lang="en-GB" sz="1400" dirty="0">
              <a:latin typeface="+mn-lt"/>
            </a:endParaRPr>
          </a:p>
          <a:p>
            <a:pPr lvl="1"/>
            <a:r>
              <a:rPr lang="en-GB" sz="1400" dirty="0">
                <a:latin typeface="+mn-lt"/>
              </a:rPr>
              <a:t>Detention must be </a:t>
            </a:r>
            <a:r>
              <a:rPr lang="en-GB" sz="1400" dirty="0">
                <a:solidFill>
                  <a:srgbClr val="C00000"/>
                </a:solidFill>
                <a:latin typeface="+mn-lt"/>
              </a:rPr>
              <a:t>as short as possible</a:t>
            </a:r>
            <a:r>
              <a:rPr lang="en-GB" sz="1400" dirty="0">
                <a:latin typeface="+mn-lt"/>
              </a:rPr>
              <a:t>, and only as long as grounds  are applicable</a:t>
            </a:r>
            <a:r>
              <a:rPr lang="en-GB" sz="1400" dirty="0" smtClean="0">
                <a:latin typeface="+mn-lt"/>
              </a:rPr>
              <a:t>.</a:t>
            </a:r>
            <a:endParaRPr lang="en-GB" sz="1400" dirty="0">
              <a:latin typeface="+mn-lt"/>
            </a:endParaRPr>
          </a:p>
          <a:p>
            <a:pPr lvl="1"/>
            <a:r>
              <a:rPr lang="en-GB" sz="1400" dirty="0">
                <a:solidFill>
                  <a:srgbClr val="C00000"/>
                </a:solidFill>
                <a:latin typeface="+mn-lt"/>
              </a:rPr>
              <a:t>Appeal or ex officio review </a:t>
            </a:r>
            <a:r>
              <a:rPr lang="en-GB" sz="1400" dirty="0">
                <a:latin typeface="+mn-lt"/>
              </a:rPr>
              <a:t>of the administrative  detention decision + </a:t>
            </a:r>
            <a:r>
              <a:rPr lang="en-GB" sz="1400" dirty="0">
                <a:solidFill>
                  <a:srgbClr val="C00000"/>
                </a:solidFill>
                <a:latin typeface="+mn-lt"/>
              </a:rPr>
              <a:t>periodic review </a:t>
            </a:r>
            <a:r>
              <a:rPr lang="en-GB" sz="1400" dirty="0">
                <a:latin typeface="+mn-lt"/>
              </a:rPr>
              <a:t>of all detention + free legal assistance in the judicial review (but: MS may restrict access to free legal aid</a:t>
            </a:r>
            <a:r>
              <a:rPr lang="en-GB" sz="1400" dirty="0" smtClean="0">
                <a:latin typeface="+mn-lt"/>
              </a:rPr>
              <a:t>)</a:t>
            </a:r>
            <a:endParaRPr lang="hu-HU" sz="1400" dirty="0" smtClean="0">
              <a:latin typeface="+mn-lt"/>
            </a:endParaRPr>
          </a:p>
          <a:p>
            <a:pPr lvl="1"/>
            <a:endParaRPr lang="hu-HU" sz="1400" dirty="0" smtClean="0">
              <a:latin typeface="+mn-lt"/>
            </a:endParaRPr>
          </a:p>
          <a:p>
            <a:r>
              <a:rPr lang="hu-HU" sz="1500" b="1" dirty="0" err="1" smtClean="0">
                <a:latin typeface="+mn-lt"/>
              </a:rPr>
              <a:t>Ilias</a:t>
            </a:r>
            <a:r>
              <a:rPr lang="hu-HU" sz="1500" b="1" dirty="0" smtClean="0">
                <a:latin typeface="+mn-lt"/>
              </a:rPr>
              <a:t> and Ahmed </a:t>
            </a:r>
            <a:r>
              <a:rPr lang="hu-HU" sz="1500" b="1" dirty="0" err="1" smtClean="0">
                <a:latin typeface="+mn-lt"/>
              </a:rPr>
              <a:t>judgment</a:t>
            </a:r>
            <a:endParaRPr lang="hu-HU" sz="1500" b="1" dirty="0" smtClean="0">
              <a:latin typeface="+mn-lt"/>
            </a:endParaRPr>
          </a:p>
          <a:p>
            <a:endParaRPr lang="hu-HU" sz="1500" b="1" dirty="0" smtClean="0">
              <a:latin typeface="+mn-lt"/>
            </a:endParaRPr>
          </a:p>
          <a:p>
            <a:r>
              <a:rPr lang="en-US" sz="1500" dirty="0" smtClean="0">
                <a:solidFill>
                  <a:srgbClr val="C00000"/>
                </a:solidFill>
                <a:latin typeface="+mn-lt"/>
              </a:rPr>
              <a:t>Transit zone  = state territory </a:t>
            </a:r>
            <a:r>
              <a:rPr lang="en-US" sz="1500" dirty="0" smtClean="0">
                <a:latin typeface="+mn-lt"/>
              </a:rPr>
              <a:t>under state control          Hungary can not claim „not entered territory”  </a:t>
            </a:r>
          </a:p>
          <a:p>
            <a:endParaRPr lang="en-US" sz="1500" dirty="0" smtClean="0">
              <a:latin typeface="+mn-lt"/>
            </a:endParaRPr>
          </a:p>
          <a:p>
            <a:r>
              <a:rPr lang="en-US" sz="1500" dirty="0" smtClean="0">
                <a:latin typeface="+mn-lt"/>
              </a:rPr>
              <a:t>„The applicants in the present case were confined for over three weeks to </a:t>
            </a:r>
            <a:r>
              <a:rPr lang="en-US" sz="1500" dirty="0" smtClean="0">
                <a:solidFill>
                  <a:srgbClr val="C00000"/>
                </a:solidFill>
                <a:latin typeface="+mn-lt"/>
              </a:rPr>
              <a:t>the border zone – a facility </a:t>
            </a:r>
            <a:r>
              <a:rPr lang="en-US" sz="1500" dirty="0" smtClean="0">
                <a:latin typeface="+mn-lt"/>
              </a:rPr>
              <a:t>which, for the Court, bears a strong resemblance to an international zone, both being </a:t>
            </a:r>
            <a:r>
              <a:rPr lang="en-US" sz="1500" dirty="0" smtClean="0">
                <a:solidFill>
                  <a:srgbClr val="C00000"/>
                </a:solidFill>
                <a:latin typeface="+mn-lt"/>
              </a:rPr>
              <a:t>under the State’s effective control irrespective of the domestic legal qualification</a:t>
            </a:r>
            <a:r>
              <a:rPr lang="en-US" sz="1500" dirty="0" smtClean="0">
                <a:latin typeface="+mn-lt"/>
              </a:rPr>
              <a:t>.”</a:t>
            </a:r>
          </a:p>
          <a:p>
            <a:endParaRPr lang="en-GB" sz="1500" dirty="0" smtClean="0">
              <a:latin typeface="+mn-lt"/>
            </a:endParaRPr>
          </a:p>
          <a:p>
            <a:r>
              <a:rPr lang="en-GB" sz="1500" dirty="0" smtClean="0">
                <a:latin typeface="+mn-lt"/>
              </a:rPr>
              <a:t>The </a:t>
            </a:r>
            <a:r>
              <a:rPr lang="en-GB" sz="1500" dirty="0">
                <a:latin typeface="+mn-lt"/>
              </a:rPr>
              <a:t>difference between </a:t>
            </a:r>
            <a:r>
              <a:rPr lang="en-GB" sz="1500" dirty="0">
                <a:solidFill>
                  <a:srgbClr val="C00000"/>
                </a:solidFill>
                <a:latin typeface="+mn-lt"/>
              </a:rPr>
              <a:t>deprivation of and restriction upon liberty is one of degree </a:t>
            </a:r>
            <a:r>
              <a:rPr lang="en-GB" sz="1500" dirty="0">
                <a:latin typeface="+mn-lt"/>
              </a:rPr>
              <a:t>or intensity, and not of nature or substance” (53)</a:t>
            </a:r>
          </a:p>
          <a:p>
            <a:endParaRPr lang="en-GB" sz="1500" dirty="0">
              <a:latin typeface="+mn-lt"/>
            </a:endParaRPr>
          </a:p>
          <a:p>
            <a:r>
              <a:rPr lang="en-GB" sz="1500" dirty="0">
                <a:latin typeface="+mn-lt"/>
              </a:rPr>
              <a:t>„The notion of deprivation of liberty within the meaning of Article 5 § 1 contains both an </a:t>
            </a:r>
            <a:r>
              <a:rPr lang="en-GB" sz="1500" dirty="0">
                <a:solidFill>
                  <a:srgbClr val="C00000"/>
                </a:solidFill>
                <a:latin typeface="+mn-lt"/>
              </a:rPr>
              <a:t>objective element </a:t>
            </a:r>
            <a:r>
              <a:rPr lang="en-GB" sz="1500" dirty="0">
                <a:latin typeface="+mn-lt"/>
              </a:rPr>
              <a:t>of a person’s </a:t>
            </a:r>
            <a:r>
              <a:rPr lang="en-GB" sz="1500" dirty="0">
                <a:solidFill>
                  <a:srgbClr val="C00000"/>
                </a:solidFill>
                <a:latin typeface="+mn-lt"/>
              </a:rPr>
              <a:t>confinement in a particular restricted space for a not negligible length of time, </a:t>
            </a:r>
            <a:r>
              <a:rPr lang="en-GB" sz="1500" dirty="0">
                <a:latin typeface="+mn-lt"/>
              </a:rPr>
              <a:t>and an additional </a:t>
            </a:r>
            <a:r>
              <a:rPr lang="en-GB" sz="1500" dirty="0">
                <a:solidFill>
                  <a:srgbClr val="C00000"/>
                </a:solidFill>
                <a:latin typeface="+mn-lt"/>
              </a:rPr>
              <a:t>subjective element </a:t>
            </a:r>
            <a:r>
              <a:rPr lang="en-GB" sz="1500" dirty="0">
                <a:latin typeface="+mn-lt"/>
              </a:rPr>
              <a:t>in that the person </a:t>
            </a:r>
            <a:r>
              <a:rPr lang="en-GB" sz="1500" dirty="0">
                <a:solidFill>
                  <a:srgbClr val="C00000"/>
                </a:solidFill>
                <a:latin typeface="+mn-lt"/>
              </a:rPr>
              <a:t>has not validly consented </a:t>
            </a:r>
            <a:r>
              <a:rPr lang="en-GB" sz="1500" dirty="0">
                <a:latin typeface="+mn-lt"/>
              </a:rPr>
              <a:t>to the confinement in question” (§ 53)</a:t>
            </a:r>
          </a:p>
          <a:p>
            <a:endParaRPr lang="en-GB" sz="1500" dirty="0">
              <a:latin typeface="+mn-lt"/>
            </a:endParaRPr>
          </a:p>
          <a:p>
            <a:r>
              <a:rPr lang="en-GB" sz="1500" dirty="0">
                <a:latin typeface="+mn-lt"/>
              </a:rPr>
              <a:t>Holding asylum seekers in the „transit zo</a:t>
            </a:r>
            <a:r>
              <a:rPr lang="hu-HU" sz="1500" dirty="0">
                <a:latin typeface="+mn-lt"/>
              </a:rPr>
              <a:t>n</a:t>
            </a:r>
            <a:r>
              <a:rPr lang="en-GB" sz="1500" dirty="0">
                <a:latin typeface="+mn-lt"/>
              </a:rPr>
              <a:t>e” „amounts to deprivation of liberty irrespective of its domestic characterisation.” (§ 66)</a:t>
            </a:r>
          </a:p>
          <a:p>
            <a:endParaRPr lang="en-GB" sz="1500" dirty="0">
              <a:latin typeface="+mn-lt"/>
            </a:endParaRPr>
          </a:p>
          <a:p>
            <a:r>
              <a:rPr lang="en-GB" sz="1500" dirty="0" err="1">
                <a:latin typeface="+mn-lt"/>
              </a:rPr>
              <a:t>Ilias</a:t>
            </a:r>
            <a:r>
              <a:rPr lang="en-GB" sz="1500" dirty="0">
                <a:latin typeface="+mn-lt"/>
              </a:rPr>
              <a:t> and Ahmed </a:t>
            </a:r>
            <a:r>
              <a:rPr lang="en-GB" sz="1500" dirty="0">
                <a:solidFill>
                  <a:srgbClr val="C00000"/>
                </a:solidFill>
                <a:latin typeface="+mn-lt"/>
              </a:rPr>
              <a:t>could only leave if they gave up their application </a:t>
            </a:r>
            <a:r>
              <a:rPr lang="en-GB" sz="1500" dirty="0">
                <a:latin typeface="+mn-lt"/>
              </a:rPr>
              <a:t>and illegal re-entered Serbia – that can not be expected, detention was against their will</a:t>
            </a:r>
            <a:r>
              <a:rPr lang="en-GB" sz="1400" dirty="0" smtClean="0">
                <a:latin typeface="+mn-lt"/>
              </a:rPr>
              <a:t>.</a:t>
            </a:r>
            <a:endParaRPr lang="en-GB" sz="1400" dirty="0">
              <a:latin typeface="+mn-lt"/>
            </a:endParaRPr>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19</a:t>
            </a:fld>
            <a:endParaRPr lang="hu-HU"/>
          </a:p>
        </p:txBody>
      </p:sp>
    </p:spTree>
    <p:extLst>
      <p:ext uri="{BB962C8B-B14F-4D97-AF65-F5344CB8AC3E}">
        <p14:creationId xmlns:p14="http://schemas.microsoft.com/office/powerpoint/2010/main" val="74649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E4DFE7EF-50A7-4B4C-BE42-C8E7D9DBD171}" type="slidenum">
              <a:rPr lang="hu-HU" smtClean="0">
                <a:solidFill>
                  <a:prstClr val="black"/>
                </a:solidFill>
              </a:rPr>
              <a:pPr>
                <a:defRPr/>
              </a:pPr>
              <a:t>20</a:t>
            </a:fld>
            <a:endParaRPr lang="hu-HU" smtClean="0">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GB" b="1" smtClean="0">
                <a:cs typeface="Arial" charset="0"/>
              </a:rPr>
              <a:t>UNHCR comment</a:t>
            </a:r>
            <a:r>
              <a:rPr lang="en-GB" smtClean="0">
                <a:cs typeface="Arial" charset="0"/>
              </a:rPr>
              <a:t>: UNHCR regrets this provision and has expressed its concern that the Directive allows for the withholding of all benefits (except emergency health care) from asylum-seekers who have not complied with reporting or other requirements. Where there are problems of real abuse of States’ asylum systems, these can and should find their effective redress within established asylum procedures. Moreover, UNHCR reiterates that the core content of human rights applies to everyone in all situations</a:t>
            </a:r>
            <a:r>
              <a:rPr lang="en-GB" b="1" smtClean="0">
                <a:cs typeface="Arial" charset="0"/>
              </a:rPr>
              <a:t>[1]</a:t>
            </a:r>
            <a:r>
              <a:rPr lang="en-GB" smtClean="0">
                <a:cs typeface="Arial" charset="0"/>
              </a:rPr>
              <a:t>, including asylum-seekers who may have infringed specific regulations in relation to the processing of their claims. Measures to reduce or withhold reception conditions may also affect the applicant’s family members, including children, and may be inconsistent with the provisions of the Convention on the Rights of Child. In UNHCR’s opinion, adequate reception conditions are also a necessary component of fair asylum procedures. Asylum-seekers who find themselves in situations of poverty or destitution tend not to be in the physical or psychological condition needed to pursue adequately their asylum applications. Overall, UNHCR considers that if a reduction in the level of reception conditions has to be made, this should take place only in situations of emergency or </a:t>
            </a:r>
            <a:r>
              <a:rPr lang="en-GB" i="1" smtClean="0">
                <a:cs typeface="Arial" charset="0"/>
              </a:rPr>
              <a:t>force majeure</a:t>
            </a:r>
            <a:r>
              <a:rPr lang="en-GB" smtClean="0">
                <a:cs typeface="Arial" charset="0"/>
              </a:rPr>
              <a:t> and for a short time period.</a:t>
            </a:r>
            <a:endParaRPr lang="en-US" smtClean="0">
              <a:cs typeface="Arial" charset="0"/>
            </a:endParaRPr>
          </a:p>
          <a:p>
            <a:pPr eaLnBrk="1" hangingPunct="1"/>
            <a:r>
              <a:rPr lang="en-US" smtClean="0">
                <a:cs typeface="Arial" charset="0"/>
              </a:rPr>
              <a:t/>
            </a:r>
            <a:br>
              <a:rPr lang="en-US" smtClean="0">
                <a:cs typeface="Arial" charset="0"/>
              </a:rPr>
            </a:br>
            <a:r>
              <a:rPr lang="en-GB" b="1" smtClean="0">
                <a:cs typeface="Arial" charset="0"/>
              </a:rPr>
              <a:t>[1]</a:t>
            </a:r>
            <a:r>
              <a:rPr lang="en-GB" smtClean="0">
                <a:cs typeface="Arial" charset="0"/>
              </a:rPr>
              <a:t> See ICESCR, Article 11(1).</a:t>
            </a:r>
            <a:endParaRPr lang="en-US" smtClean="0">
              <a:cs typeface="Arial" charset="0"/>
            </a:endParaRPr>
          </a:p>
        </p:txBody>
      </p:sp>
    </p:spTree>
    <p:extLst>
      <p:ext uri="{BB962C8B-B14F-4D97-AF65-F5344CB8AC3E}">
        <p14:creationId xmlns:p14="http://schemas.microsoft.com/office/powerpoint/2010/main" val="1450947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Diakép helye 1"/>
          <p:cNvSpPr>
            <a:spLocks noGrp="1" noRot="1" noChangeAspect="1" noTextEdit="1"/>
          </p:cNvSpPr>
          <p:nvPr>
            <p:ph type="sldImg"/>
          </p:nvPr>
        </p:nvSpPr>
        <p:spPr>
          <a:ln/>
        </p:spPr>
      </p:sp>
      <p:sp>
        <p:nvSpPr>
          <p:cNvPr id="11266" name="Jegyzetek helye 2"/>
          <p:cNvSpPr>
            <a:spLocks noGrp="1"/>
          </p:cNvSpPr>
          <p:nvPr>
            <p:ph type="body" idx="1"/>
          </p:nvPr>
        </p:nvSpPr>
        <p:spPr>
          <a:noFill/>
          <a:ln/>
        </p:spPr>
        <p:txBody>
          <a:bodyPr/>
          <a:lstStyle/>
          <a:p>
            <a:pPr eaLnBrk="1" hangingPunct="1"/>
            <a:r>
              <a:rPr lang="en-GB" dirty="0"/>
              <a:t>History:</a:t>
            </a:r>
          </a:p>
          <a:p>
            <a:pPr lvl="1" eaLnBrk="1" hangingPunct="1"/>
            <a:r>
              <a:rPr lang="en-GB" dirty="0"/>
              <a:t>Predecessor: Resolution on Minimum Guarantees for Asylum Procedures, adopted on 20 June 1995 published in O.J. 1996 C 274/13,  19. 09. 1996 </a:t>
            </a:r>
          </a:p>
          <a:p>
            <a:pPr lvl="1" eaLnBrk="1" hangingPunct="1"/>
            <a:r>
              <a:rPr lang="en-GB" dirty="0"/>
              <a:t>Original proposal (</a:t>
            </a:r>
            <a:r>
              <a:rPr lang="en-GB" altLang="zh-CN" dirty="0">
                <a:cs typeface="宋体"/>
              </a:rPr>
              <a:t>COM(2000) 578 final, 20.9.2000</a:t>
            </a:r>
            <a:r>
              <a:rPr lang="en-GB" altLang="zh-CN" sz="1600" dirty="0">
                <a:cs typeface="宋体"/>
              </a:rPr>
              <a:t> </a:t>
            </a:r>
            <a:r>
              <a:rPr lang="en-GB" dirty="0"/>
              <a:t>)</a:t>
            </a:r>
          </a:p>
          <a:p>
            <a:pPr lvl="1" eaLnBrk="1" hangingPunct="1"/>
            <a:r>
              <a:rPr lang="en-GB" dirty="0"/>
              <a:t>Amended proposal: COM (2002) 326 final O.J. C 291 E/143 26.11.2002</a:t>
            </a:r>
          </a:p>
          <a:p>
            <a:pPr lvl="1" eaLnBrk="1" hangingPunct="1">
              <a:buFont typeface="Arial" charset="0"/>
              <a:buNone/>
            </a:pPr>
            <a:r>
              <a:rPr lang="en-GB" dirty="0"/>
              <a:t>___________________________________</a:t>
            </a:r>
          </a:p>
          <a:p>
            <a:pPr lvl="1" eaLnBrk="1" hangingPunct="1">
              <a:buFont typeface="Arial" charset="0"/>
              <a:buNone/>
            </a:pPr>
            <a:r>
              <a:rPr lang="en-GB" dirty="0"/>
              <a:t>Recast Proposal: COM(</a:t>
            </a:r>
            <a:r>
              <a:rPr lang="en-GB" dirty="0">
                <a:solidFill>
                  <a:srgbClr val="C00000"/>
                </a:solidFill>
              </a:rPr>
              <a:t>2009</a:t>
            </a:r>
            <a:r>
              <a:rPr lang="en-GB" dirty="0"/>
              <a:t>) 554 final, 21 October 2009</a:t>
            </a:r>
          </a:p>
          <a:p>
            <a:pPr lvl="1" eaLnBrk="1" hangingPunct="1">
              <a:buNone/>
            </a:pPr>
            <a:r>
              <a:rPr lang="hu-HU" dirty="0">
                <a:solidFill>
                  <a:srgbClr val="C00000"/>
                </a:solidFill>
              </a:rPr>
              <a:t>Second </a:t>
            </a:r>
            <a:r>
              <a:rPr lang="en-GB" dirty="0"/>
              <a:t> recast proposal: </a:t>
            </a:r>
            <a:r>
              <a:rPr lang="hu-HU" dirty="0"/>
              <a:t>COM(</a:t>
            </a:r>
            <a:r>
              <a:rPr lang="hu-HU" dirty="0">
                <a:solidFill>
                  <a:srgbClr val="C00000"/>
                </a:solidFill>
              </a:rPr>
              <a:t>2011</a:t>
            </a:r>
            <a:r>
              <a:rPr lang="hu-HU" dirty="0"/>
              <a:t>) 319 final, 1 June </a:t>
            </a:r>
            <a:r>
              <a:rPr lang="hu-HU" dirty="0" smtClean="0"/>
              <a:t>2011</a:t>
            </a:r>
            <a:endParaRPr lang="en-GB" dirty="0"/>
          </a:p>
          <a:p>
            <a:endParaRPr lang="en-GB" dirty="0" smtClean="0">
              <a:cs typeface="Arial" charset="0"/>
            </a:endParaRPr>
          </a:p>
        </p:txBody>
      </p:sp>
      <p:sp>
        <p:nvSpPr>
          <p:cNvPr id="11267" name="Dia számának helye 3"/>
          <p:cNvSpPr>
            <a:spLocks noGrp="1"/>
          </p:cNvSpPr>
          <p:nvPr>
            <p:ph type="sldNum" sz="quarter" idx="5"/>
          </p:nvPr>
        </p:nvSpPr>
        <p:spPr>
          <a:noFill/>
        </p:spPr>
        <p:txBody>
          <a:bodyPr/>
          <a:lstStyle/>
          <a:p>
            <a:fld id="{AB4E208F-F389-4F8A-BED2-7C24CE045BEB}" type="slidenum">
              <a:rPr lang="hu-HU" smtClean="0"/>
              <a:pPr/>
              <a:t>21</a:t>
            </a:fld>
            <a:endParaRPr lang="hu-HU" dirty="0" smtClean="0"/>
          </a:p>
        </p:txBody>
      </p:sp>
    </p:spTree>
    <p:extLst>
      <p:ext uri="{BB962C8B-B14F-4D97-AF65-F5344CB8AC3E}">
        <p14:creationId xmlns:p14="http://schemas.microsoft.com/office/powerpoint/2010/main" val="41679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96A74CBC-2DBD-4981-B47F-27E486CDA02D}" type="slidenum">
              <a:rPr lang="hu-HU" smtClean="0"/>
              <a:pPr/>
              <a:t>22</a:t>
            </a:fld>
            <a:endParaRPr lang="hu-HU" smtClean="0"/>
          </a:p>
        </p:txBody>
      </p:sp>
      <p:sp>
        <p:nvSpPr>
          <p:cNvPr id="19458" name="Rectangle 2"/>
          <p:cNvSpPr>
            <a:spLocks noGrp="1" noRot="1" noChangeAspect="1" noChangeArrowheads="1" noTextEdit="1"/>
          </p:cNvSpPr>
          <p:nvPr>
            <p:ph type="sldImg"/>
          </p:nvPr>
        </p:nvSpPr>
        <p:spPr>
          <a:xfrm>
            <a:off x="860425" y="763588"/>
            <a:ext cx="5086350" cy="3816350"/>
          </a:xfrm>
          <a:ln/>
        </p:spPr>
      </p:sp>
      <p:graphicFrame>
        <p:nvGraphicFramePr>
          <p:cNvPr id="3" name="Objektum 2"/>
          <p:cNvGraphicFramePr>
            <a:graphicFrameLocks noChangeAspect="1"/>
          </p:cNvGraphicFramePr>
          <p:nvPr>
            <p:extLst/>
          </p:nvPr>
        </p:nvGraphicFramePr>
        <p:xfrm>
          <a:off x="1118516" y="4721969"/>
          <a:ext cx="4530734" cy="3488292"/>
        </p:xfrm>
        <a:graphic>
          <a:graphicData uri="http://schemas.openxmlformats.org/presentationml/2006/ole">
            <mc:AlternateContent xmlns:mc="http://schemas.openxmlformats.org/markup-compatibility/2006">
              <mc:Choice xmlns:v="urn:schemas-microsoft-com:vml" Requires="v">
                <p:oleObj spid="_x0000_s1247" name="Dia" r:id="rId4" imgW="4568777" imgH="3425960" progId="PowerPoint.Slide.12">
                  <p:embed/>
                </p:oleObj>
              </mc:Choice>
              <mc:Fallback>
                <p:oleObj name="Dia" r:id="rId4" imgW="4568777" imgH="3425960" progId="PowerPoint.Slide.12">
                  <p:embed/>
                  <p:pic>
                    <p:nvPicPr>
                      <p:cNvPr id="0" name=""/>
                      <p:cNvPicPr/>
                      <p:nvPr/>
                    </p:nvPicPr>
                    <p:blipFill>
                      <a:blip r:embed="rId5"/>
                      <a:stretch>
                        <a:fillRect/>
                      </a:stretch>
                    </p:blipFill>
                    <p:spPr>
                      <a:xfrm>
                        <a:off x="1118516" y="4721969"/>
                        <a:ext cx="4530734" cy="3488292"/>
                      </a:xfrm>
                      <a:prstGeom prst="rect">
                        <a:avLst/>
                      </a:prstGeom>
                    </p:spPr>
                  </p:pic>
                </p:oleObj>
              </mc:Fallback>
            </mc:AlternateContent>
          </a:graphicData>
        </a:graphic>
      </p:graphicFrame>
    </p:spTree>
    <p:extLst>
      <p:ext uri="{BB962C8B-B14F-4D97-AF65-F5344CB8AC3E}">
        <p14:creationId xmlns:p14="http://schemas.microsoft.com/office/powerpoint/2010/main" val="426782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C56F8189-9FF9-4AFC-81FD-FECA76BF8701}" type="slidenum">
              <a:rPr lang="hu-HU" smtClean="0">
                <a:solidFill>
                  <a:srgbClr val="000000"/>
                </a:solidFill>
              </a:rPr>
              <a:pPr>
                <a:defRPr/>
              </a:pPr>
              <a:t>3</a:t>
            </a:fld>
            <a:endParaRPr lang="hu-HU" dirty="0">
              <a:solidFill>
                <a:srgbClr val="000000"/>
              </a:solidFill>
            </a:endParaRPr>
          </a:p>
        </p:txBody>
      </p:sp>
    </p:spTree>
    <p:extLst>
      <p:ext uri="{BB962C8B-B14F-4D97-AF65-F5344CB8AC3E}">
        <p14:creationId xmlns:p14="http://schemas.microsoft.com/office/powerpoint/2010/main" val="385348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4695FD5-465C-4D54-BA64-D6796549BAC9}" type="slidenum">
              <a:rPr lang="hu-HU" smtClean="0"/>
              <a:pPr/>
              <a:t>23</a:t>
            </a:fld>
            <a:endParaRPr lang="hu-HU" dirty="0" smtClean="0"/>
          </a:p>
        </p:txBody>
      </p:sp>
      <p:sp>
        <p:nvSpPr>
          <p:cNvPr id="21506" name="Rectangle 2"/>
          <p:cNvSpPr>
            <a:spLocks noGrp="1" noRot="1" noChangeAspect="1" noChangeArrowheads="1" noTextEdit="1"/>
          </p:cNvSpPr>
          <p:nvPr>
            <p:ph type="sldImg"/>
          </p:nvPr>
        </p:nvSpPr>
        <p:spPr>
          <a:xfrm>
            <a:off x="860425" y="763588"/>
            <a:ext cx="5086350" cy="3816350"/>
          </a:xfrm>
          <a:ln/>
        </p:spPr>
      </p:sp>
      <p:sp>
        <p:nvSpPr>
          <p:cNvPr id="21507" name="Rectangle 3"/>
          <p:cNvSpPr>
            <a:spLocks noGrp="1" noChangeArrowheads="1"/>
          </p:cNvSpPr>
          <p:nvPr>
            <p:ph type="body" idx="1"/>
          </p:nvPr>
        </p:nvSpPr>
        <p:spPr>
          <a:xfrm>
            <a:off x="907616" y="4833327"/>
            <a:ext cx="4991889" cy="4579717"/>
          </a:xfrm>
          <a:noFill/>
          <a:ln/>
        </p:spPr>
        <p:txBody>
          <a:bodyPr/>
          <a:lstStyle/>
          <a:p>
            <a:pPr eaLnBrk="1" hangingPunct="1"/>
            <a:endParaRPr lang="en-US" dirty="0" smtClean="0">
              <a:cs typeface="Arial" charset="0"/>
            </a:endParaRPr>
          </a:p>
        </p:txBody>
      </p:sp>
    </p:spTree>
    <p:extLst>
      <p:ext uri="{BB962C8B-B14F-4D97-AF65-F5344CB8AC3E}">
        <p14:creationId xmlns:p14="http://schemas.microsoft.com/office/powerpoint/2010/main" val="352466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64F5E5C-B481-4D5A-B2CE-9BD8D54E6E37}" type="slidenum">
              <a:rPr lang="hu-HU" smtClean="0"/>
              <a:pPr/>
              <a:t>24</a:t>
            </a:fld>
            <a:endParaRPr lang="hu-HU" dirty="0" smtClean="0"/>
          </a:p>
        </p:txBody>
      </p:sp>
      <p:sp>
        <p:nvSpPr>
          <p:cNvPr id="25602" name="Rectangle 2"/>
          <p:cNvSpPr>
            <a:spLocks noGrp="1" noRot="1" noChangeAspect="1" noChangeArrowheads="1" noTextEdit="1"/>
          </p:cNvSpPr>
          <p:nvPr>
            <p:ph type="sldImg"/>
          </p:nvPr>
        </p:nvSpPr>
        <p:spPr>
          <a:xfrm>
            <a:off x="1054100" y="890588"/>
            <a:ext cx="5086350" cy="3816350"/>
          </a:xfrm>
          <a:ln/>
        </p:spPr>
      </p:sp>
      <p:sp>
        <p:nvSpPr>
          <p:cNvPr id="25603" name="Rectangle 3"/>
          <p:cNvSpPr>
            <a:spLocks noGrp="1" noChangeArrowheads="1"/>
          </p:cNvSpPr>
          <p:nvPr>
            <p:ph type="body" idx="1"/>
          </p:nvPr>
        </p:nvSpPr>
        <p:spPr>
          <a:xfrm>
            <a:off x="907616" y="4833327"/>
            <a:ext cx="4991889" cy="4579717"/>
          </a:xfrm>
          <a:noFill/>
          <a:ln/>
        </p:spPr>
        <p:txBody>
          <a:bodyPr/>
          <a:lstStyle/>
          <a:p>
            <a:pPr eaLnBrk="1" hangingPunct="1"/>
            <a:r>
              <a:rPr lang="en-GB" dirty="0"/>
              <a:t>(</a:t>
            </a:r>
            <a:r>
              <a:rPr lang="hu-HU" dirty="0"/>
              <a:t>Positive dec. w/out </a:t>
            </a:r>
            <a:r>
              <a:rPr lang="hu-HU" dirty="0" err="1"/>
              <a:t>interview</a:t>
            </a:r>
            <a:r>
              <a:rPr lang="hu-HU"/>
              <a:t> possible</a:t>
            </a:r>
            <a:r>
              <a:rPr lang="hu-HU">
                <a:solidFill>
                  <a:srgbClr val="4CBF13"/>
                </a:solidFill>
              </a:rPr>
              <a:t>, </a:t>
            </a:r>
            <a:r>
              <a:rPr lang="en-GB" b="1" strike="sngStrike">
                <a:solidFill>
                  <a:srgbClr val="4CBF13"/>
                </a:solidFill>
                <a:effectLst>
                  <a:outerShdw blurRad="38100" dist="38100" dir="2700000" algn="tl">
                    <a:srgbClr val="000000">
                      <a:alpha val="43137"/>
                    </a:srgbClr>
                  </a:outerShdw>
                </a:effectLst>
              </a:rPr>
              <a:t>Dublin II, assistance at submission of request</a:t>
            </a:r>
            <a:r>
              <a:rPr lang="en-GB" b="1">
                <a:solidFill>
                  <a:srgbClr val="4CBF13"/>
                </a:solidFill>
                <a:effectLst>
                  <a:outerShdw blurRad="38100" dist="38100" dir="2700000" algn="tl">
                    <a:srgbClr val="000000">
                      <a:alpha val="43137"/>
                    </a:srgbClr>
                  </a:outerShdw>
                </a:effectLst>
              </a:rPr>
              <a:t>,</a:t>
            </a:r>
            <a:r>
              <a:rPr lang="en-GB" b="1">
                <a:effectLst>
                  <a:outerShdw blurRad="38100" dist="38100" dir="2700000" algn="tl">
                    <a:srgbClr val="000000">
                      <a:alpha val="43137"/>
                    </a:srgbClr>
                  </a:outerShdw>
                </a:effectLst>
              </a:rPr>
              <a:t> </a:t>
            </a:r>
            <a:r>
              <a:rPr lang="en-GB"/>
              <a:t>„not reasonably practicable” /e.g.unfit applicant/)</a:t>
            </a:r>
            <a:endParaRPr lang="en-US" smtClean="0">
              <a:cs typeface="Arial" charset="0"/>
            </a:endParaRPr>
          </a:p>
        </p:txBody>
      </p:sp>
    </p:spTree>
    <p:extLst>
      <p:ext uri="{BB962C8B-B14F-4D97-AF65-F5344CB8AC3E}">
        <p14:creationId xmlns:p14="http://schemas.microsoft.com/office/powerpoint/2010/main" val="75806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pPr>
                <a:defRPr/>
              </a:pPr>
              <a:t>25</a:t>
            </a:fld>
            <a:endParaRPr lang="en-GB"/>
          </a:p>
        </p:txBody>
      </p:sp>
    </p:spTree>
    <p:extLst>
      <p:ext uri="{BB962C8B-B14F-4D97-AF65-F5344CB8AC3E}">
        <p14:creationId xmlns:p14="http://schemas.microsoft.com/office/powerpoint/2010/main" val="30555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b="1">
                <a:solidFill>
                  <a:srgbClr val="C00000"/>
                </a:solidFill>
              </a:rPr>
              <a:t>Subsequent application  </a:t>
            </a:r>
            <a:r>
              <a:rPr lang="en-GB"/>
              <a:t>=  preliminary examination to find out if there are new facts since withdrawal or decision on previous application.  May be purely written procedure. If there are no new facts or if appeal was not submitted in the previous  procedure – no further examination.</a:t>
            </a:r>
          </a:p>
          <a:p>
            <a:endParaRPr lang="hu-HU"/>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26</a:t>
            </a:fld>
            <a:endParaRPr lang="en-GB"/>
          </a:p>
        </p:txBody>
      </p:sp>
    </p:spTree>
    <p:extLst>
      <p:ext uri="{BB962C8B-B14F-4D97-AF65-F5344CB8AC3E}">
        <p14:creationId xmlns:p14="http://schemas.microsoft.com/office/powerpoint/2010/main" val="123159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iakép helye 1"/>
          <p:cNvSpPr>
            <a:spLocks noGrp="1" noRot="1" noChangeAspect="1" noTextEdit="1"/>
          </p:cNvSpPr>
          <p:nvPr>
            <p:ph type="sldImg"/>
          </p:nvPr>
        </p:nvSpPr>
        <p:spPr>
          <a:ln/>
        </p:spPr>
      </p:sp>
      <p:sp>
        <p:nvSpPr>
          <p:cNvPr id="39938" name="Jegyzetek helye 2"/>
          <p:cNvSpPr>
            <a:spLocks noGrp="1"/>
          </p:cNvSpPr>
          <p:nvPr>
            <p:ph type="body" idx="1"/>
          </p:nvPr>
        </p:nvSpPr>
        <p:spPr>
          <a:noFill/>
          <a:ln/>
        </p:spPr>
        <p:txBody>
          <a:bodyPr/>
          <a:lstStyle/>
          <a:p>
            <a:endParaRPr lang="en-GB" smtClean="0">
              <a:cs typeface="Arial" charset="0"/>
            </a:endParaRPr>
          </a:p>
        </p:txBody>
      </p:sp>
      <p:sp>
        <p:nvSpPr>
          <p:cNvPr id="39939" name="Dia számának helye 3"/>
          <p:cNvSpPr>
            <a:spLocks noGrp="1"/>
          </p:cNvSpPr>
          <p:nvPr>
            <p:ph type="sldNum" sz="quarter" idx="5"/>
          </p:nvPr>
        </p:nvSpPr>
        <p:spPr>
          <a:noFill/>
        </p:spPr>
        <p:txBody>
          <a:bodyPr/>
          <a:lstStyle/>
          <a:p>
            <a:fld id="{284D814D-032E-4563-9E74-73482A3B040C}" type="slidenum">
              <a:rPr lang="hu-HU" smtClean="0"/>
              <a:pPr/>
              <a:t>27</a:t>
            </a:fld>
            <a:endParaRPr lang="hu-HU" smtClean="0"/>
          </a:p>
        </p:txBody>
      </p:sp>
    </p:spTree>
    <p:extLst>
      <p:ext uri="{BB962C8B-B14F-4D97-AF65-F5344CB8AC3E}">
        <p14:creationId xmlns:p14="http://schemas.microsoft.com/office/powerpoint/2010/main" val="52879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900E2357-F97F-4C62-97B0-994D15D2795D}" type="slidenum">
              <a:rPr lang="hu-HU" smtClean="0"/>
              <a:pPr/>
              <a:t>28</a:t>
            </a:fld>
            <a:endParaRPr lang="hu-HU"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168225" y="4749226"/>
            <a:ext cx="6624736" cy="17386922"/>
          </a:xfrm>
          <a:noFill/>
          <a:ln/>
        </p:spPr>
        <p:txBody>
          <a:bodyPr>
            <a:noAutofit/>
          </a:bodyPr>
          <a:lstStyle/>
          <a:p>
            <a:pPr eaLnBrk="1" hangingPunct="1"/>
            <a:r>
              <a:rPr lang="en-GB" dirty="0">
                <a:solidFill>
                  <a:srgbClr val="C00000"/>
                </a:solidFill>
                <a:latin typeface="+mn-lt"/>
              </a:rPr>
              <a:t>Challenged</a:t>
            </a:r>
            <a:r>
              <a:rPr lang="en-GB" dirty="0">
                <a:latin typeface="+mn-lt"/>
              </a:rPr>
              <a:t>: Articles 29(1) and (2) and 36(3)  - the procedure to create a list of </a:t>
            </a:r>
            <a:r>
              <a:rPr lang="en-GB" dirty="0">
                <a:solidFill>
                  <a:srgbClr val="C00000"/>
                </a:solidFill>
                <a:latin typeface="+mn-lt"/>
              </a:rPr>
              <a:t>safe countries of origin </a:t>
            </a:r>
            <a:r>
              <a:rPr lang="en-GB" dirty="0">
                <a:latin typeface="+mn-lt"/>
              </a:rPr>
              <a:t>and another list of </a:t>
            </a:r>
            <a:r>
              <a:rPr lang="en-GB" dirty="0">
                <a:solidFill>
                  <a:srgbClr val="C00000"/>
                </a:solidFill>
                <a:latin typeface="+mn-lt"/>
              </a:rPr>
              <a:t>„</a:t>
            </a:r>
            <a:r>
              <a:rPr lang="en-GB" dirty="0" err="1">
                <a:solidFill>
                  <a:srgbClr val="C00000"/>
                </a:solidFill>
                <a:latin typeface="+mn-lt"/>
              </a:rPr>
              <a:t>supersafe</a:t>
            </a:r>
            <a:r>
              <a:rPr lang="en-GB" dirty="0">
                <a:solidFill>
                  <a:srgbClr val="C00000"/>
                </a:solidFill>
                <a:latin typeface="+mn-lt"/>
              </a:rPr>
              <a:t>” </a:t>
            </a:r>
            <a:r>
              <a:rPr lang="en-GB" dirty="0">
                <a:latin typeface="+mn-lt"/>
              </a:rPr>
              <a:t>(European) third countries</a:t>
            </a:r>
            <a:endParaRPr lang="hu-HU" dirty="0">
              <a:latin typeface="+mn-lt"/>
            </a:endParaRPr>
          </a:p>
          <a:p>
            <a:pPr eaLnBrk="1" hangingPunct="1"/>
            <a:r>
              <a:rPr lang="en-GB" dirty="0">
                <a:latin typeface="+mn-lt"/>
              </a:rPr>
              <a:t>(Implication of these designations: no, or no full procedure in cases of persons </a:t>
            </a:r>
            <a:r>
              <a:rPr lang="hu-HU" dirty="0" smtClean="0">
                <a:latin typeface="+mn-lt"/>
              </a:rPr>
              <a:t/>
            </a:r>
            <a:br>
              <a:rPr lang="hu-HU" dirty="0" smtClean="0">
                <a:latin typeface="+mn-lt"/>
              </a:rPr>
            </a:br>
            <a:r>
              <a:rPr lang="en-GB" dirty="0" smtClean="0">
                <a:latin typeface="+mn-lt"/>
              </a:rPr>
              <a:t>coming </a:t>
            </a:r>
            <a:r>
              <a:rPr lang="en-GB" dirty="0">
                <a:latin typeface="+mn-lt"/>
              </a:rPr>
              <a:t>from </a:t>
            </a:r>
            <a:r>
              <a:rPr lang="en-GB" dirty="0" smtClean="0">
                <a:latin typeface="+mn-lt"/>
              </a:rPr>
              <a:t>these)</a:t>
            </a:r>
            <a:endParaRPr lang="en-GB" dirty="0">
              <a:latin typeface="+mn-lt"/>
            </a:endParaRPr>
          </a:p>
          <a:p>
            <a:pPr eaLnBrk="1" hangingPunct="1"/>
            <a:r>
              <a:rPr lang="en-GB" dirty="0">
                <a:solidFill>
                  <a:srgbClr val="C00000"/>
                </a:solidFill>
                <a:latin typeface="+mn-lt"/>
              </a:rPr>
              <a:t>Court</a:t>
            </a:r>
            <a:r>
              <a:rPr lang="en-GB" dirty="0">
                <a:latin typeface="+mn-lt"/>
              </a:rPr>
              <a:t> </a:t>
            </a:r>
            <a:r>
              <a:rPr lang="en-GB" dirty="0" smtClean="0">
                <a:latin typeface="+mn-lt"/>
              </a:rPr>
              <a:t>annuls </a:t>
            </a:r>
            <a:r>
              <a:rPr lang="en-GB" dirty="0">
                <a:latin typeface="+mn-lt"/>
              </a:rPr>
              <a:t>articles 29 (1) and 36 (3) </a:t>
            </a:r>
            <a:endParaRPr lang="hu-HU" dirty="0" smtClean="0">
              <a:latin typeface="+mn-lt"/>
            </a:endParaRPr>
          </a:p>
          <a:p>
            <a:pPr lvl="1" eaLnBrk="1" hangingPunct="1"/>
            <a:r>
              <a:rPr lang="en-GB" dirty="0" smtClean="0">
                <a:latin typeface="+mn-lt"/>
              </a:rPr>
              <a:t>The </a:t>
            </a:r>
            <a:r>
              <a:rPr lang="en-GB" dirty="0">
                <a:latin typeface="+mn-lt"/>
              </a:rPr>
              <a:t>political importance of safe countries of origin and super</a:t>
            </a:r>
            <a:r>
              <a:rPr lang="hu-HU" dirty="0">
                <a:latin typeface="+mn-lt"/>
              </a:rPr>
              <a:t>s</a:t>
            </a:r>
            <a:r>
              <a:rPr lang="en-GB" dirty="0" err="1">
                <a:latin typeface="+mn-lt"/>
              </a:rPr>
              <a:t>afe</a:t>
            </a:r>
            <a:r>
              <a:rPr lang="en-GB" dirty="0">
                <a:latin typeface="+mn-lt"/>
              </a:rPr>
              <a:t> third countries does not justify reserving the implementation to Council and not to Commission as the general rule in Art 202 TEC requires</a:t>
            </a:r>
          </a:p>
          <a:p>
            <a:pPr lvl="1" eaLnBrk="1" hangingPunct="1"/>
            <a:r>
              <a:rPr lang="en-GB" dirty="0">
                <a:latin typeface="+mn-lt"/>
              </a:rPr>
              <a:t>In fact creating those lists is not implementing but secondary legislation</a:t>
            </a:r>
          </a:p>
          <a:p>
            <a:pPr lvl="1" eaLnBrk="1" hangingPunct="1"/>
            <a:r>
              <a:rPr lang="en-GB" dirty="0">
                <a:latin typeface="+mn-lt"/>
              </a:rPr>
              <a:t>After the adoption of the procedures directive all rules are to be adopted by co-decision </a:t>
            </a:r>
          </a:p>
          <a:p>
            <a:pPr lvl="1" algn="r" eaLnBrk="1" hangingPunct="1">
              <a:buFont typeface="Arial" charset="0"/>
              <a:buNone/>
            </a:pPr>
            <a:r>
              <a:rPr lang="en-GB" dirty="0">
                <a:latin typeface="+mn-lt"/>
              </a:rPr>
              <a:t>(That gives much more power to parliament than mere </a:t>
            </a:r>
            <a:r>
              <a:rPr lang="en-GB" dirty="0" smtClean="0">
                <a:latin typeface="+mn-lt"/>
              </a:rPr>
              <a:t>consultation</a:t>
            </a:r>
            <a:r>
              <a:rPr lang="hu-HU" dirty="0" smtClean="0">
                <a:latin typeface="+mn-lt"/>
              </a:rPr>
              <a:t>)</a:t>
            </a:r>
          </a:p>
          <a:p>
            <a:pPr lvl="1" algn="ctr" eaLnBrk="1" hangingPunct="1">
              <a:buFont typeface="Arial" charset="0"/>
              <a:buNone/>
            </a:pPr>
            <a:r>
              <a:rPr lang="hu-HU" dirty="0" smtClean="0">
                <a:latin typeface="+mn-lt"/>
              </a:rPr>
              <a:t>___________________________________________________________________________</a:t>
            </a:r>
          </a:p>
          <a:p>
            <a:pPr lvl="1" algn="ctr" eaLnBrk="1" hangingPunct="1">
              <a:buFont typeface="Arial" charset="0"/>
              <a:buNone/>
            </a:pPr>
            <a:r>
              <a:rPr lang="hu-HU" dirty="0" smtClean="0">
                <a:latin typeface="+mn-lt"/>
              </a:rPr>
              <a:t>The 2015 </a:t>
            </a:r>
            <a:r>
              <a:rPr lang="hu-HU" dirty="0" err="1" smtClean="0">
                <a:latin typeface="+mn-lt"/>
              </a:rPr>
              <a:t>Comm</a:t>
            </a:r>
            <a:r>
              <a:rPr lang="hu-HU" dirty="0" smtClean="0">
                <a:latin typeface="+mn-lt"/>
              </a:rPr>
              <a:t> </a:t>
            </a:r>
            <a:r>
              <a:rPr lang="hu-HU" dirty="0" err="1" smtClean="0">
                <a:latin typeface="+mn-lt"/>
              </a:rPr>
              <a:t>proposal</a:t>
            </a:r>
            <a:r>
              <a:rPr lang="hu-HU" dirty="0" smtClean="0">
                <a:latin typeface="+mn-lt"/>
              </a:rPr>
              <a:t> </a:t>
            </a:r>
            <a:r>
              <a:rPr lang="hu-HU" dirty="0" err="1" smtClean="0">
                <a:latin typeface="+mn-lt"/>
              </a:rPr>
              <a:t>on</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list</a:t>
            </a:r>
            <a:r>
              <a:rPr lang="hu-HU" dirty="0" smtClean="0">
                <a:latin typeface="+mn-lt"/>
              </a:rPr>
              <a:t> of </a:t>
            </a:r>
            <a:r>
              <a:rPr lang="hu-HU" dirty="0" err="1" smtClean="0">
                <a:latin typeface="+mn-lt"/>
              </a:rPr>
              <a:t>safe</a:t>
            </a:r>
            <a:r>
              <a:rPr lang="hu-HU" dirty="0" smtClean="0">
                <a:latin typeface="+mn-lt"/>
              </a:rPr>
              <a:t> </a:t>
            </a:r>
            <a:r>
              <a:rPr lang="hu-HU" dirty="0" err="1" smtClean="0">
                <a:latin typeface="+mn-lt"/>
              </a:rPr>
              <a:t>countries</a:t>
            </a:r>
            <a:r>
              <a:rPr lang="hu-HU" dirty="0" smtClean="0">
                <a:latin typeface="+mn-lt"/>
              </a:rPr>
              <a:t> </a:t>
            </a:r>
            <a:r>
              <a:rPr lang="hu-HU" dirty="0" err="1" smtClean="0">
                <a:latin typeface="+mn-lt"/>
              </a:rPr>
              <a:t>of</a:t>
            </a:r>
            <a:r>
              <a:rPr lang="hu-HU" dirty="0" smtClean="0">
                <a:latin typeface="+mn-lt"/>
              </a:rPr>
              <a:t> </a:t>
            </a:r>
            <a:r>
              <a:rPr lang="hu-HU" dirty="0" err="1" smtClean="0">
                <a:latin typeface="+mn-lt"/>
              </a:rPr>
              <a:t>origin</a:t>
            </a:r>
            <a:r>
              <a:rPr lang="hu-HU" dirty="0" smtClean="0">
                <a:latin typeface="+mn-lt"/>
              </a:rPr>
              <a:t> is </a:t>
            </a:r>
            <a:r>
              <a:rPr lang="hu-HU" dirty="0" err="1" smtClean="0">
                <a:latin typeface="+mn-lt"/>
              </a:rPr>
              <a:t>still</a:t>
            </a:r>
            <a:r>
              <a:rPr lang="hu-HU" dirty="0" smtClean="0">
                <a:latin typeface="+mn-lt"/>
              </a:rPr>
              <a:t> </a:t>
            </a:r>
            <a:r>
              <a:rPr lang="hu-HU" dirty="0" err="1" smtClean="0">
                <a:latin typeface="+mn-lt"/>
              </a:rPr>
              <a:t>negotiated</a:t>
            </a:r>
            <a:r>
              <a:rPr lang="hu-HU" dirty="0" smtClean="0">
                <a:latin typeface="+mn-lt"/>
              </a:rPr>
              <a:t> </a:t>
            </a:r>
            <a:r>
              <a:rPr lang="hu-HU" dirty="0" err="1" smtClean="0">
                <a:latin typeface="+mn-lt"/>
              </a:rPr>
              <a:t>at</a:t>
            </a:r>
            <a:r>
              <a:rPr lang="hu-HU" dirty="0" smtClean="0">
                <a:latin typeface="+mn-lt"/>
              </a:rPr>
              <a:t> </a:t>
            </a:r>
            <a:r>
              <a:rPr lang="hu-HU" dirty="0" err="1" smtClean="0">
                <a:latin typeface="+mn-lt"/>
              </a:rPr>
              <a:t>the</a:t>
            </a:r>
            <a:r>
              <a:rPr lang="hu-HU" dirty="0" smtClean="0">
                <a:latin typeface="+mn-lt"/>
              </a:rPr>
              <a:t> end of May </a:t>
            </a:r>
            <a:r>
              <a:rPr lang="hu-HU" dirty="0" smtClean="0">
                <a:latin typeface="+mn-lt"/>
              </a:rPr>
              <a:t>2017</a:t>
            </a:r>
            <a:br>
              <a:rPr lang="hu-HU" dirty="0" smtClean="0">
                <a:latin typeface="+mn-lt"/>
              </a:rPr>
            </a:br>
            <a:r>
              <a:rPr lang="hu-HU" dirty="0" smtClean="0">
                <a:latin typeface="+mn-lt"/>
              </a:rPr>
              <a:t>________________________________</a:t>
            </a:r>
            <a:r>
              <a:rPr lang="hu-HU" dirty="0" smtClean="0">
                <a:latin typeface="+mn-lt"/>
              </a:rPr>
              <a:t>________________________________________</a:t>
            </a:r>
          </a:p>
          <a:p>
            <a:pPr algn="ctr" eaLnBrk="1" hangingPunct="1">
              <a:defRPr/>
            </a:pPr>
            <a:r>
              <a:rPr lang="hu-HU" b="1" dirty="0" err="1" smtClean="0">
                <a:solidFill>
                  <a:srgbClr val="C00000"/>
                </a:solidFill>
                <a:latin typeface="+mn-lt"/>
              </a:rPr>
              <a:t>Safe</a:t>
            </a:r>
            <a:r>
              <a:rPr lang="hu-HU" b="1" dirty="0" smtClean="0">
                <a:solidFill>
                  <a:srgbClr val="C00000"/>
                </a:solidFill>
                <a:latin typeface="+mn-lt"/>
              </a:rPr>
              <a:t> country of </a:t>
            </a:r>
            <a:r>
              <a:rPr lang="hu-HU" b="1" dirty="0" err="1" smtClean="0">
                <a:solidFill>
                  <a:srgbClr val="C00000"/>
                </a:solidFill>
                <a:latin typeface="+mn-lt"/>
              </a:rPr>
              <a:t>origin</a:t>
            </a:r>
            <a:r>
              <a:rPr lang="hu-HU" b="1" dirty="0" smtClean="0">
                <a:solidFill>
                  <a:srgbClr val="C00000"/>
                </a:solidFill>
                <a:latin typeface="+mn-lt"/>
              </a:rPr>
              <a:t>:</a:t>
            </a:r>
            <a:r>
              <a:rPr lang="hu-HU" dirty="0" smtClean="0">
                <a:latin typeface="+mn-lt"/>
              </a:rPr>
              <a:t/>
            </a:r>
            <a:br>
              <a:rPr lang="hu-HU" dirty="0" smtClean="0">
                <a:latin typeface="+mn-lt"/>
              </a:rPr>
            </a:br>
            <a:r>
              <a:rPr lang="en-GB" dirty="0" smtClean="0">
                <a:latin typeface="+mn-lt"/>
              </a:rPr>
              <a:t>it </a:t>
            </a:r>
            <a:r>
              <a:rPr lang="en-GB" dirty="0">
                <a:latin typeface="+mn-lt"/>
              </a:rPr>
              <a:t>can be shown that there is </a:t>
            </a:r>
            <a:r>
              <a:rPr lang="en-GB" dirty="0">
                <a:solidFill>
                  <a:srgbClr val="C00000"/>
                </a:solidFill>
                <a:latin typeface="+mn-lt"/>
              </a:rPr>
              <a:t>generally and consistently no persecution</a:t>
            </a:r>
            <a:r>
              <a:rPr lang="en-GB" dirty="0">
                <a:latin typeface="+mn-lt"/>
              </a:rPr>
              <a:t> and no torture or inhuman or degrading treatment or punishment; and no threat by reason of indiscriminate violence in situations of international or internal armed conflict </a:t>
            </a:r>
          </a:p>
          <a:p>
            <a:pPr eaLnBrk="1" hangingPunct="1">
              <a:defRPr/>
            </a:pPr>
            <a:r>
              <a:rPr lang="en-GB" dirty="0">
                <a:latin typeface="+mn-lt"/>
              </a:rPr>
              <a:t>This is proved by  </a:t>
            </a:r>
            <a:r>
              <a:rPr lang="en-GB" dirty="0">
                <a:solidFill>
                  <a:srgbClr val="C00000"/>
                </a:solidFill>
                <a:latin typeface="+mn-lt"/>
              </a:rPr>
              <a:t>the legal situation</a:t>
            </a:r>
            <a:r>
              <a:rPr lang="en-GB" dirty="0">
                <a:latin typeface="+mn-lt"/>
              </a:rPr>
              <a:t>, the</a:t>
            </a:r>
            <a:r>
              <a:rPr lang="en-GB" dirty="0">
                <a:solidFill>
                  <a:srgbClr val="C00000"/>
                </a:solidFill>
                <a:latin typeface="+mn-lt"/>
              </a:rPr>
              <a:t> application of the law </a:t>
            </a:r>
            <a:r>
              <a:rPr lang="en-GB" dirty="0">
                <a:latin typeface="+mn-lt"/>
              </a:rPr>
              <a:t>within a democratic system and the </a:t>
            </a:r>
            <a:r>
              <a:rPr lang="en-GB" dirty="0">
                <a:solidFill>
                  <a:srgbClr val="C00000"/>
                </a:solidFill>
                <a:latin typeface="+mn-lt"/>
              </a:rPr>
              <a:t>general political circumstances</a:t>
            </a:r>
            <a:r>
              <a:rPr lang="en-GB" dirty="0" smtClean="0">
                <a:latin typeface="+mn-lt"/>
              </a:rPr>
              <a:t>.</a:t>
            </a:r>
            <a:endParaRPr lang="en-GB" dirty="0">
              <a:latin typeface="+mn-lt"/>
            </a:endParaRPr>
          </a:p>
          <a:p>
            <a:pPr eaLnBrk="1" hangingPunct="1">
              <a:defRPr/>
            </a:pPr>
            <a:r>
              <a:rPr lang="en-GB" dirty="0">
                <a:latin typeface="+mn-lt"/>
              </a:rPr>
              <a:t>Account shall be taken of the extent to which</a:t>
            </a:r>
            <a:r>
              <a:rPr lang="en-GB" dirty="0">
                <a:solidFill>
                  <a:srgbClr val="C00000"/>
                </a:solidFill>
                <a:latin typeface="+mn-lt"/>
              </a:rPr>
              <a:t> protection </a:t>
            </a:r>
            <a:r>
              <a:rPr lang="en-GB" dirty="0">
                <a:latin typeface="+mn-lt"/>
              </a:rPr>
              <a:t>is provided </a:t>
            </a:r>
            <a:r>
              <a:rPr lang="en-GB" dirty="0">
                <a:solidFill>
                  <a:srgbClr val="C00000"/>
                </a:solidFill>
                <a:latin typeface="+mn-lt"/>
              </a:rPr>
              <a:t>against persecution or mistreatment </a:t>
            </a:r>
            <a:r>
              <a:rPr lang="en-GB" dirty="0">
                <a:latin typeface="+mn-lt"/>
              </a:rPr>
              <a:t>through</a:t>
            </a:r>
            <a:r>
              <a:rPr lang="en-GB" dirty="0" smtClean="0">
                <a:latin typeface="+mn-lt"/>
              </a:rPr>
              <a:t>:</a:t>
            </a:r>
            <a:endParaRPr lang="en-GB" dirty="0">
              <a:latin typeface="+mn-lt"/>
            </a:endParaRPr>
          </a:p>
          <a:p>
            <a:pPr lvl="1" eaLnBrk="1" hangingPunct="1">
              <a:defRPr/>
            </a:pPr>
            <a:r>
              <a:rPr lang="en-GB" dirty="0">
                <a:latin typeface="+mn-lt"/>
              </a:rPr>
              <a:t>the relevant </a:t>
            </a:r>
            <a:r>
              <a:rPr lang="en-GB" dirty="0">
                <a:solidFill>
                  <a:srgbClr val="C00000"/>
                </a:solidFill>
                <a:latin typeface="+mn-lt"/>
              </a:rPr>
              <a:t>laws and their application</a:t>
            </a:r>
            <a:r>
              <a:rPr lang="en-GB" dirty="0">
                <a:latin typeface="+mn-lt"/>
              </a:rPr>
              <a:t>;</a:t>
            </a:r>
          </a:p>
          <a:p>
            <a:pPr lvl="1" eaLnBrk="1" hangingPunct="1">
              <a:defRPr/>
            </a:pPr>
            <a:r>
              <a:rPr lang="en-GB" dirty="0">
                <a:solidFill>
                  <a:srgbClr val="C00000"/>
                </a:solidFill>
                <a:latin typeface="+mn-lt"/>
              </a:rPr>
              <a:t>observance</a:t>
            </a:r>
            <a:r>
              <a:rPr lang="en-GB" dirty="0">
                <a:latin typeface="+mn-lt"/>
              </a:rPr>
              <a:t> of the </a:t>
            </a:r>
            <a:r>
              <a:rPr lang="en-GB" dirty="0">
                <a:solidFill>
                  <a:srgbClr val="C00000"/>
                </a:solidFill>
                <a:latin typeface="+mn-lt"/>
              </a:rPr>
              <a:t>European Convention of Human Rights </a:t>
            </a:r>
            <a:r>
              <a:rPr lang="en-GB" dirty="0">
                <a:latin typeface="+mn-lt"/>
              </a:rPr>
              <a:t>and/or the International Covenant for Civil and Political Rights and/or the Convention against Torture, </a:t>
            </a:r>
          </a:p>
          <a:p>
            <a:pPr lvl="1" eaLnBrk="1" hangingPunct="1">
              <a:defRPr/>
            </a:pPr>
            <a:r>
              <a:rPr lang="en-GB" dirty="0">
                <a:latin typeface="+mn-lt"/>
              </a:rPr>
              <a:t>respect of the </a:t>
            </a:r>
            <a:r>
              <a:rPr lang="en-GB" dirty="0">
                <a:solidFill>
                  <a:srgbClr val="C00000"/>
                </a:solidFill>
                <a:latin typeface="+mn-lt"/>
              </a:rPr>
              <a:t>non-</a:t>
            </a:r>
            <a:r>
              <a:rPr lang="en-GB" dirty="0" err="1">
                <a:solidFill>
                  <a:srgbClr val="C00000"/>
                </a:solidFill>
                <a:latin typeface="+mn-lt"/>
              </a:rPr>
              <a:t>refoulement</a:t>
            </a:r>
            <a:r>
              <a:rPr lang="en-GB" dirty="0">
                <a:latin typeface="+mn-lt"/>
              </a:rPr>
              <a:t> principle</a:t>
            </a:r>
          </a:p>
          <a:p>
            <a:pPr lvl="1" eaLnBrk="1" hangingPunct="1">
              <a:defRPr/>
            </a:pPr>
            <a:r>
              <a:rPr lang="en-GB" dirty="0">
                <a:latin typeface="+mn-lt"/>
              </a:rPr>
              <a:t>provision for a system of </a:t>
            </a:r>
            <a:r>
              <a:rPr lang="en-GB" dirty="0">
                <a:solidFill>
                  <a:srgbClr val="C00000"/>
                </a:solidFill>
                <a:latin typeface="+mn-lt"/>
              </a:rPr>
              <a:t>effective </a:t>
            </a:r>
            <a:r>
              <a:rPr lang="en-GB" dirty="0" smtClean="0">
                <a:solidFill>
                  <a:srgbClr val="C00000"/>
                </a:solidFill>
                <a:latin typeface="+mn-lt"/>
              </a:rPr>
              <a:t>remedies</a:t>
            </a:r>
            <a:r>
              <a:rPr lang="hu-HU" dirty="0" smtClean="0">
                <a:solidFill>
                  <a:srgbClr val="C00000"/>
                </a:solidFill>
                <a:latin typeface="+mn-lt"/>
              </a:rPr>
              <a:t/>
            </a:r>
            <a:br>
              <a:rPr lang="hu-HU" dirty="0" smtClean="0">
                <a:solidFill>
                  <a:srgbClr val="C00000"/>
                </a:solidFill>
                <a:latin typeface="+mn-lt"/>
              </a:rPr>
            </a:br>
            <a:endParaRPr lang="hu-HU" dirty="0" smtClean="0">
              <a:solidFill>
                <a:srgbClr val="C00000"/>
              </a:solidFill>
              <a:latin typeface="+mn-lt"/>
            </a:endParaRPr>
          </a:p>
          <a:p>
            <a:pPr lvl="1" algn="ctr" eaLnBrk="1" hangingPunct="1">
              <a:defRPr/>
            </a:pPr>
            <a:r>
              <a:rPr lang="hu-HU" b="1" dirty="0" err="1" smtClean="0">
                <a:solidFill>
                  <a:srgbClr val="C00000"/>
                </a:solidFill>
                <a:latin typeface="+mn-lt"/>
              </a:rPr>
              <a:t>First</a:t>
            </a:r>
            <a:r>
              <a:rPr lang="hu-HU" b="1" dirty="0" smtClean="0">
                <a:solidFill>
                  <a:srgbClr val="C00000"/>
                </a:solidFill>
                <a:latin typeface="+mn-lt"/>
              </a:rPr>
              <a:t> country of </a:t>
            </a:r>
            <a:r>
              <a:rPr lang="hu-HU" b="1" dirty="0" err="1" smtClean="0">
                <a:solidFill>
                  <a:srgbClr val="C00000"/>
                </a:solidFill>
                <a:latin typeface="+mn-lt"/>
              </a:rPr>
              <a:t>asylum</a:t>
            </a:r>
            <a:endParaRPr lang="hu-HU" b="1" dirty="0" smtClean="0">
              <a:solidFill>
                <a:srgbClr val="C00000"/>
              </a:solidFill>
              <a:latin typeface="+mn-lt"/>
            </a:endParaRPr>
          </a:p>
          <a:p>
            <a:pPr lvl="1" eaLnBrk="1" hangingPunct="1">
              <a:defRPr/>
            </a:pPr>
            <a:r>
              <a:rPr lang="en-US" dirty="0">
                <a:latin typeface="+mn-lt"/>
              </a:rPr>
              <a:t>First country of asylum (§ 35) the </a:t>
            </a:r>
            <a:r>
              <a:rPr lang="en-US" dirty="0" err="1">
                <a:latin typeface="+mn-lt"/>
              </a:rPr>
              <a:t>a.s</a:t>
            </a:r>
            <a:r>
              <a:rPr lang="en-US" dirty="0">
                <a:latin typeface="+mn-lt"/>
              </a:rPr>
              <a:t>.  has been </a:t>
            </a:r>
            <a:r>
              <a:rPr lang="en-US" dirty="0" err="1">
                <a:latin typeface="+mn-lt"/>
              </a:rPr>
              <a:t>recognised</a:t>
            </a:r>
            <a:r>
              <a:rPr lang="en-US" dirty="0">
                <a:latin typeface="+mn-lt"/>
              </a:rPr>
              <a:t> in that country as a refugee </a:t>
            </a:r>
          </a:p>
          <a:p>
            <a:pPr lvl="1" eaLnBrk="1" hangingPunct="1">
              <a:defRPr/>
            </a:pPr>
            <a:r>
              <a:rPr lang="en-US" dirty="0">
                <a:latin typeface="+mn-lt"/>
              </a:rPr>
              <a:t>and </a:t>
            </a:r>
            <a:r>
              <a:rPr lang="en-US" dirty="0">
                <a:solidFill>
                  <a:srgbClr val="C00000"/>
                </a:solidFill>
                <a:latin typeface="+mn-lt"/>
              </a:rPr>
              <a:t>he/she can still avail himself/herself of that protection</a:t>
            </a:r>
            <a:r>
              <a:rPr lang="en-US" dirty="0">
                <a:latin typeface="+mn-lt"/>
              </a:rPr>
              <a:t>,   		</a:t>
            </a:r>
          </a:p>
          <a:p>
            <a:pPr lvl="1" eaLnBrk="1" hangingPunct="1">
              <a:defRPr/>
            </a:pPr>
            <a:r>
              <a:rPr lang="en-US" dirty="0">
                <a:latin typeface="+mn-lt"/>
              </a:rPr>
              <a:t> or</a:t>
            </a:r>
          </a:p>
          <a:p>
            <a:pPr lvl="1" eaLnBrk="1" hangingPunct="1">
              <a:defRPr/>
            </a:pPr>
            <a:r>
              <a:rPr lang="en-US" dirty="0">
                <a:latin typeface="+mn-lt"/>
              </a:rPr>
              <a:t>he/she </a:t>
            </a:r>
            <a:r>
              <a:rPr lang="en-US" dirty="0">
                <a:solidFill>
                  <a:srgbClr val="C00000"/>
                </a:solidFill>
                <a:latin typeface="+mn-lt"/>
              </a:rPr>
              <a:t>enjoys otherwise sufficient protection </a:t>
            </a:r>
            <a:r>
              <a:rPr lang="en-US" dirty="0">
                <a:latin typeface="+mn-lt"/>
              </a:rPr>
              <a:t>in that country, including benefiting from the principle of non-</a:t>
            </a:r>
            <a:r>
              <a:rPr lang="en-US" dirty="0" err="1">
                <a:latin typeface="+mn-lt"/>
              </a:rPr>
              <a:t>refoulement</a:t>
            </a:r>
            <a:r>
              <a:rPr lang="en-US" dirty="0">
                <a:latin typeface="+mn-lt"/>
              </a:rPr>
              <a:t>,</a:t>
            </a:r>
          </a:p>
          <a:p>
            <a:pPr lvl="1" eaLnBrk="1" hangingPunct="1">
              <a:defRPr/>
            </a:pPr>
            <a:r>
              <a:rPr lang="en-US" dirty="0">
                <a:latin typeface="+mn-lt"/>
              </a:rPr>
              <a:t> provided</a:t>
            </a:r>
            <a:br>
              <a:rPr lang="en-US" dirty="0">
                <a:latin typeface="+mn-lt"/>
              </a:rPr>
            </a:br>
            <a:r>
              <a:rPr lang="en-US" dirty="0">
                <a:latin typeface="+mn-lt"/>
              </a:rPr>
              <a:t> that he/she will be re-admitted to that country.</a:t>
            </a:r>
          </a:p>
          <a:p>
            <a:pPr lvl="1" eaLnBrk="1" hangingPunct="1">
              <a:defRPr/>
            </a:pPr>
            <a:endParaRPr lang="en-US" dirty="0">
              <a:latin typeface="+mn-lt"/>
            </a:endParaRPr>
          </a:p>
          <a:p>
            <a:pPr lvl="1" eaLnBrk="1" hangingPunct="1">
              <a:defRPr/>
            </a:pPr>
            <a:r>
              <a:rPr lang="en-US" dirty="0">
                <a:latin typeface="+mn-lt"/>
              </a:rPr>
              <a:t>Applicant may challenge FCA </a:t>
            </a:r>
            <a:endParaRPr lang="hu-HU" dirty="0" smtClean="0">
              <a:latin typeface="+mn-lt"/>
            </a:endParaRPr>
          </a:p>
          <a:p>
            <a:pPr lvl="1" eaLnBrk="1" hangingPunct="1">
              <a:defRPr/>
            </a:pPr>
            <a:endParaRPr lang="hu-HU" b="1" dirty="0">
              <a:latin typeface="+mn-lt"/>
            </a:endParaRPr>
          </a:p>
          <a:p>
            <a:pPr lvl="1" algn="ctr" eaLnBrk="1" hangingPunct="1">
              <a:defRPr/>
            </a:pPr>
            <a:r>
              <a:rPr lang="hu-HU" b="1" dirty="0" err="1" smtClean="0">
                <a:solidFill>
                  <a:srgbClr val="C00000"/>
                </a:solidFill>
                <a:latin typeface="+mn-lt"/>
              </a:rPr>
              <a:t>Safe</a:t>
            </a:r>
            <a:r>
              <a:rPr lang="hu-HU" b="1" dirty="0" smtClean="0">
                <a:solidFill>
                  <a:srgbClr val="C00000"/>
                </a:solidFill>
                <a:latin typeface="+mn-lt"/>
              </a:rPr>
              <a:t> </a:t>
            </a:r>
            <a:r>
              <a:rPr lang="hu-HU" b="1" dirty="0" err="1" smtClean="0">
                <a:solidFill>
                  <a:srgbClr val="C00000"/>
                </a:solidFill>
                <a:latin typeface="+mn-lt"/>
              </a:rPr>
              <a:t>third</a:t>
            </a:r>
            <a:r>
              <a:rPr lang="hu-HU" b="1" dirty="0" smtClean="0">
                <a:solidFill>
                  <a:srgbClr val="C00000"/>
                </a:solidFill>
                <a:latin typeface="+mn-lt"/>
              </a:rPr>
              <a:t> country</a:t>
            </a:r>
            <a:endParaRPr lang="en-US" dirty="0">
              <a:latin typeface="+mn-lt"/>
            </a:endParaRPr>
          </a:p>
          <a:p>
            <a:pPr eaLnBrk="1" hangingPunct="1">
              <a:lnSpc>
                <a:spcPct val="120000"/>
              </a:lnSpc>
              <a:buFontTx/>
              <a:buNone/>
            </a:pPr>
            <a:r>
              <a:rPr lang="en-GB" dirty="0">
                <a:latin typeface="+mn-lt"/>
              </a:rPr>
              <a:t>„Normal” </a:t>
            </a:r>
            <a:r>
              <a:rPr lang="en-GB" dirty="0">
                <a:solidFill>
                  <a:srgbClr val="C00000"/>
                </a:solidFill>
                <a:latin typeface="+mn-lt"/>
              </a:rPr>
              <a:t>safe third country </a:t>
            </a:r>
            <a:r>
              <a:rPr lang="en-GB" dirty="0">
                <a:latin typeface="+mn-lt"/>
              </a:rPr>
              <a:t>(defined nationally) (§ 27)</a:t>
            </a:r>
          </a:p>
          <a:p>
            <a:pPr lvl="1" eaLnBrk="1" hangingPunct="1">
              <a:lnSpc>
                <a:spcPct val="120000"/>
              </a:lnSpc>
              <a:buFont typeface="Arial" charset="0"/>
              <a:buChar char="•"/>
            </a:pPr>
            <a:r>
              <a:rPr lang="en-GB" dirty="0">
                <a:solidFill>
                  <a:srgbClr val="C00000"/>
                </a:solidFill>
                <a:latin typeface="+mn-lt"/>
              </a:rPr>
              <a:t> life and liberty are not threatened </a:t>
            </a:r>
            <a:r>
              <a:rPr lang="en-GB" dirty="0">
                <a:latin typeface="+mn-lt"/>
              </a:rPr>
              <a:t>on account of 5 Geneva Convention grounds; and no risk of serious harm  </a:t>
            </a:r>
          </a:p>
          <a:p>
            <a:pPr lvl="1" eaLnBrk="1" hangingPunct="1">
              <a:lnSpc>
                <a:spcPct val="120000"/>
              </a:lnSpc>
              <a:buFont typeface="Arial" charset="0"/>
              <a:buChar char="•"/>
            </a:pPr>
            <a:r>
              <a:rPr lang="en-GB" dirty="0">
                <a:latin typeface="+mn-lt"/>
              </a:rPr>
              <a:t> the principle of </a:t>
            </a:r>
            <a:r>
              <a:rPr lang="en-GB" dirty="0">
                <a:solidFill>
                  <a:srgbClr val="C00000"/>
                </a:solidFill>
                <a:latin typeface="+mn-lt"/>
              </a:rPr>
              <a:t>non-</a:t>
            </a:r>
            <a:r>
              <a:rPr lang="en-GB" dirty="0" err="1">
                <a:solidFill>
                  <a:srgbClr val="C00000"/>
                </a:solidFill>
                <a:latin typeface="+mn-lt"/>
              </a:rPr>
              <a:t>refoulement</a:t>
            </a:r>
            <a:r>
              <a:rPr lang="en-GB" dirty="0">
                <a:latin typeface="+mn-lt"/>
              </a:rPr>
              <a:t> is respected; and </a:t>
            </a:r>
          </a:p>
          <a:p>
            <a:pPr lvl="1" eaLnBrk="1" hangingPunct="1">
              <a:lnSpc>
                <a:spcPct val="120000"/>
              </a:lnSpc>
              <a:buFont typeface="Arial" charset="0"/>
              <a:buChar char="•"/>
            </a:pPr>
            <a:r>
              <a:rPr lang="en-GB" dirty="0">
                <a:latin typeface="+mn-lt"/>
              </a:rPr>
              <a:t> the prohibition on removal in breach of the right to freedom from </a:t>
            </a:r>
            <a:r>
              <a:rPr lang="en-GB" dirty="0">
                <a:solidFill>
                  <a:srgbClr val="C00000"/>
                </a:solidFill>
                <a:latin typeface="+mn-lt"/>
              </a:rPr>
              <a:t>torture and cruel, inhuman or degrading treatment </a:t>
            </a:r>
            <a:r>
              <a:rPr lang="en-GB" dirty="0">
                <a:latin typeface="+mn-lt"/>
              </a:rPr>
              <a:t>as laid down in international law is respected; and</a:t>
            </a:r>
          </a:p>
          <a:p>
            <a:pPr lvl="1" eaLnBrk="1" hangingPunct="1">
              <a:lnSpc>
                <a:spcPct val="120000"/>
              </a:lnSpc>
              <a:buFont typeface="Arial" charset="0"/>
              <a:buChar char="•"/>
            </a:pPr>
            <a:r>
              <a:rPr lang="en-GB" dirty="0">
                <a:latin typeface="+mn-lt"/>
              </a:rPr>
              <a:t> the </a:t>
            </a:r>
            <a:r>
              <a:rPr lang="en-GB" dirty="0">
                <a:solidFill>
                  <a:srgbClr val="C00000"/>
                </a:solidFill>
                <a:latin typeface="+mn-lt"/>
              </a:rPr>
              <a:t>possibility exists to request refugee status </a:t>
            </a:r>
            <a:r>
              <a:rPr lang="en-GB" dirty="0">
                <a:latin typeface="+mn-lt"/>
              </a:rPr>
              <a:t>and, if found to be a refugee, to receive protection in accordance with the Geneva Convention</a:t>
            </a:r>
            <a:r>
              <a:rPr lang="en-GB" dirty="0" smtClean="0">
                <a:latin typeface="+mn-lt"/>
              </a:rPr>
              <a:t>.</a:t>
            </a:r>
            <a:endParaRPr lang="hu-HU" dirty="0" smtClean="0">
              <a:latin typeface="+mn-lt"/>
            </a:endParaRPr>
          </a:p>
          <a:p>
            <a:pPr algn="ctr" eaLnBrk="1" hangingPunct="1">
              <a:buFontTx/>
              <a:buNone/>
            </a:pPr>
            <a:r>
              <a:rPr lang="en-GB" dirty="0"/>
              <a:t>Minimum requirements concerning national rules on determining that a state is safe  for a particular applicant:</a:t>
            </a:r>
          </a:p>
          <a:p>
            <a:pPr eaLnBrk="1" hangingPunct="1">
              <a:buFontTx/>
              <a:buNone/>
            </a:pPr>
            <a:endParaRPr lang="en-GB" dirty="0"/>
          </a:p>
          <a:p>
            <a:pPr lvl="1" eaLnBrk="1" hangingPunct="1"/>
            <a:r>
              <a:rPr lang="en-GB" dirty="0">
                <a:solidFill>
                  <a:srgbClr val="C00000"/>
                </a:solidFill>
              </a:rPr>
              <a:t>meaningful link </a:t>
            </a:r>
            <a:r>
              <a:rPr lang="en-GB" dirty="0"/>
              <a:t>between applicant and </a:t>
            </a:r>
            <a:r>
              <a:rPr lang="en-GB" dirty="0" err="1"/>
              <a:t>s.t.c</a:t>
            </a:r>
            <a:r>
              <a:rPr lang="en-GB" dirty="0"/>
              <a:t>.  </a:t>
            </a:r>
          </a:p>
          <a:p>
            <a:pPr lvl="1" eaLnBrk="1" hangingPunct="1"/>
            <a:r>
              <a:rPr lang="en-GB" dirty="0">
                <a:solidFill>
                  <a:srgbClr val="C00000"/>
                </a:solidFill>
              </a:rPr>
              <a:t>investigation if a particular country is safe </a:t>
            </a:r>
            <a:r>
              <a:rPr lang="en-GB" dirty="0"/>
              <a:t>for the particular </a:t>
            </a:r>
            <a:r>
              <a:rPr lang="en-GB" dirty="0" err="1"/>
              <a:t>a.s</a:t>
            </a:r>
            <a:r>
              <a:rPr lang="en-GB" dirty="0"/>
              <a:t>.(or national designation of </a:t>
            </a:r>
            <a:r>
              <a:rPr lang="en-GB" dirty="0" err="1"/>
              <a:t>s.t.c</a:t>
            </a:r>
            <a:r>
              <a:rPr lang="en-GB" dirty="0"/>
              <a:t>.)</a:t>
            </a:r>
          </a:p>
          <a:p>
            <a:pPr lvl="1" eaLnBrk="1" hangingPunct="1"/>
            <a:r>
              <a:rPr lang="en-GB" dirty="0">
                <a:solidFill>
                  <a:srgbClr val="C00000"/>
                </a:solidFill>
              </a:rPr>
              <a:t>a right </a:t>
            </a:r>
            <a:r>
              <a:rPr lang="en-GB" dirty="0">
                <a:solidFill>
                  <a:srgbClr val="17161C"/>
                </a:solidFill>
              </a:rPr>
              <a:t>of the asylum seeker </a:t>
            </a:r>
            <a:r>
              <a:rPr lang="en-GB" dirty="0">
                <a:solidFill>
                  <a:srgbClr val="C00000"/>
                </a:solidFill>
              </a:rPr>
              <a:t>to challenge the safety</a:t>
            </a:r>
          </a:p>
          <a:p>
            <a:pPr lvl="1" eaLnBrk="1" hangingPunct="1"/>
            <a:endParaRPr lang="en-GB" dirty="0"/>
          </a:p>
          <a:p>
            <a:pPr lvl="1" eaLnBrk="1" hangingPunct="1">
              <a:buFontTx/>
              <a:buNone/>
            </a:pPr>
            <a:r>
              <a:rPr lang="en-GB" dirty="0"/>
              <a:t>If application inadmissible because of </a:t>
            </a:r>
            <a:r>
              <a:rPr lang="en-GB" dirty="0" err="1"/>
              <a:t>s.t.c</a:t>
            </a:r>
            <a:r>
              <a:rPr lang="en-GB" dirty="0"/>
              <a:t>. :</a:t>
            </a:r>
          </a:p>
          <a:p>
            <a:pPr lvl="1" eaLnBrk="1" hangingPunct="1">
              <a:buFontTx/>
              <a:buNone/>
            </a:pPr>
            <a:r>
              <a:rPr lang="en-GB" dirty="0"/>
              <a:t>	- inform asylum seeker  accordingly,</a:t>
            </a:r>
          </a:p>
          <a:p>
            <a:pPr lvl="1" eaLnBrk="1" hangingPunct="1">
              <a:buFontTx/>
              <a:buNone/>
            </a:pPr>
            <a:r>
              <a:rPr lang="en-GB" dirty="0"/>
              <a:t>	- </a:t>
            </a:r>
            <a:r>
              <a:rPr lang="en-GB" dirty="0">
                <a:solidFill>
                  <a:srgbClr val="C00000"/>
                </a:solidFill>
              </a:rPr>
              <a:t>provide asylum seeker with document informing the </a:t>
            </a:r>
            <a:r>
              <a:rPr lang="en-GB" dirty="0" err="1">
                <a:solidFill>
                  <a:srgbClr val="C00000"/>
                </a:solidFill>
              </a:rPr>
              <a:t>s.t.c</a:t>
            </a:r>
            <a:r>
              <a:rPr lang="en-GB" dirty="0"/>
              <a:t>. that the application has  not been examined  in </a:t>
            </a:r>
            <a:r>
              <a:rPr lang="en-GB" dirty="0" smtClean="0"/>
              <a:t>substance</a:t>
            </a:r>
            <a:endParaRPr lang="hu-HU" dirty="0" smtClean="0">
              <a:latin typeface="+mn-lt"/>
            </a:endParaRPr>
          </a:p>
          <a:p>
            <a:pPr lvl="1" eaLnBrk="1" hangingPunct="1">
              <a:lnSpc>
                <a:spcPct val="120000"/>
              </a:lnSpc>
            </a:pPr>
            <a:endParaRPr lang="hu-HU" dirty="0">
              <a:latin typeface="+mn-lt"/>
            </a:endParaRPr>
          </a:p>
          <a:p>
            <a:pPr lvl="1" algn="ctr" eaLnBrk="1" hangingPunct="1">
              <a:lnSpc>
                <a:spcPct val="120000"/>
              </a:lnSpc>
            </a:pPr>
            <a:r>
              <a:rPr lang="hu-HU" b="1" dirty="0" smtClean="0">
                <a:solidFill>
                  <a:srgbClr val="C00000"/>
                </a:solidFill>
                <a:latin typeface="+mn-lt"/>
              </a:rPr>
              <a:t>European </a:t>
            </a:r>
            <a:r>
              <a:rPr lang="hu-HU" b="1" dirty="0" err="1" smtClean="0">
                <a:solidFill>
                  <a:srgbClr val="C00000"/>
                </a:solidFill>
                <a:latin typeface="+mn-lt"/>
              </a:rPr>
              <a:t>safe</a:t>
            </a:r>
            <a:r>
              <a:rPr lang="hu-HU" b="1" dirty="0" smtClean="0">
                <a:solidFill>
                  <a:srgbClr val="C00000"/>
                </a:solidFill>
                <a:latin typeface="+mn-lt"/>
              </a:rPr>
              <a:t> </a:t>
            </a:r>
            <a:r>
              <a:rPr lang="hu-HU" b="1" dirty="0" err="1" smtClean="0">
                <a:solidFill>
                  <a:srgbClr val="C00000"/>
                </a:solidFill>
                <a:latin typeface="+mn-lt"/>
              </a:rPr>
              <a:t>third</a:t>
            </a:r>
            <a:r>
              <a:rPr lang="hu-HU" b="1" dirty="0" smtClean="0">
                <a:solidFill>
                  <a:srgbClr val="C00000"/>
                </a:solidFill>
                <a:latin typeface="+mn-lt"/>
              </a:rPr>
              <a:t> country</a:t>
            </a:r>
          </a:p>
          <a:p>
            <a:pPr lvl="1" eaLnBrk="1" hangingPunct="1">
              <a:lnSpc>
                <a:spcPct val="120000"/>
              </a:lnSpc>
            </a:pPr>
            <a:endParaRPr lang="en-GB" dirty="0">
              <a:latin typeface="+mn-lt"/>
            </a:endParaRPr>
          </a:p>
          <a:p>
            <a:pPr lvl="1" eaLnBrk="1" hangingPunct="1">
              <a:buFontTx/>
              <a:buNone/>
            </a:pPr>
            <a:r>
              <a:rPr lang="en-GB" dirty="0"/>
              <a:t>Member states may designate European countries as European Safe Countries</a:t>
            </a:r>
          </a:p>
          <a:p>
            <a:pPr lvl="1" algn="ctr" eaLnBrk="1" hangingPunct="1">
              <a:buFontTx/>
              <a:buNone/>
            </a:pPr>
            <a:r>
              <a:rPr lang="en-GB" dirty="0">
                <a:solidFill>
                  <a:srgbClr val="C00000"/>
                </a:solidFill>
              </a:rPr>
              <a:t>Conditions</a:t>
            </a:r>
          </a:p>
          <a:p>
            <a:pPr lvl="1" eaLnBrk="1" hangingPunct="1">
              <a:buFontTx/>
              <a:buNone/>
            </a:pPr>
            <a:r>
              <a:rPr lang="en-GB" dirty="0"/>
              <a:t>A </a:t>
            </a:r>
            <a:r>
              <a:rPr lang="en-GB" dirty="0">
                <a:solidFill>
                  <a:srgbClr val="C00000"/>
                </a:solidFill>
              </a:rPr>
              <a:t>Non-EU member European </a:t>
            </a:r>
            <a:r>
              <a:rPr lang="en-GB" dirty="0"/>
              <a:t>country</a:t>
            </a:r>
          </a:p>
          <a:p>
            <a:r>
              <a:rPr lang="en-GB" dirty="0"/>
              <a:t>„has ratified and observes the provisions of the </a:t>
            </a:r>
            <a:r>
              <a:rPr lang="en-GB" dirty="0">
                <a:solidFill>
                  <a:srgbClr val="C00000"/>
                </a:solidFill>
              </a:rPr>
              <a:t>Geneva Convention </a:t>
            </a:r>
            <a:r>
              <a:rPr lang="en-GB" dirty="0"/>
              <a:t>without any geographical limitations; </a:t>
            </a:r>
          </a:p>
          <a:p>
            <a:r>
              <a:rPr lang="en-GB" dirty="0"/>
              <a:t>it has in place </a:t>
            </a:r>
            <a:r>
              <a:rPr lang="en-GB" dirty="0">
                <a:solidFill>
                  <a:srgbClr val="C00000"/>
                </a:solidFill>
              </a:rPr>
              <a:t>an asylum procedure prescribed by law</a:t>
            </a:r>
            <a:r>
              <a:rPr lang="en-GB" dirty="0"/>
              <a:t>; and </a:t>
            </a:r>
          </a:p>
          <a:p>
            <a:r>
              <a:rPr lang="en-GB" dirty="0"/>
              <a:t>it has ratified the </a:t>
            </a:r>
            <a:r>
              <a:rPr lang="en-GB" dirty="0">
                <a:solidFill>
                  <a:srgbClr val="C00000"/>
                </a:solidFill>
              </a:rPr>
              <a:t>European Convention for the Protection of Human Rights and Fundamental Freedoms </a:t>
            </a:r>
            <a:r>
              <a:rPr lang="en-GB" dirty="0"/>
              <a:t>and </a:t>
            </a:r>
            <a:r>
              <a:rPr lang="en-GB" dirty="0">
                <a:solidFill>
                  <a:srgbClr val="C00000"/>
                </a:solidFill>
              </a:rPr>
              <a:t>observes its provisions</a:t>
            </a:r>
            <a:r>
              <a:rPr lang="en-GB" dirty="0"/>
              <a:t>, including the standards relating to effective remedies.” </a:t>
            </a:r>
          </a:p>
          <a:p>
            <a:pPr algn="ctr">
              <a:buNone/>
            </a:pPr>
            <a:r>
              <a:rPr lang="en-GB" dirty="0">
                <a:solidFill>
                  <a:srgbClr val="C00000"/>
                </a:solidFill>
              </a:rPr>
              <a:t>Consequence </a:t>
            </a:r>
          </a:p>
          <a:p>
            <a:pPr>
              <a:buNone/>
            </a:pPr>
            <a:r>
              <a:rPr lang="en-GB" dirty="0">
                <a:solidFill>
                  <a:srgbClr val="C00000"/>
                </a:solidFill>
              </a:rPr>
              <a:t>No examination </a:t>
            </a:r>
            <a:r>
              <a:rPr lang="en-GB" dirty="0"/>
              <a:t>of the application or </a:t>
            </a:r>
            <a:r>
              <a:rPr lang="en-GB" dirty="0">
                <a:solidFill>
                  <a:srgbClr val="C00000"/>
                </a:solidFill>
              </a:rPr>
              <a:t>no full</a:t>
            </a:r>
            <a:r>
              <a:rPr lang="en-GB" dirty="0"/>
              <a:t> </a:t>
            </a:r>
            <a:r>
              <a:rPr lang="en-GB" dirty="0" err="1"/>
              <a:t>examination+no</a:t>
            </a:r>
            <a:r>
              <a:rPr lang="en-GB" dirty="0"/>
              <a:t> right to stay during appeal</a:t>
            </a:r>
          </a:p>
          <a:p>
            <a:pPr>
              <a:buNone/>
            </a:pPr>
            <a:r>
              <a:rPr lang="en-GB" dirty="0"/>
              <a:t>Applicant has </a:t>
            </a:r>
            <a:r>
              <a:rPr lang="en-GB" dirty="0">
                <a:solidFill>
                  <a:srgbClr val="C00000"/>
                </a:solidFill>
              </a:rPr>
              <a:t>right to challenge</a:t>
            </a:r>
            <a:endParaRPr lang="en-GB" dirty="0"/>
          </a:p>
          <a:p>
            <a:pPr>
              <a:buNone/>
            </a:pPr>
            <a:r>
              <a:rPr lang="en-GB" dirty="0"/>
              <a:t>If returned there: </a:t>
            </a:r>
            <a:r>
              <a:rPr lang="en-GB" dirty="0">
                <a:solidFill>
                  <a:srgbClr val="C00000"/>
                </a:solidFill>
              </a:rPr>
              <a:t>info that </a:t>
            </a:r>
            <a:r>
              <a:rPr lang="en-GB" b="1" dirty="0">
                <a:solidFill>
                  <a:srgbClr val="C00000"/>
                </a:solidFill>
              </a:rPr>
              <a:t>no</a:t>
            </a:r>
            <a:r>
              <a:rPr lang="en-GB" dirty="0">
                <a:solidFill>
                  <a:srgbClr val="C00000"/>
                </a:solidFill>
              </a:rPr>
              <a:t> examination „in substance</a:t>
            </a:r>
            <a:r>
              <a:rPr lang="en-GB" dirty="0"/>
              <a:t>” took place</a:t>
            </a:r>
          </a:p>
          <a:p>
            <a:pPr lvl="1" eaLnBrk="1" hangingPunct="1">
              <a:defRPr/>
            </a:pPr>
            <a:endParaRPr lang="hu-HU" b="1" dirty="0" smtClean="0">
              <a:solidFill>
                <a:srgbClr val="C00000"/>
              </a:solidFill>
              <a:latin typeface="+mn-lt"/>
            </a:endParaRPr>
          </a:p>
          <a:p>
            <a:pPr lvl="1" eaLnBrk="1" hangingPunct="1">
              <a:defRPr/>
            </a:pPr>
            <a:endParaRPr lang="hu-HU" dirty="0">
              <a:solidFill>
                <a:srgbClr val="C00000"/>
              </a:solidFill>
              <a:latin typeface="+mn-lt"/>
            </a:endParaRPr>
          </a:p>
          <a:p>
            <a:pPr lvl="1" eaLnBrk="1" hangingPunct="1">
              <a:defRPr/>
            </a:pPr>
            <a:endParaRPr lang="en-GB" dirty="0">
              <a:solidFill>
                <a:srgbClr val="C00000"/>
              </a:solidFill>
              <a:latin typeface="+mn-lt"/>
            </a:endParaRPr>
          </a:p>
          <a:p>
            <a:pPr lvl="1" eaLnBrk="1" hangingPunct="1">
              <a:buFont typeface="Arial" charset="0"/>
              <a:buNone/>
            </a:pPr>
            <a:endParaRPr lang="en-US" dirty="0" smtClean="0">
              <a:latin typeface="+mn-lt"/>
            </a:endParaRPr>
          </a:p>
        </p:txBody>
      </p:sp>
      <p:sp>
        <p:nvSpPr>
          <p:cNvPr id="5" name="Szövegdoboz 4"/>
          <p:cNvSpPr txBox="1"/>
          <p:nvPr/>
        </p:nvSpPr>
        <p:spPr>
          <a:xfrm>
            <a:off x="5592415" y="4854228"/>
            <a:ext cx="780513" cy="940166"/>
          </a:xfrm>
          <a:prstGeom prst="rect">
            <a:avLst/>
          </a:prstGeom>
          <a:solidFill>
            <a:srgbClr val="FFC000"/>
          </a:solidFill>
          <a:ln>
            <a:solidFill>
              <a:srgbClr val="060036"/>
            </a:solidFill>
          </a:ln>
        </p:spPr>
        <p:txBody>
          <a:bodyPr wrap="square" lIns="92087" tIns="46044" rIns="92087" bIns="46044" rtlCol="0">
            <a:spAutoFit/>
          </a:bodyPr>
          <a:lstStyle/>
          <a:p>
            <a:pPr algn="ctr"/>
            <a:r>
              <a:rPr lang="en-GB" sz="900">
                <a:latin typeface="+mn-lt"/>
              </a:rPr>
              <a:t>Parliament v Council , Case C‑133/06  decided on 6 May 2008 </a:t>
            </a:r>
            <a:endParaRPr lang="hu-HU" sz="900">
              <a:latin typeface="+mn-lt"/>
            </a:endParaRPr>
          </a:p>
        </p:txBody>
      </p:sp>
    </p:spTree>
    <p:extLst>
      <p:ext uri="{BB962C8B-B14F-4D97-AF65-F5344CB8AC3E}">
        <p14:creationId xmlns:p14="http://schemas.microsoft.com/office/powerpoint/2010/main" val="1206397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kép helye 1"/>
          <p:cNvSpPr>
            <a:spLocks noGrp="1" noRot="1" noChangeAspect="1" noTextEdit="1"/>
          </p:cNvSpPr>
          <p:nvPr>
            <p:ph type="sldImg"/>
          </p:nvPr>
        </p:nvSpPr>
        <p:spPr>
          <a:xfrm>
            <a:off x="1022350" y="0"/>
            <a:ext cx="4997450" cy="3749675"/>
          </a:xfrm>
          <a:ln/>
        </p:spPr>
      </p:sp>
      <p:sp>
        <p:nvSpPr>
          <p:cNvPr id="54274" name="Jegyzetek helye 2"/>
          <p:cNvSpPr>
            <a:spLocks noGrp="1"/>
          </p:cNvSpPr>
          <p:nvPr>
            <p:ph type="body" idx="1"/>
          </p:nvPr>
        </p:nvSpPr>
        <p:spPr>
          <a:xfrm>
            <a:off x="158477" y="3725218"/>
            <a:ext cx="6480131" cy="7592183"/>
          </a:xfrm>
          <a:noFill/>
          <a:ln/>
        </p:spPr>
        <p:txBody>
          <a:bodyPr/>
          <a:lstStyle/>
          <a:p>
            <a:r>
              <a:rPr lang="hu-HU" sz="1100" dirty="0" smtClean="0">
                <a:latin typeface="+mn-lt"/>
              </a:rPr>
              <a:t>H.I.D </a:t>
            </a:r>
            <a:r>
              <a:rPr lang="hu-HU" sz="1100" dirty="0" err="1" smtClean="0">
                <a:latin typeface="+mn-lt"/>
              </a:rPr>
              <a:t>Para</a:t>
            </a:r>
            <a:r>
              <a:rPr lang="hu-HU" sz="1100" dirty="0" smtClean="0">
                <a:latin typeface="+mn-lt"/>
              </a:rPr>
              <a:t> 83:</a:t>
            </a:r>
          </a:p>
          <a:p>
            <a:r>
              <a:rPr lang="hu-HU" sz="1100" dirty="0" smtClean="0">
                <a:latin typeface="+mn-lt"/>
              </a:rPr>
              <a:t>„</a:t>
            </a:r>
            <a:r>
              <a:rPr lang="en-US" sz="1100" dirty="0" smtClean="0">
                <a:latin typeface="+mn-lt"/>
              </a:rPr>
              <a:t>In this regard, it must be borne in mind that, according to settled case-law of the Court, in order to determine whether a body making a reference is ‘a court or tribunal’ for the purposes of Article 267 TFEU, which is a question governed by European Union law alone, the Court takes account of </a:t>
            </a:r>
            <a:r>
              <a:rPr lang="en-US" sz="1100" b="1" dirty="0">
                <a:latin typeface="+mn-lt"/>
              </a:rPr>
              <a:t>a number of factors</a:t>
            </a:r>
            <a:r>
              <a:rPr lang="en-US" sz="1100" dirty="0">
                <a:latin typeface="+mn-lt"/>
              </a:rPr>
              <a:t>, such as whether the body is </a:t>
            </a:r>
            <a:r>
              <a:rPr lang="en-US" sz="1100" b="1" dirty="0">
                <a:latin typeface="+mn-lt"/>
              </a:rPr>
              <a:t>established by law, </a:t>
            </a:r>
            <a:r>
              <a:rPr lang="en-US" sz="1100" dirty="0">
                <a:latin typeface="+mn-lt"/>
              </a:rPr>
              <a:t>whether it is </a:t>
            </a:r>
            <a:r>
              <a:rPr lang="en-US" sz="1100" b="1" dirty="0">
                <a:latin typeface="+mn-lt"/>
              </a:rPr>
              <a:t>permanent, </a:t>
            </a:r>
            <a:r>
              <a:rPr lang="en-US" sz="1100" dirty="0">
                <a:latin typeface="+mn-lt"/>
              </a:rPr>
              <a:t>whether its </a:t>
            </a:r>
            <a:r>
              <a:rPr lang="en-US" sz="1100" b="1" dirty="0">
                <a:latin typeface="+mn-lt"/>
              </a:rPr>
              <a:t>jurisdiction is compulsory</a:t>
            </a:r>
            <a:r>
              <a:rPr lang="en-US" sz="1100" dirty="0">
                <a:latin typeface="+mn-lt"/>
              </a:rPr>
              <a:t>, whether </a:t>
            </a:r>
            <a:r>
              <a:rPr lang="en-US" sz="1100" b="1" dirty="0">
                <a:latin typeface="+mn-lt"/>
              </a:rPr>
              <a:t>its procedure is </a:t>
            </a:r>
            <a:r>
              <a:rPr lang="en-US" sz="1100" b="1" i="1" dirty="0">
                <a:latin typeface="+mn-lt"/>
              </a:rPr>
              <a:t>inter </a:t>
            </a:r>
            <a:r>
              <a:rPr lang="en-US" sz="1100" b="1" i="1" dirty="0" err="1">
                <a:latin typeface="+mn-lt"/>
              </a:rPr>
              <a:t>partes</a:t>
            </a:r>
            <a:r>
              <a:rPr lang="en-US" sz="1100" b="1" dirty="0">
                <a:latin typeface="+mn-lt"/>
              </a:rPr>
              <a:t>, </a:t>
            </a:r>
            <a:r>
              <a:rPr lang="en-US" sz="1100" dirty="0">
                <a:latin typeface="+mn-lt"/>
              </a:rPr>
              <a:t>whether it </a:t>
            </a:r>
            <a:r>
              <a:rPr lang="en-US" sz="1100" b="1" dirty="0">
                <a:latin typeface="+mn-lt"/>
              </a:rPr>
              <a:t>applies rules of law </a:t>
            </a:r>
            <a:r>
              <a:rPr lang="en-US" sz="1100" dirty="0">
                <a:latin typeface="+mn-lt"/>
              </a:rPr>
              <a:t>and whether it is </a:t>
            </a:r>
            <a:r>
              <a:rPr lang="en-US" sz="1100" b="1" dirty="0">
                <a:latin typeface="+mn-lt"/>
              </a:rPr>
              <a:t>independent</a:t>
            </a:r>
            <a:r>
              <a:rPr lang="hu-HU" sz="1100" b="1" dirty="0">
                <a:latin typeface="+mn-lt"/>
              </a:rPr>
              <a:t>.</a:t>
            </a:r>
          </a:p>
          <a:p>
            <a:r>
              <a:rPr lang="hu-HU" sz="1100" dirty="0" smtClean="0">
                <a:latin typeface="+mn-lt"/>
              </a:rPr>
              <a:t>84 </a:t>
            </a:r>
            <a:r>
              <a:rPr lang="en-US" sz="1100" dirty="0" smtClean="0">
                <a:latin typeface="+mn-lt"/>
              </a:rPr>
              <a:t> It is common ground</a:t>
            </a:r>
            <a:r>
              <a:rPr lang="hu-HU" sz="1100" dirty="0" smtClean="0">
                <a:latin typeface="+mn-lt"/>
              </a:rPr>
              <a:t>…</a:t>
            </a:r>
            <a:r>
              <a:rPr lang="en-US" sz="1100" dirty="0" smtClean="0">
                <a:latin typeface="+mn-lt"/>
              </a:rPr>
              <a:t> both by the applicants </a:t>
            </a:r>
            <a:r>
              <a:rPr lang="hu-HU" sz="1100" dirty="0" smtClean="0">
                <a:latin typeface="+mn-lt"/>
              </a:rPr>
              <a:t>…</a:t>
            </a:r>
            <a:r>
              <a:rPr lang="en-US" sz="1100" dirty="0" smtClean="0">
                <a:latin typeface="+mn-lt"/>
              </a:rPr>
              <a:t>and by the Member States and the institutions, that  </a:t>
            </a:r>
            <a:r>
              <a:rPr lang="en-US" sz="1100" b="1" dirty="0" smtClean="0">
                <a:latin typeface="+mn-lt"/>
              </a:rPr>
              <a:t>Refugee Appeals Tribunal mee</a:t>
            </a:r>
            <a:r>
              <a:rPr lang="en-US" sz="1100" dirty="0" smtClean="0">
                <a:latin typeface="+mn-lt"/>
              </a:rPr>
              <a:t>ts the criteria of </a:t>
            </a:r>
            <a:r>
              <a:rPr lang="en-US" sz="1100" b="1" dirty="0" smtClean="0">
                <a:latin typeface="+mn-lt"/>
              </a:rPr>
              <a:t>establishment by law</a:t>
            </a:r>
            <a:r>
              <a:rPr lang="en-US" sz="1100" dirty="0" smtClean="0">
                <a:latin typeface="+mn-lt"/>
              </a:rPr>
              <a:t>, </a:t>
            </a:r>
            <a:r>
              <a:rPr lang="en-US" sz="1100" b="1" dirty="0" smtClean="0">
                <a:latin typeface="+mn-lt"/>
              </a:rPr>
              <a:t>permanence</a:t>
            </a:r>
            <a:r>
              <a:rPr lang="en-US" sz="1100" dirty="0" smtClean="0">
                <a:latin typeface="+mn-lt"/>
              </a:rPr>
              <a:t> and </a:t>
            </a:r>
            <a:r>
              <a:rPr lang="en-US" sz="1100" b="1" dirty="0" smtClean="0">
                <a:latin typeface="+mn-lt"/>
              </a:rPr>
              <a:t>application of rules of law.</a:t>
            </a:r>
          </a:p>
          <a:p>
            <a:r>
              <a:rPr lang="en-US" sz="1100" dirty="0" smtClean="0">
                <a:latin typeface="+mn-lt"/>
              </a:rPr>
              <a:t>85      By contrast, the applicants in the main proceedings </a:t>
            </a:r>
            <a:r>
              <a:rPr lang="en-US" sz="1100" b="1" dirty="0" smtClean="0">
                <a:latin typeface="+mn-lt"/>
              </a:rPr>
              <a:t>contest</a:t>
            </a:r>
            <a:r>
              <a:rPr lang="en-US" sz="1100" dirty="0" smtClean="0">
                <a:latin typeface="+mn-lt"/>
              </a:rPr>
              <a:t> the assertions that that Tribunal </a:t>
            </a:r>
            <a:r>
              <a:rPr lang="en-US" sz="1100" b="1" dirty="0" smtClean="0">
                <a:latin typeface="+mn-lt"/>
              </a:rPr>
              <a:t>has compulsory jurisdiction</a:t>
            </a:r>
            <a:r>
              <a:rPr lang="en-US" sz="1100" dirty="0" smtClean="0">
                <a:latin typeface="+mn-lt"/>
              </a:rPr>
              <a:t>, that the procedure before it is </a:t>
            </a:r>
            <a:r>
              <a:rPr lang="en-US" sz="1100" b="1" i="1" dirty="0" smtClean="0">
                <a:latin typeface="+mn-lt"/>
              </a:rPr>
              <a:t>inter </a:t>
            </a:r>
            <a:r>
              <a:rPr lang="en-US" sz="1100" b="1" i="1" dirty="0" err="1" smtClean="0">
                <a:latin typeface="+mn-lt"/>
              </a:rPr>
              <a:t>partes</a:t>
            </a:r>
            <a:r>
              <a:rPr lang="en-US" sz="1100" i="1" dirty="0" smtClean="0">
                <a:latin typeface="+mn-lt"/>
              </a:rPr>
              <a:t> </a:t>
            </a:r>
            <a:r>
              <a:rPr lang="en-US" sz="1100" dirty="0" smtClean="0">
                <a:latin typeface="+mn-lt"/>
              </a:rPr>
              <a:t>and that it </a:t>
            </a:r>
            <a:r>
              <a:rPr lang="en-US" sz="1100" b="1" dirty="0" smtClean="0">
                <a:latin typeface="+mn-lt"/>
              </a:rPr>
              <a:t>is independent.</a:t>
            </a:r>
            <a:endParaRPr lang="hu-HU" sz="1100" b="1" dirty="0" smtClean="0">
              <a:latin typeface="+mn-lt"/>
            </a:endParaRPr>
          </a:p>
          <a:p>
            <a:r>
              <a:rPr lang="hu-HU" sz="1100" b="1" dirty="0" err="1" smtClean="0">
                <a:latin typeface="+mn-lt"/>
              </a:rPr>
              <a:t>Court</a:t>
            </a:r>
            <a:r>
              <a:rPr lang="hu-HU" sz="1100" b="1" dirty="0" smtClean="0">
                <a:latin typeface="+mn-lt"/>
              </a:rPr>
              <a:t>: </a:t>
            </a:r>
          </a:p>
          <a:p>
            <a:pPr>
              <a:buFontTx/>
              <a:buChar char="-"/>
            </a:pPr>
            <a:r>
              <a:rPr lang="hu-HU" sz="1100" dirty="0" err="1" smtClean="0">
                <a:latin typeface="+mn-lt"/>
              </a:rPr>
              <a:t>positive</a:t>
            </a:r>
            <a:r>
              <a:rPr lang="hu-HU" sz="1100" dirty="0" smtClean="0">
                <a:latin typeface="+mn-lt"/>
              </a:rPr>
              <a:t> </a:t>
            </a:r>
            <a:r>
              <a:rPr lang="hu-HU" sz="1100" dirty="0" err="1" smtClean="0">
                <a:latin typeface="+mn-lt"/>
              </a:rPr>
              <a:t>decision</a:t>
            </a:r>
            <a:r>
              <a:rPr lang="hu-HU" sz="1100" dirty="0" smtClean="0">
                <a:latin typeface="+mn-lt"/>
              </a:rPr>
              <a:t> is </a:t>
            </a:r>
            <a:r>
              <a:rPr lang="hu-HU" sz="1100" dirty="0" err="1" smtClean="0">
                <a:latin typeface="+mn-lt"/>
              </a:rPr>
              <a:t>binding</a:t>
            </a:r>
            <a:r>
              <a:rPr lang="hu-HU" sz="1100" dirty="0" smtClean="0">
                <a:latin typeface="+mn-lt"/>
              </a:rPr>
              <a:t> </a:t>
            </a:r>
            <a:r>
              <a:rPr lang="hu-HU" sz="1100" dirty="0" err="1" smtClean="0">
                <a:latin typeface="+mn-lt"/>
              </a:rPr>
              <a:t>only</a:t>
            </a:r>
            <a:r>
              <a:rPr lang="hu-HU" sz="1100" dirty="0" smtClean="0">
                <a:latin typeface="+mn-lt"/>
              </a:rPr>
              <a:t> </a:t>
            </a:r>
            <a:r>
              <a:rPr lang="hu-HU" sz="1100" dirty="0" err="1" smtClean="0">
                <a:latin typeface="+mn-lt"/>
              </a:rPr>
              <a:t>refusal</a:t>
            </a:r>
            <a:r>
              <a:rPr lang="hu-HU" sz="1100" dirty="0" smtClean="0">
                <a:latin typeface="+mn-lt"/>
              </a:rPr>
              <a:t> </a:t>
            </a:r>
            <a:r>
              <a:rPr lang="hu-HU" sz="1100" dirty="0" err="1" smtClean="0">
                <a:latin typeface="+mn-lt"/>
              </a:rPr>
              <a:t>may</a:t>
            </a:r>
            <a:r>
              <a:rPr lang="hu-HU" sz="1100" dirty="0" smtClean="0">
                <a:latin typeface="+mn-lt"/>
              </a:rPr>
              <a:t> be </a:t>
            </a:r>
            <a:r>
              <a:rPr lang="hu-HU" sz="1100" dirty="0" err="1" smtClean="0">
                <a:latin typeface="+mn-lt"/>
              </a:rPr>
              <a:t>overruled</a:t>
            </a:r>
            <a:r>
              <a:rPr lang="hu-HU" sz="1100" dirty="0" smtClean="0">
                <a:latin typeface="+mn-lt"/>
              </a:rPr>
              <a:t> </a:t>
            </a:r>
            <a:r>
              <a:rPr lang="hu-HU" sz="1100" dirty="0" err="1" smtClean="0">
                <a:latin typeface="+mn-lt"/>
              </a:rPr>
              <a:t>by</a:t>
            </a:r>
            <a:r>
              <a:rPr lang="hu-HU" sz="1100" dirty="0" smtClean="0">
                <a:latin typeface="+mn-lt"/>
              </a:rPr>
              <a:t> </a:t>
            </a:r>
            <a:r>
              <a:rPr lang="hu-HU" sz="1100" dirty="0" err="1" smtClean="0">
                <a:latin typeface="+mn-lt"/>
              </a:rPr>
              <a:t>minister</a:t>
            </a:r>
            <a:r>
              <a:rPr lang="hu-HU" sz="1100" dirty="0" smtClean="0">
                <a:latin typeface="+mn-lt"/>
              </a:rPr>
              <a:t> = </a:t>
            </a:r>
            <a:r>
              <a:rPr lang="hu-HU" sz="1100" dirty="0" err="1" smtClean="0">
                <a:latin typeface="+mn-lt"/>
              </a:rPr>
              <a:t>compulsory</a:t>
            </a:r>
            <a:endParaRPr lang="hu-HU" sz="1100" dirty="0" smtClean="0">
              <a:latin typeface="+mn-lt"/>
            </a:endParaRPr>
          </a:p>
          <a:p>
            <a:pPr>
              <a:buFontTx/>
              <a:buChar char="-"/>
            </a:pPr>
            <a:r>
              <a:rPr lang="hu-HU" sz="1100" dirty="0" smtClean="0">
                <a:latin typeface="+mn-lt"/>
              </a:rPr>
              <a:t> </a:t>
            </a:r>
            <a:r>
              <a:rPr lang="hu-HU" sz="1100" dirty="0" err="1" smtClean="0">
                <a:latin typeface="+mn-lt"/>
              </a:rPr>
              <a:t>inter</a:t>
            </a:r>
            <a:r>
              <a:rPr lang="hu-HU" sz="1100" dirty="0" smtClean="0">
                <a:latin typeface="+mn-lt"/>
              </a:rPr>
              <a:t> </a:t>
            </a:r>
            <a:r>
              <a:rPr lang="hu-HU" sz="1100" dirty="0" err="1" smtClean="0">
                <a:latin typeface="+mn-lt"/>
              </a:rPr>
              <a:t>partes</a:t>
            </a:r>
            <a:r>
              <a:rPr lang="hu-HU" sz="1100" dirty="0" smtClean="0">
                <a:latin typeface="+mn-lt"/>
              </a:rPr>
              <a:t> is </a:t>
            </a:r>
            <a:r>
              <a:rPr lang="hu-HU" sz="1100" dirty="0" err="1" smtClean="0">
                <a:latin typeface="+mn-lt"/>
              </a:rPr>
              <a:t>not</a:t>
            </a:r>
            <a:r>
              <a:rPr lang="hu-HU" sz="1100" dirty="0" smtClean="0">
                <a:latin typeface="+mn-lt"/>
              </a:rPr>
              <a:t> </a:t>
            </a:r>
            <a:r>
              <a:rPr lang="hu-HU" sz="1100" dirty="0" err="1" smtClean="0">
                <a:latin typeface="+mn-lt"/>
              </a:rPr>
              <a:t>absolute</a:t>
            </a:r>
            <a:r>
              <a:rPr lang="hu-HU" sz="1100" dirty="0" smtClean="0">
                <a:latin typeface="+mn-lt"/>
              </a:rPr>
              <a:t>: </a:t>
            </a:r>
            <a:r>
              <a:rPr lang="hu-HU" sz="1100" dirty="0" err="1" smtClean="0">
                <a:latin typeface="+mn-lt"/>
              </a:rPr>
              <a:t>first</a:t>
            </a:r>
            <a:r>
              <a:rPr lang="hu-HU" sz="1100" dirty="0" smtClean="0">
                <a:latin typeface="+mn-lt"/>
              </a:rPr>
              <a:t> </a:t>
            </a:r>
            <a:r>
              <a:rPr lang="hu-HU" sz="1100" dirty="0" err="1" smtClean="0">
                <a:latin typeface="+mn-lt"/>
              </a:rPr>
              <a:t>instance</a:t>
            </a:r>
            <a:r>
              <a:rPr lang="hu-HU" sz="1100" dirty="0" smtClean="0">
                <a:latin typeface="+mn-lt"/>
              </a:rPr>
              <a:t> (</a:t>
            </a:r>
            <a:r>
              <a:rPr lang="en-US" sz="1100" dirty="0" smtClean="0">
                <a:latin typeface="+mn-lt"/>
              </a:rPr>
              <a:t>Office of the Refugee Applications Commissioner (the ‘ORAC’).</a:t>
            </a:r>
            <a:r>
              <a:rPr lang="hu-HU" sz="1100" dirty="0" smtClean="0">
                <a:latin typeface="+mn-lt"/>
              </a:rPr>
              <a:t>) must </a:t>
            </a:r>
            <a:r>
              <a:rPr lang="hu-HU" sz="1100" dirty="0" err="1" smtClean="0">
                <a:latin typeface="+mn-lt"/>
              </a:rPr>
              <a:t>present</a:t>
            </a:r>
            <a:r>
              <a:rPr lang="hu-HU" sz="1100" dirty="0" smtClean="0">
                <a:latin typeface="+mn-lt"/>
              </a:rPr>
              <a:t> </a:t>
            </a:r>
            <a:r>
              <a:rPr lang="hu-HU" sz="1100" dirty="0" err="1" smtClean="0">
                <a:latin typeface="+mn-lt"/>
              </a:rPr>
              <a:t>documents</a:t>
            </a:r>
            <a:r>
              <a:rPr lang="hu-HU" sz="1100" dirty="0" smtClean="0">
                <a:latin typeface="+mn-lt"/>
              </a:rPr>
              <a:t> </a:t>
            </a:r>
            <a:r>
              <a:rPr lang="hu-HU" sz="1100" dirty="0" err="1" smtClean="0">
                <a:latin typeface="+mn-lt"/>
              </a:rPr>
              <a:t>even</a:t>
            </a:r>
            <a:r>
              <a:rPr lang="hu-HU" sz="1100" dirty="0" smtClean="0">
                <a:latin typeface="+mn-lt"/>
              </a:rPr>
              <a:t> </a:t>
            </a:r>
            <a:r>
              <a:rPr lang="hu-HU" sz="1100" dirty="0" err="1" smtClean="0">
                <a:latin typeface="+mn-lt"/>
              </a:rPr>
              <a:t>if</a:t>
            </a:r>
            <a:r>
              <a:rPr lang="hu-HU" sz="1100" dirty="0" smtClean="0">
                <a:latin typeface="+mn-lt"/>
              </a:rPr>
              <a:t> </a:t>
            </a:r>
            <a:r>
              <a:rPr lang="hu-HU" sz="1100" dirty="0" err="1" smtClean="0">
                <a:latin typeface="+mn-lt"/>
              </a:rPr>
              <a:t>it</a:t>
            </a:r>
            <a:r>
              <a:rPr lang="hu-HU" sz="1100" dirty="0" smtClean="0">
                <a:latin typeface="+mn-lt"/>
              </a:rPr>
              <a:t> </a:t>
            </a:r>
            <a:r>
              <a:rPr lang="hu-HU" sz="1100" dirty="0" err="1" smtClean="0">
                <a:latin typeface="+mn-lt"/>
              </a:rPr>
              <a:t>need</a:t>
            </a:r>
            <a:r>
              <a:rPr lang="hu-HU" sz="1100" dirty="0" smtClean="0">
                <a:latin typeface="+mn-lt"/>
              </a:rPr>
              <a:t> </a:t>
            </a:r>
            <a:r>
              <a:rPr lang="hu-HU" sz="1100" dirty="0" err="1" smtClean="0">
                <a:latin typeface="+mn-lt"/>
              </a:rPr>
              <a:t>not</a:t>
            </a:r>
            <a:r>
              <a:rPr lang="hu-HU" sz="1100" dirty="0" smtClean="0">
                <a:latin typeface="+mn-lt"/>
              </a:rPr>
              <a:t> be </a:t>
            </a:r>
            <a:r>
              <a:rPr lang="hu-HU" sz="1100" dirty="0" err="1" smtClean="0">
                <a:latin typeface="+mn-lt"/>
              </a:rPr>
              <a:t>present</a:t>
            </a:r>
            <a:endParaRPr lang="hu-HU" sz="1100" dirty="0" smtClean="0">
              <a:latin typeface="+mn-lt"/>
            </a:endParaRPr>
          </a:p>
          <a:p>
            <a:pPr>
              <a:buFontTx/>
              <a:buChar char="-"/>
            </a:pPr>
            <a:r>
              <a:rPr lang="hu-HU" sz="1100" dirty="0" smtClean="0">
                <a:latin typeface="+mn-lt"/>
              </a:rPr>
              <a:t> </a:t>
            </a:r>
            <a:r>
              <a:rPr lang="hu-HU" sz="1100" dirty="0" err="1" smtClean="0">
                <a:latin typeface="+mn-lt"/>
              </a:rPr>
              <a:t>the</a:t>
            </a:r>
            <a:r>
              <a:rPr lang="hu-HU" sz="1100" dirty="0" smtClean="0">
                <a:latin typeface="+mn-lt"/>
              </a:rPr>
              <a:t> </a:t>
            </a:r>
            <a:r>
              <a:rPr lang="hu-HU" sz="1100" dirty="0" err="1" smtClean="0">
                <a:latin typeface="+mn-lt"/>
              </a:rPr>
              <a:t>Tribunal</a:t>
            </a:r>
            <a:r>
              <a:rPr lang="hu-HU" sz="1100" dirty="0" smtClean="0">
                <a:latin typeface="+mn-lt"/>
              </a:rPr>
              <a:t> is </a:t>
            </a:r>
            <a:r>
              <a:rPr lang="hu-HU" sz="1100" dirty="0" err="1" smtClean="0">
                <a:latin typeface="+mn-lt"/>
              </a:rPr>
              <a:t>independent</a:t>
            </a:r>
            <a:r>
              <a:rPr lang="hu-HU" sz="1100" dirty="0" smtClean="0">
                <a:latin typeface="+mn-lt"/>
              </a:rPr>
              <a:t> </a:t>
            </a:r>
            <a:r>
              <a:rPr lang="hu-HU" sz="1100" dirty="0" err="1" smtClean="0">
                <a:latin typeface="+mn-lt"/>
              </a:rPr>
              <a:t>enough</a:t>
            </a:r>
            <a:r>
              <a:rPr lang="hu-HU" sz="1100" dirty="0" smtClean="0">
                <a:latin typeface="+mn-lt"/>
              </a:rPr>
              <a:t>, </a:t>
            </a:r>
            <a:r>
              <a:rPr lang="hu-HU" sz="1100" dirty="0" err="1" smtClean="0">
                <a:latin typeface="+mn-lt"/>
              </a:rPr>
              <a:t>the</a:t>
            </a:r>
            <a:r>
              <a:rPr lang="hu-HU" sz="1100" dirty="0" smtClean="0">
                <a:latin typeface="+mn-lt"/>
              </a:rPr>
              <a:t> </a:t>
            </a:r>
            <a:r>
              <a:rPr lang="hu-HU" sz="1100" dirty="0" err="1" smtClean="0">
                <a:latin typeface="+mn-lt"/>
              </a:rPr>
              <a:t>fact</a:t>
            </a:r>
            <a:r>
              <a:rPr lang="hu-HU" sz="1100" dirty="0" smtClean="0">
                <a:latin typeface="+mn-lt"/>
              </a:rPr>
              <a:t> </a:t>
            </a:r>
            <a:r>
              <a:rPr lang="hu-HU" sz="1100" dirty="0" err="1" smtClean="0">
                <a:latin typeface="+mn-lt"/>
              </a:rPr>
              <a:t>that</a:t>
            </a:r>
            <a:r>
              <a:rPr lang="hu-HU" sz="1100" dirty="0" smtClean="0">
                <a:latin typeface="+mn-lt"/>
              </a:rPr>
              <a:t> </a:t>
            </a:r>
            <a:r>
              <a:rPr lang="hu-HU" sz="1100" dirty="0" err="1" smtClean="0">
                <a:latin typeface="+mn-lt"/>
              </a:rPr>
              <a:t>the</a:t>
            </a:r>
            <a:r>
              <a:rPr lang="hu-HU" sz="1100" dirty="0" smtClean="0">
                <a:latin typeface="+mn-lt"/>
              </a:rPr>
              <a:t> </a:t>
            </a:r>
            <a:r>
              <a:rPr lang="hu-HU" sz="1100" dirty="0" err="1" smtClean="0">
                <a:latin typeface="+mn-lt"/>
              </a:rPr>
              <a:t>minister</a:t>
            </a:r>
            <a:r>
              <a:rPr lang="hu-HU" sz="1100" dirty="0" smtClean="0">
                <a:latin typeface="+mn-lt"/>
              </a:rPr>
              <a:t> </a:t>
            </a:r>
            <a:r>
              <a:rPr lang="hu-HU" sz="1100" dirty="0" err="1" smtClean="0">
                <a:latin typeface="+mn-lt"/>
              </a:rPr>
              <a:t>may</a:t>
            </a:r>
            <a:r>
              <a:rPr lang="hu-HU" sz="1100" dirty="0" smtClean="0">
                <a:latin typeface="+mn-lt"/>
              </a:rPr>
              <a:t> </a:t>
            </a:r>
            <a:r>
              <a:rPr lang="hu-HU" sz="1100" dirty="0" err="1" smtClean="0">
                <a:latin typeface="+mn-lt"/>
              </a:rPr>
              <a:t>revoke</a:t>
            </a:r>
            <a:r>
              <a:rPr lang="hu-HU" sz="1100" dirty="0" smtClean="0">
                <a:latin typeface="+mn-lt"/>
              </a:rPr>
              <a:t> </a:t>
            </a:r>
            <a:r>
              <a:rPr lang="hu-HU" sz="1100" dirty="0" err="1" smtClean="0">
                <a:latin typeface="+mn-lt"/>
              </a:rPr>
              <a:t>its</a:t>
            </a:r>
            <a:r>
              <a:rPr lang="hu-HU" sz="1100" dirty="0" smtClean="0">
                <a:latin typeface="+mn-lt"/>
              </a:rPr>
              <a:t> </a:t>
            </a:r>
            <a:r>
              <a:rPr lang="hu-HU" sz="1100" dirty="0" err="1" smtClean="0">
                <a:latin typeface="+mn-lt"/>
              </a:rPr>
              <a:t>members</a:t>
            </a:r>
            <a:r>
              <a:rPr lang="hu-HU" sz="1100" dirty="0" smtClean="0">
                <a:latin typeface="+mn-lt"/>
              </a:rPr>
              <a:t> </a:t>
            </a:r>
            <a:r>
              <a:rPr lang="hu-HU" sz="1100" dirty="0" err="1" smtClean="0">
                <a:latin typeface="+mn-lt"/>
              </a:rPr>
              <a:t>notwithstanding</a:t>
            </a:r>
            <a:r>
              <a:rPr lang="hu-HU" sz="1100" dirty="0" smtClean="0">
                <a:latin typeface="+mn-lt"/>
              </a:rPr>
              <a:t>  </a:t>
            </a:r>
            <a:r>
              <a:rPr lang="hu-HU" sz="1100" dirty="0" err="1" smtClean="0">
                <a:latin typeface="+mn-lt"/>
              </a:rPr>
              <a:t>It</a:t>
            </a:r>
            <a:r>
              <a:rPr lang="hu-HU" sz="1100" dirty="0" smtClean="0">
                <a:latin typeface="+mn-lt"/>
              </a:rPr>
              <a:t> </a:t>
            </a:r>
            <a:r>
              <a:rPr lang="hu-HU" sz="1100" dirty="0" err="1" smtClean="0">
                <a:latin typeface="+mn-lt"/>
              </a:rPr>
              <a:t>is</a:t>
            </a:r>
            <a:r>
              <a:rPr lang="hu-HU" sz="1100" dirty="0" smtClean="0">
                <a:latin typeface="+mn-lt"/>
              </a:rPr>
              <a:t> free </a:t>
            </a:r>
            <a:r>
              <a:rPr lang="hu-HU" sz="1100" dirty="0" err="1" smtClean="0">
                <a:latin typeface="+mn-lt"/>
              </a:rPr>
              <a:t>from</a:t>
            </a:r>
            <a:r>
              <a:rPr lang="hu-HU" sz="1100" dirty="0" smtClean="0">
                <a:latin typeface="+mn-lt"/>
              </a:rPr>
              <a:t> </a:t>
            </a:r>
            <a:r>
              <a:rPr lang="hu-HU" sz="1100" dirty="0" err="1" smtClean="0">
                <a:latin typeface="+mn-lt"/>
              </a:rPr>
              <a:t>external</a:t>
            </a:r>
            <a:r>
              <a:rPr lang="hu-HU" sz="1100" dirty="0" smtClean="0">
                <a:latin typeface="+mn-lt"/>
              </a:rPr>
              <a:t> </a:t>
            </a:r>
            <a:r>
              <a:rPr lang="hu-HU" sz="1100" dirty="0" err="1" smtClean="0">
                <a:latin typeface="+mn-lt"/>
              </a:rPr>
              <a:t>intervention</a:t>
            </a:r>
            <a:r>
              <a:rPr lang="hu-HU" sz="1100" dirty="0" smtClean="0">
                <a:latin typeface="+mn-lt"/>
              </a:rPr>
              <a:t> and </a:t>
            </a:r>
            <a:r>
              <a:rPr lang="hu-HU" sz="1100" dirty="0" err="1" smtClean="0">
                <a:latin typeface="+mn-lt"/>
              </a:rPr>
              <a:t>impartial</a:t>
            </a:r>
            <a:r>
              <a:rPr lang="hu-HU" sz="1100" dirty="0" smtClean="0">
                <a:latin typeface="+mn-lt"/>
              </a:rPr>
              <a:t> </a:t>
            </a:r>
            <a:r>
              <a:rPr lang="hu-HU" sz="1100" dirty="0" err="1" smtClean="0">
                <a:latin typeface="+mn-lt"/>
              </a:rPr>
              <a:t>as</a:t>
            </a:r>
            <a:r>
              <a:rPr lang="hu-HU" sz="1100" dirty="0" smtClean="0">
                <a:latin typeface="+mn-lt"/>
              </a:rPr>
              <a:t> </a:t>
            </a:r>
            <a:r>
              <a:rPr lang="hu-HU" sz="1100" dirty="0" err="1" smtClean="0">
                <a:latin typeface="+mn-lt"/>
              </a:rPr>
              <a:t>to</a:t>
            </a:r>
            <a:r>
              <a:rPr lang="hu-HU" sz="1100" dirty="0" smtClean="0">
                <a:latin typeface="+mn-lt"/>
              </a:rPr>
              <a:t> </a:t>
            </a:r>
            <a:r>
              <a:rPr lang="hu-HU" sz="1100" dirty="0" err="1" smtClean="0">
                <a:latin typeface="+mn-lt"/>
              </a:rPr>
              <a:t>the</a:t>
            </a:r>
            <a:r>
              <a:rPr lang="hu-HU" sz="1100" dirty="0" smtClean="0">
                <a:latin typeface="+mn-lt"/>
              </a:rPr>
              <a:t> </a:t>
            </a:r>
            <a:r>
              <a:rPr lang="hu-HU" sz="1100" dirty="0" err="1" smtClean="0">
                <a:latin typeface="+mn-lt"/>
              </a:rPr>
              <a:t>parties</a:t>
            </a:r>
            <a:endParaRPr lang="hu-HU" sz="1100" dirty="0" smtClean="0">
              <a:latin typeface="+mn-lt"/>
            </a:endParaRPr>
          </a:p>
          <a:p>
            <a:pPr>
              <a:lnSpc>
                <a:spcPct val="110000"/>
              </a:lnSpc>
            </a:pPr>
            <a:r>
              <a:rPr lang="en-GB" sz="1100" dirty="0">
                <a:latin typeface="+mn-lt"/>
                <a:cs typeface="Calibri" panose="020F0502020204030204" pitchFamily="34" charset="0"/>
              </a:rPr>
              <a:t>Suspensive effect may be </a:t>
            </a:r>
            <a:r>
              <a:rPr lang="en-GB" sz="1100" dirty="0">
                <a:solidFill>
                  <a:srgbClr val="C00000"/>
                </a:solidFill>
                <a:latin typeface="+mn-lt"/>
                <a:cs typeface="Calibri" panose="020F0502020204030204" pitchFamily="34" charset="0"/>
              </a:rPr>
              <a:t>denied if:</a:t>
            </a:r>
          </a:p>
          <a:p>
            <a:pPr lvl="1">
              <a:lnSpc>
                <a:spcPct val="110000"/>
              </a:lnSpc>
            </a:pPr>
            <a:r>
              <a:rPr lang="en-GB" sz="1100" dirty="0">
                <a:solidFill>
                  <a:srgbClr val="C00000"/>
                </a:solidFill>
                <a:latin typeface="+mn-lt"/>
                <a:cs typeface="Calibri" panose="020F0502020204030204" pitchFamily="34" charset="0"/>
              </a:rPr>
              <a:t>Unfounded</a:t>
            </a:r>
            <a:r>
              <a:rPr lang="en-GB" sz="1100" dirty="0">
                <a:latin typeface="+mn-lt"/>
                <a:cs typeface="Calibri" panose="020F0502020204030204" pitchFamily="34" charset="0"/>
              </a:rPr>
              <a:t> in cases of </a:t>
            </a:r>
            <a:r>
              <a:rPr lang="en-GB" sz="1100" dirty="0">
                <a:solidFill>
                  <a:srgbClr val="C00000"/>
                </a:solidFill>
                <a:latin typeface="+mn-lt"/>
                <a:cs typeface="Calibri" panose="020F0502020204030204" pitchFamily="34" charset="0"/>
              </a:rPr>
              <a:t>accelerated</a:t>
            </a:r>
            <a:r>
              <a:rPr lang="en-GB" sz="1100" dirty="0">
                <a:latin typeface="+mn-lt"/>
                <a:cs typeface="Calibri" panose="020F0502020204030204" pitchFamily="34" charset="0"/>
              </a:rPr>
              <a:t> procedure  (except for  delayed 		application=  §31/8/h);</a:t>
            </a:r>
          </a:p>
          <a:p>
            <a:pPr lvl="1">
              <a:lnSpc>
                <a:spcPct val="110000"/>
              </a:lnSpc>
            </a:pPr>
            <a:r>
              <a:rPr lang="en-GB" sz="1100" dirty="0">
                <a:solidFill>
                  <a:srgbClr val="C00000"/>
                </a:solidFill>
                <a:latin typeface="+mn-lt"/>
                <a:cs typeface="Calibri" panose="020F0502020204030204" pitchFamily="34" charset="0"/>
              </a:rPr>
              <a:t>Inadmissible: </a:t>
            </a:r>
            <a:r>
              <a:rPr lang="en-GB" sz="1100" dirty="0">
                <a:latin typeface="+mn-lt"/>
                <a:cs typeface="Calibri" panose="020F0502020204030204" pitchFamily="34" charset="0"/>
              </a:rPr>
              <a:t> protection in another MS; first country of asylum;  subsequent application after preliminary examination;</a:t>
            </a:r>
          </a:p>
          <a:p>
            <a:pPr lvl="1">
              <a:lnSpc>
                <a:spcPct val="110000"/>
              </a:lnSpc>
            </a:pPr>
            <a:r>
              <a:rPr lang="en-GB" sz="1100" dirty="0">
                <a:solidFill>
                  <a:srgbClr val="C00000"/>
                </a:solidFill>
                <a:latin typeface="+mn-lt"/>
                <a:cs typeface="Calibri" panose="020F0502020204030204" pitchFamily="34" charset="0"/>
              </a:rPr>
              <a:t>Implicitly withdrawn </a:t>
            </a:r>
            <a:r>
              <a:rPr lang="en-GB" sz="1100" dirty="0">
                <a:latin typeface="+mn-lt"/>
                <a:cs typeface="Calibri" panose="020F0502020204030204" pitchFamily="34" charset="0"/>
              </a:rPr>
              <a:t>application if reopening denied;</a:t>
            </a:r>
          </a:p>
          <a:p>
            <a:pPr lvl="1">
              <a:lnSpc>
                <a:spcPct val="110000"/>
              </a:lnSpc>
            </a:pPr>
            <a:r>
              <a:rPr lang="en-GB" sz="1100" dirty="0">
                <a:solidFill>
                  <a:srgbClr val="C00000"/>
                </a:solidFill>
                <a:latin typeface="+mn-lt"/>
                <a:cs typeface="Calibri" panose="020F0502020204030204" pitchFamily="34" charset="0"/>
              </a:rPr>
              <a:t>European safe third </a:t>
            </a:r>
            <a:r>
              <a:rPr lang="en-GB" sz="1100" dirty="0">
                <a:latin typeface="+mn-lt"/>
                <a:cs typeface="Calibri" panose="020F0502020204030204" pitchFamily="34" charset="0"/>
              </a:rPr>
              <a:t>country</a:t>
            </a:r>
          </a:p>
          <a:p>
            <a:pPr lvl="1">
              <a:lnSpc>
                <a:spcPct val="110000"/>
              </a:lnSpc>
            </a:pPr>
            <a:endParaRPr lang="en-GB" sz="1100" dirty="0">
              <a:latin typeface="+mn-lt"/>
              <a:cs typeface="Calibri" panose="020F0502020204030204" pitchFamily="34" charset="0"/>
            </a:endParaRPr>
          </a:p>
          <a:p>
            <a:pPr>
              <a:lnSpc>
                <a:spcPct val="110000"/>
              </a:lnSpc>
            </a:pPr>
            <a:r>
              <a:rPr lang="en-GB" sz="1100" dirty="0">
                <a:latin typeface="+mn-lt"/>
                <a:cs typeface="Calibri" panose="020F0502020204030204" pitchFamily="34" charset="0"/>
              </a:rPr>
              <a:t>In border procedure suspensive effect may only be denied if there was  at least a week to challenge removal and review is on fact and law </a:t>
            </a:r>
          </a:p>
          <a:p>
            <a:pPr>
              <a:buFontTx/>
              <a:buChar char="-"/>
            </a:pPr>
            <a:endParaRPr lang="en-US" dirty="0" smtClean="0"/>
          </a:p>
          <a:p>
            <a:endParaRPr lang="en-GB" b="1" dirty="0" smtClean="0">
              <a:latin typeface="+mj-lt"/>
              <a:cs typeface="Arial" charset="0"/>
            </a:endParaRPr>
          </a:p>
        </p:txBody>
      </p:sp>
      <p:sp>
        <p:nvSpPr>
          <p:cNvPr id="54275" name="Dia számának helye 3"/>
          <p:cNvSpPr>
            <a:spLocks noGrp="1"/>
          </p:cNvSpPr>
          <p:nvPr>
            <p:ph type="sldNum" sz="quarter" idx="5"/>
          </p:nvPr>
        </p:nvSpPr>
        <p:spPr>
          <a:noFill/>
        </p:spPr>
        <p:txBody>
          <a:bodyPr/>
          <a:lstStyle/>
          <a:p>
            <a:fld id="{45C17A8E-9DE0-4602-B28E-730740EBE7A3}" type="slidenum">
              <a:rPr lang="hu-HU" smtClean="0"/>
              <a:pPr/>
              <a:t>29</a:t>
            </a:fld>
            <a:endParaRPr lang="hu-HU" smtClean="0"/>
          </a:p>
        </p:txBody>
      </p:sp>
    </p:spTree>
    <p:extLst>
      <p:ext uri="{BB962C8B-B14F-4D97-AF65-F5344CB8AC3E}">
        <p14:creationId xmlns:p14="http://schemas.microsoft.com/office/powerpoint/2010/main" val="427302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39E036F-9F3D-4A22-AD98-6EE946866DF1}" type="slidenum">
              <a:rPr lang="hu-HU" smtClean="0"/>
              <a:pPr/>
              <a:t>30</a:t>
            </a:fld>
            <a:endParaRPr lang="hu-HU" dirty="0" smtClean="0"/>
          </a:p>
        </p:txBody>
      </p:sp>
      <p:sp>
        <p:nvSpPr>
          <p:cNvPr id="164867" name="Rectangle 2"/>
          <p:cNvSpPr>
            <a:spLocks noGrp="1" noRot="1" noChangeAspect="1" noChangeArrowheads="1" noTextEdit="1"/>
          </p:cNvSpPr>
          <p:nvPr>
            <p:ph type="sldImg"/>
          </p:nvPr>
        </p:nvSpPr>
        <p:spPr>
          <a:xfrm>
            <a:off x="860425" y="763588"/>
            <a:ext cx="5086350" cy="3816350"/>
          </a:xfrm>
          <a:ln/>
        </p:spPr>
      </p:sp>
      <p:sp>
        <p:nvSpPr>
          <p:cNvPr id="164868" name="Rectangle 3"/>
          <p:cNvSpPr>
            <a:spLocks noGrp="1" noChangeArrowheads="1"/>
          </p:cNvSpPr>
          <p:nvPr>
            <p:ph type="body" idx="1"/>
          </p:nvPr>
        </p:nvSpPr>
        <p:spPr>
          <a:xfrm>
            <a:off x="681343" y="4833317"/>
            <a:ext cx="5444435" cy="4579717"/>
          </a:xfrm>
          <a:noFill/>
          <a:ln/>
        </p:spPr>
        <p:txBody>
          <a:bodyPr/>
          <a:lstStyle/>
          <a:p>
            <a:pPr eaLnBrk="1" hangingPunct="1"/>
            <a:endParaRPr lang="en-US" dirty="0" smtClean="0"/>
          </a:p>
        </p:txBody>
      </p:sp>
    </p:spTree>
    <p:extLst>
      <p:ext uri="{BB962C8B-B14F-4D97-AF65-F5344CB8AC3E}">
        <p14:creationId xmlns:p14="http://schemas.microsoft.com/office/powerpoint/2010/main" val="7948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98474CE-6E24-4308-9220-AC18A98B4EFF}" type="slidenum">
              <a:rPr lang="hu-HU" smtClean="0">
                <a:solidFill>
                  <a:prstClr val="black"/>
                </a:solidFill>
              </a:rPr>
              <a:pPr/>
              <a:t>31</a:t>
            </a:fld>
            <a:endParaRPr lang="hu-HU" smtClean="0">
              <a:solidFill>
                <a:prstClr val="black"/>
              </a:solidFill>
            </a:endParaRPr>
          </a:p>
        </p:txBody>
      </p:sp>
      <p:sp>
        <p:nvSpPr>
          <p:cNvPr id="166915" name="Rectangle 2"/>
          <p:cNvSpPr>
            <a:spLocks noGrp="1" noRot="1" noChangeAspect="1" noChangeArrowheads="1" noTextEdit="1"/>
          </p:cNvSpPr>
          <p:nvPr>
            <p:ph type="sldImg"/>
          </p:nvPr>
        </p:nvSpPr>
        <p:spPr>
          <a:xfrm>
            <a:off x="1217613" y="744538"/>
            <a:ext cx="4165600" cy="3124200"/>
          </a:xfrm>
          <a:ln/>
        </p:spPr>
      </p:sp>
      <p:sp>
        <p:nvSpPr>
          <p:cNvPr id="166916" name="Rectangle 3"/>
          <p:cNvSpPr>
            <a:spLocks noGrp="1" noChangeArrowheads="1"/>
          </p:cNvSpPr>
          <p:nvPr>
            <p:ph type="body" idx="1"/>
          </p:nvPr>
        </p:nvSpPr>
        <p:spPr>
          <a:xfrm>
            <a:off x="686698" y="3946405"/>
            <a:ext cx="4984858" cy="4926134"/>
          </a:xfrm>
          <a:noFill/>
          <a:ln/>
        </p:spPr>
        <p:txBody>
          <a:bodyPr/>
          <a:lstStyle/>
          <a:p>
            <a:pPr eaLnBrk="1" hangingPunct="1"/>
            <a:r>
              <a:rPr lang="hu-HU" smtClean="0"/>
              <a:t>96/196/JHA: Joint Position of 4 March 1996 defined by the Council on the basis of Article K.3 of the Treaty on European Union on the harmonized application of the definition of the term 'refugee' in Article 1 of the Geneva Convention of 28 July 1951 relating to the status of refugeesOJ L  63/21996. március 13</a:t>
            </a:r>
          </a:p>
          <a:p>
            <a:pPr eaLnBrk="1" hangingPunct="1"/>
            <a:endParaRPr lang="hu-HU" smtClean="0"/>
          </a:p>
          <a:p>
            <a:pPr eaLnBrk="1" hangingPunct="1"/>
            <a:r>
              <a:rPr lang="en-US" smtClean="0"/>
              <a:t>UNHCR welcomes the clarification that the Directive does not intend to replace, change or supplement the 1951 Convention but to provide guidance for its interpretation. </a:t>
            </a:r>
            <a:endParaRPr lang="hu-HU" smtClean="0"/>
          </a:p>
          <a:p>
            <a:pPr eaLnBrk="1" hangingPunct="1"/>
            <a:endParaRPr lang="hu-HU" smtClean="0"/>
          </a:p>
          <a:p>
            <a:pPr eaLnBrk="1" hangingPunct="1"/>
            <a:r>
              <a:rPr lang="hu-HU" smtClean="0"/>
              <a:t>One stop shop? </a:t>
            </a:r>
          </a:p>
          <a:p>
            <a:pPr eaLnBrk="1" hangingPunct="1"/>
            <a:r>
              <a:rPr lang="hu-HU" smtClean="0"/>
              <a:t>Should all be investigated for from GC? (UNHCR so suggests)</a:t>
            </a:r>
          </a:p>
          <a:p>
            <a:pPr eaLnBrk="1" hangingPunct="1"/>
            <a:endParaRPr lang="hu-HU" smtClean="0"/>
          </a:p>
          <a:p>
            <a:pPr eaLnBrk="1" hangingPunct="1"/>
            <a:r>
              <a:rPr lang="hu-HU" smtClean="0"/>
              <a:t>Refugee  -refugee status = altter = recognized. UNHCR suggests: „asylum” for recognized</a:t>
            </a:r>
            <a:endParaRPr lang="en-US" smtClean="0"/>
          </a:p>
        </p:txBody>
      </p:sp>
    </p:spTree>
    <p:extLst>
      <p:ext uri="{BB962C8B-B14F-4D97-AF65-F5344CB8AC3E}">
        <p14:creationId xmlns:p14="http://schemas.microsoft.com/office/powerpoint/2010/main" val="377631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8EEC4F13-177C-4264-96C1-EE66842CDB7C}" type="slidenum">
              <a:rPr lang="hu-HU" smtClean="0">
                <a:solidFill>
                  <a:prstClr val="black"/>
                </a:solidFill>
              </a:rPr>
              <a:pPr/>
              <a:t>32</a:t>
            </a:fld>
            <a:endParaRPr lang="hu-HU" smtClean="0">
              <a:solidFill>
                <a:prstClr val="black"/>
              </a:solidFill>
            </a:endParaRPr>
          </a:p>
        </p:txBody>
      </p:sp>
      <p:sp>
        <p:nvSpPr>
          <p:cNvPr id="167939" name="Rectangle 2"/>
          <p:cNvSpPr>
            <a:spLocks noGrp="1" noRot="1" noChangeAspect="1" noChangeArrowheads="1" noTextEdit="1"/>
          </p:cNvSpPr>
          <p:nvPr>
            <p:ph type="sldImg"/>
          </p:nvPr>
        </p:nvSpPr>
        <p:spPr>
          <a:xfrm>
            <a:off x="917575" y="744538"/>
            <a:ext cx="4962525" cy="3722687"/>
          </a:xfrm>
          <a:ln/>
        </p:spPr>
      </p:sp>
      <p:sp>
        <p:nvSpPr>
          <p:cNvPr id="167940" name="Rectangle 3"/>
          <p:cNvSpPr>
            <a:spLocks noGrp="1" noChangeArrowheads="1"/>
          </p:cNvSpPr>
          <p:nvPr>
            <p:ph type="body" idx="1"/>
          </p:nvPr>
        </p:nvSpPr>
        <p:spPr>
          <a:xfrm>
            <a:off x="905624" y="4714345"/>
            <a:ext cx="4986432" cy="4466988"/>
          </a:xfrm>
          <a:noFill/>
          <a:ln/>
        </p:spPr>
        <p:txBody>
          <a:bodyPr/>
          <a:lstStyle/>
          <a:p>
            <a:pPr eaLnBrk="1" hangingPunct="1"/>
            <a:r>
              <a:rPr lang="hu-HU" sz="1000"/>
              <a:t>Régi: 5 (2) § "Subsidiary protection shall be granted to any third country national or stateless person who does not qualify as a refugee, ...or whose application for international protection was explicitly made on grounds that did not include the Geneva Convention., </a:t>
            </a:r>
            <a:r>
              <a:rPr lang="hu-HU" sz="1000" u="sng"/>
              <a:t>and</a:t>
            </a:r>
            <a:r>
              <a:rPr lang="hu-HU" sz="1000"/>
              <a:t> who, owing to a well-founded fear of suffering serious and unjustified harm set out in article 15, has been forced to flee or to remain outside his or her country of origin and is unable or, owing to such fear, is unwilling to avail himself of the protection of that country.</a:t>
            </a:r>
          </a:p>
          <a:p>
            <a:pPr eaLnBrk="1" hangingPunct="1"/>
            <a:endParaRPr lang="hu-HU" sz="1000"/>
          </a:p>
          <a:p>
            <a:pPr eaLnBrk="1" hangingPunct="1"/>
            <a:r>
              <a:rPr lang="hu-HU" sz="1000"/>
              <a:t>Art 17: </a:t>
            </a:r>
            <a:r>
              <a:rPr lang="en-US" sz="1000" u="sng"/>
              <a:t>Article 17</a:t>
            </a:r>
            <a:endParaRPr lang="en-US" sz="1000"/>
          </a:p>
          <a:p>
            <a:pPr eaLnBrk="1" hangingPunct="1"/>
            <a:r>
              <a:rPr lang="en-US" sz="1000"/>
              <a:t>Exclusion</a:t>
            </a:r>
          </a:p>
          <a:p>
            <a:pPr eaLnBrk="1" hangingPunct="1"/>
            <a:r>
              <a:rPr lang="en-US" sz="1000"/>
              <a:t>1.	A third country national or a stateless person is excluded from being eligible for subsidiary protection where there are serious reasons for considering that:</a:t>
            </a:r>
          </a:p>
          <a:p>
            <a:pPr eaLnBrk="1" hangingPunct="1"/>
            <a:r>
              <a:rPr lang="en-US" sz="1000"/>
              <a:t>(a)	he or she has committed a crime against peace, a war crime, or a crime against humanity, as defined in the international instruments drawn up to make provision in respect of such crimes;</a:t>
            </a:r>
          </a:p>
          <a:p>
            <a:pPr eaLnBrk="1" hangingPunct="1"/>
            <a:r>
              <a:rPr lang="en-US" sz="1000"/>
              <a:t>(b)	he or she has committed a serious crime;</a:t>
            </a:r>
          </a:p>
          <a:p>
            <a:pPr eaLnBrk="1" hangingPunct="1"/>
            <a:r>
              <a:rPr lang="en-US" sz="1000"/>
              <a:t>(c)	he or she has been guilty of acts contrary to the purposes and principles of the United Nations as set out in the Preamble and Articles 1 and 2 of the Charter of the United Nations;</a:t>
            </a:r>
          </a:p>
          <a:p>
            <a:pPr eaLnBrk="1" hangingPunct="1"/>
            <a:r>
              <a:rPr lang="en-US" sz="1000"/>
              <a:t>(d)	he or she constitutes a danger to the community or to the security of the Member State in which he or she is present.</a:t>
            </a:r>
            <a:endParaRPr lang="hu-HU" sz="1000"/>
          </a:p>
          <a:p>
            <a:pPr eaLnBrk="1" hangingPunct="1"/>
            <a:endParaRPr lang="hu-HU" sz="1000"/>
          </a:p>
        </p:txBody>
      </p:sp>
    </p:spTree>
    <p:extLst>
      <p:ext uri="{BB962C8B-B14F-4D97-AF65-F5344CB8AC3E}">
        <p14:creationId xmlns:p14="http://schemas.microsoft.com/office/powerpoint/2010/main" val="308982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35B3D31-4907-4AD9-B432-0E6833690D05}" type="slidenum">
              <a:rPr lang="hu-HU" smtClean="0">
                <a:cs typeface="Arial" charset="0"/>
              </a:rPr>
              <a:pPr/>
              <a:t>5</a:t>
            </a:fld>
            <a:endParaRPr lang="hu-HU" dirty="0" smtClean="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338439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275C9D8-D7BA-491D-BEB9-0709C706EDE5}" type="slidenum">
              <a:rPr lang="hu-HU" smtClean="0">
                <a:solidFill>
                  <a:prstClr val="black"/>
                </a:solidFill>
              </a:rPr>
              <a:pPr/>
              <a:t>33</a:t>
            </a:fld>
            <a:endParaRPr lang="hu-HU" smtClean="0">
              <a:solidFill>
                <a:prstClr val="black"/>
              </a:solidFill>
            </a:endParaRPr>
          </a:p>
        </p:txBody>
      </p:sp>
      <p:sp>
        <p:nvSpPr>
          <p:cNvPr id="168963" name="Rectangle 2"/>
          <p:cNvSpPr>
            <a:spLocks noGrp="1" noRot="1" noChangeAspect="1" noChangeArrowheads="1" noTextEdit="1"/>
          </p:cNvSpPr>
          <p:nvPr>
            <p:ph type="sldImg"/>
          </p:nvPr>
        </p:nvSpPr>
        <p:spPr>
          <a:xfrm>
            <a:off x="917575" y="744538"/>
            <a:ext cx="4962525" cy="3722687"/>
          </a:xfrm>
          <a:ln/>
        </p:spPr>
      </p:sp>
      <p:sp>
        <p:nvSpPr>
          <p:cNvPr id="168964" name="Rectangle 3"/>
          <p:cNvSpPr>
            <a:spLocks noGrp="1" noChangeArrowheads="1"/>
          </p:cNvSpPr>
          <p:nvPr>
            <p:ph type="body" idx="1"/>
          </p:nvPr>
        </p:nvSpPr>
        <p:spPr>
          <a:xfrm>
            <a:off x="905624" y="4714345"/>
            <a:ext cx="4986432" cy="4466988"/>
          </a:xfrm>
          <a:noFill/>
          <a:ln/>
        </p:spPr>
        <p:txBody>
          <a:bodyPr/>
          <a:lstStyle/>
          <a:p>
            <a:pPr eaLnBrk="1" hangingPunct="1"/>
            <a:r>
              <a:rPr lang="hu-HU" sz="1000"/>
              <a:t>Régi: </a:t>
            </a:r>
            <a:r>
              <a:rPr lang="en-US" sz="1000"/>
              <a:t>15 § The grounds for subsidiary rotection:</a:t>
            </a:r>
            <a:r>
              <a:rPr lang="hu-HU" sz="1000"/>
              <a:t> In accordance with article 5 (2), Member States shall grant subsidiary protection to an applicant for international protection who is outside his or her country of origin, and cannot return there owing to a well-founded fear of being subjected to the following serious and unjustified harm:</a:t>
            </a:r>
          </a:p>
          <a:p>
            <a:pPr lvl="1" eaLnBrk="1" hangingPunct="1"/>
            <a:r>
              <a:rPr lang="hu-HU" sz="1000"/>
              <a:t>torture or  inhuman or degrading treatment or punishment, or;  </a:t>
            </a:r>
          </a:p>
          <a:p>
            <a:pPr lvl="1" eaLnBrk="1" hangingPunct="1"/>
            <a:r>
              <a:rPr lang="hu-HU" sz="1000"/>
              <a:t> violation of a human right, sufficiently severe to engage Member State’s international obligations or;</a:t>
            </a:r>
          </a:p>
          <a:p>
            <a:pPr lvl="1" eaLnBrk="1" hangingPunct="1"/>
            <a:r>
              <a:rPr lang="hu-HU" sz="1000"/>
              <a:t>a threat to his or her life, safety or freedom as a result of indiscriminate violence arising in situations of armed conflict,</a:t>
            </a:r>
          </a:p>
          <a:p>
            <a:pPr lvl="1" eaLnBrk="1" hangingPunct="1"/>
            <a:r>
              <a:rPr lang="hu-HU" sz="1000"/>
              <a:t>or as a result of systematic or generalised violations of their human rights. </a:t>
            </a:r>
          </a:p>
          <a:p>
            <a:pPr eaLnBrk="1" hangingPunct="1"/>
            <a:endParaRPr lang="hu-HU" sz="1000"/>
          </a:p>
        </p:txBody>
      </p:sp>
    </p:spTree>
    <p:extLst>
      <p:ext uri="{BB962C8B-B14F-4D97-AF65-F5344CB8AC3E}">
        <p14:creationId xmlns:p14="http://schemas.microsoft.com/office/powerpoint/2010/main" val="782667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a:buFontTx/>
              <a:buNone/>
            </a:pPr>
            <a:r>
              <a:rPr lang="en-US"/>
              <a:t>Definitions: </a:t>
            </a:r>
            <a:r>
              <a:rPr lang="en-US">
                <a:solidFill>
                  <a:srgbClr val="C00000"/>
                </a:solidFill>
              </a:rPr>
              <a:t>Family </a:t>
            </a:r>
            <a:r>
              <a:rPr lang="en-US"/>
              <a:t>(in so far as it already existed  in the country of origin)</a:t>
            </a:r>
            <a:endParaRPr lang="en-US">
              <a:solidFill>
                <a:srgbClr val="C00000"/>
              </a:solidFill>
            </a:endParaRPr>
          </a:p>
          <a:p>
            <a:pPr lvl="1"/>
            <a:r>
              <a:rPr lang="en-US">
                <a:solidFill>
                  <a:srgbClr val="C00000"/>
                </a:solidFill>
              </a:rPr>
              <a:t>Spouse </a:t>
            </a:r>
          </a:p>
          <a:p>
            <a:pPr lvl="1">
              <a:buFontTx/>
              <a:buNone/>
            </a:pPr>
            <a:r>
              <a:rPr lang="en-US"/>
              <a:t>	+ </a:t>
            </a:r>
            <a:r>
              <a:rPr lang="en-US">
                <a:solidFill>
                  <a:srgbClr val="C00000"/>
                </a:solidFill>
              </a:rPr>
              <a:t>unmarried partner</a:t>
            </a:r>
            <a:r>
              <a:rPr lang="en-US"/>
              <a:t>, if stable relationship + territorial states recognizes such partnerships</a:t>
            </a:r>
          </a:p>
          <a:p>
            <a:pPr lvl="1"/>
            <a:r>
              <a:rPr lang="en-US">
                <a:solidFill>
                  <a:srgbClr val="C00000"/>
                </a:solidFill>
              </a:rPr>
              <a:t> Children </a:t>
            </a:r>
            <a:r>
              <a:rPr lang="en-US"/>
              <a:t>(of the couple or of one of them)</a:t>
            </a:r>
            <a:r>
              <a:rPr lang="en-US">
                <a:solidFill>
                  <a:schemeClr val="tx2"/>
                </a:solidFill>
              </a:rPr>
              <a:t>:</a:t>
            </a:r>
          </a:p>
          <a:p>
            <a:pPr lvl="1">
              <a:buFontTx/>
              <a:buNone/>
            </a:pPr>
            <a:r>
              <a:rPr lang="en-US"/>
              <a:t>		 unmarried minor child</a:t>
            </a:r>
          </a:p>
          <a:p>
            <a:pPr lvl="1">
              <a:buFontTx/>
              <a:buNone/>
            </a:pPr>
            <a:r>
              <a:rPr lang="en-US"/>
              <a:t> </a:t>
            </a:r>
          </a:p>
          <a:p>
            <a:pPr lvl="1"/>
            <a:r>
              <a:rPr lang="en-US">
                <a:solidFill>
                  <a:srgbClr val="C00000"/>
                </a:solidFill>
              </a:rPr>
              <a:t>Father, mother or another adult responsible </a:t>
            </a:r>
            <a:r>
              <a:rPr lang="en-US"/>
              <a:t>for the unmarried, minor beneficiary of international protection</a:t>
            </a:r>
          </a:p>
          <a:p>
            <a:endParaRPr lang="en-GB"/>
          </a:p>
        </p:txBody>
      </p:sp>
      <p:sp>
        <p:nvSpPr>
          <p:cNvPr id="4" name="Dia számának helye 3"/>
          <p:cNvSpPr>
            <a:spLocks noGrp="1"/>
          </p:cNvSpPr>
          <p:nvPr>
            <p:ph type="sldNum" sz="quarter" idx="10"/>
          </p:nvPr>
        </p:nvSpPr>
        <p:spPr/>
        <p:txBody>
          <a:bodyPr/>
          <a:lstStyle/>
          <a:p>
            <a:pPr>
              <a:defRPr/>
            </a:pPr>
            <a:fld id="{EB0ACDD5-2D38-4FF4-BF5A-32920DF75D1E}" type="slidenum">
              <a:rPr lang="hu-HU" smtClean="0">
                <a:solidFill>
                  <a:prstClr val="black"/>
                </a:solidFill>
              </a:rPr>
              <a:pPr>
                <a:defRPr/>
              </a:pPr>
              <a:t>34</a:t>
            </a:fld>
            <a:endParaRPr lang="hu-HU">
              <a:solidFill>
                <a:prstClr val="black"/>
              </a:solidFill>
            </a:endParaRPr>
          </a:p>
        </p:txBody>
      </p:sp>
    </p:spTree>
    <p:extLst>
      <p:ext uri="{BB962C8B-B14F-4D97-AF65-F5344CB8AC3E}">
        <p14:creationId xmlns:p14="http://schemas.microsoft.com/office/powerpoint/2010/main" val="1214970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BC15A909-5921-4C8F-B9D3-17018DB614B4}" type="slidenum">
              <a:rPr lang="hu-HU" smtClean="0"/>
              <a:pPr/>
              <a:t>35</a:t>
            </a:fld>
            <a:endParaRPr lang="hu-HU" smtClean="0"/>
          </a:p>
        </p:txBody>
      </p:sp>
      <p:sp>
        <p:nvSpPr>
          <p:cNvPr id="172035" name="Rectangle 2"/>
          <p:cNvSpPr>
            <a:spLocks noGrp="1" noRot="1" noChangeAspect="1" noChangeArrowheads="1" noTextEdit="1"/>
          </p:cNvSpPr>
          <p:nvPr>
            <p:ph type="sldImg"/>
          </p:nvPr>
        </p:nvSpPr>
        <p:spPr>
          <a:xfrm>
            <a:off x="860425" y="763588"/>
            <a:ext cx="5086350" cy="3816350"/>
          </a:xfrm>
          <a:ln/>
        </p:spPr>
      </p:sp>
      <p:sp>
        <p:nvSpPr>
          <p:cNvPr id="172036" name="Rectangle 3"/>
          <p:cNvSpPr>
            <a:spLocks noGrp="1" noChangeArrowheads="1"/>
          </p:cNvSpPr>
          <p:nvPr>
            <p:ph type="body" idx="1"/>
          </p:nvPr>
        </p:nvSpPr>
        <p:spPr>
          <a:xfrm>
            <a:off x="906882" y="4833317"/>
            <a:ext cx="4993361" cy="4579717"/>
          </a:xfrm>
          <a:noFill/>
          <a:ln/>
        </p:spPr>
        <p:txBody>
          <a:bodyPr/>
          <a:lstStyle/>
          <a:p>
            <a:pPr eaLnBrk="1" hangingPunct="1"/>
            <a:r>
              <a:rPr lang="en-US" dirty="0" smtClean="0"/>
              <a:t>the individual position and personal circumstances of the applicant, including factors such as background, gender and age, so as to assess whether, on the basis of the applicant's personal circumstances, the acts to which the applicant has been or could be exposed would amount to persecution or serious harm </a:t>
            </a:r>
            <a:endParaRPr lang="hu-HU" dirty="0" smtClean="0"/>
          </a:p>
          <a:p>
            <a:pPr eaLnBrk="1" hangingPunct="1"/>
            <a:endParaRPr lang="hu-HU" dirty="0" smtClean="0"/>
          </a:p>
          <a:p>
            <a:pPr eaLnBrk="1" hangingPunct="1"/>
            <a:r>
              <a:rPr lang="hu-HU" dirty="0" smtClean="0"/>
              <a:t>UNHCR </a:t>
            </a:r>
            <a:r>
              <a:rPr lang="hu-HU" dirty="0" err="1" smtClean="0"/>
              <a:t>argues</a:t>
            </a:r>
            <a:r>
              <a:rPr lang="hu-HU" dirty="0" smtClean="0"/>
              <a:t> </a:t>
            </a:r>
            <a:r>
              <a:rPr lang="hu-HU" dirty="0" err="1" smtClean="0"/>
              <a:t>that</a:t>
            </a:r>
            <a:r>
              <a:rPr lang="hu-HU" dirty="0" smtClean="0"/>
              <a:t> </a:t>
            </a:r>
            <a:r>
              <a:rPr lang="hu-HU" dirty="0" err="1" smtClean="0"/>
              <a:t>past</a:t>
            </a:r>
            <a:r>
              <a:rPr lang="hu-HU" dirty="0" smtClean="0"/>
              <a:t> </a:t>
            </a:r>
            <a:r>
              <a:rPr lang="hu-HU" dirty="0" err="1" smtClean="0"/>
              <a:t>persectuion</a:t>
            </a:r>
            <a:r>
              <a:rPr lang="hu-HU" dirty="0" smtClean="0"/>
              <a:t> </a:t>
            </a:r>
            <a:r>
              <a:rPr lang="hu-HU" dirty="0" err="1" smtClean="0"/>
              <a:t>alone</a:t>
            </a:r>
            <a:r>
              <a:rPr lang="hu-HU" dirty="0" smtClean="0"/>
              <a:t> </a:t>
            </a:r>
            <a:r>
              <a:rPr lang="hu-HU" dirty="0" err="1" smtClean="0"/>
              <a:t>should</a:t>
            </a:r>
            <a:r>
              <a:rPr lang="hu-HU" dirty="0" smtClean="0"/>
              <a:t> be </a:t>
            </a:r>
            <a:r>
              <a:rPr lang="hu-HU" dirty="0" err="1" smtClean="0"/>
              <a:t>retained</a:t>
            </a:r>
            <a:r>
              <a:rPr lang="hu-HU" dirty="0" smtClean="0"/>
              <a:t> </a:t>
            </a:r>
            <a:r>
              <a:rPr lang="hu-HU" dirty="0" err="1" smtClean="0"/>
              <a:t>in</a:t>
            </a:r>
            <a:r>
              <a:rPr lang="hu-HU" dirty="0" smtClean="0"/>
              <a:t> </a:t>
            </a:r>
            <a:r>
              <a:rPr lang="hu-HU" dirty="0" err="1" smtClean="0"/>
              <a:t>national</a:t>
            </a:r>
            <a:r>
              <a:rPr lang="hu-HU" dirty="0" smtClean="0"/>
              <a:t> </a:t>
            </a:r>
            <a:r>
              <a:rPr lang="hu-HU" dirty="0" err="1" smtClean="0"/>
              <a:t>legislation</a:t>
            </a:r>
            <a:r>
              <a:rPr lang="hu-HU" dirty="0" smtClean="0"/>
              <a:t>. (See US </a:t>
            </a:r>
            <a:r>
              <a:rPr lang="hu-HU" dirty="0" err="1" smtClean="0"/>
              <a:t>law</a:t>
            </a:r>
            <a:r>
              <a:rPr lang="hu-HU" dirty="0" smtClean="0"/>
              <a:t>, </a:t>
            </a:r>
            <a:r>
              <a:rPr lang="hu-HU" dirty="0" err="1" smtClean="0"/>
              <a:t>eg</a:t>
            </a:r>
            <a:r>
              <a:rPr lang="hu-HU" dirty="0" smtClean="0"/>
              <a:t>. BN)</a:t>
            </a:r>
            <a:endParaRPr lang="en-US" dirty="0" smtClean="0"/>
          </a:p>
        </p:txBody>
      </p:sp>
    </p:spTree>
    <p:extLst>
      <p:ext uri="{BB962C8B-B14F-4D97-AF65-F5344CB8AC3E}">
        <p14:creationId xmlns:p14="http://schemas.microsoft.com/office/powerpoint/2010/main" val="2413411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6D03D7F-E590-4D3C-9519-5377B975F14F}" type="slidenum">
              <a:rPr lang="hu-HU" smtClean="0"/>
              <a:pPr/>
              <a:t>36</a:t>
            </a:fld>
            <a:endParaRPr lang="hu-HU" smtClean="0"/>
          </a:p>
        </p:txBody>
      </p:sp>
      <p:sp>
        <p:nvSpPr>
          <p:cNvPr id="173059" name="Rectangle 2"/>
          <p:cNvSpPr>
            <a:spLocks noGrp="1" noRot="1" noChangeAspect="1" noChangeArrowheads="1" noTextEdit="1"/>
          </p:cNvSpPr>
          <p:nvPr>
            <p:ph type="sldImg"/>
          </p:nvPr>
        </p:nvSpPr>
        <p:spPr>
          <a:xfrm>
            <a:off x="860425" y="763588"/>
            <a:ext cx="5086350" cy="3816350"/>
          </a:xfrm>
          <a:ln/>
        </p:spPr>
      </p:sp>
      <p:sp>
        <p:nvSpPr>
          <p:cNvPr id="173060" name="Rectangle 3"/>
          <p:cNvSpPr>
            <a:spLocks noGrp="1" noChangeArrowheads="1"/>
          </p:cNvSpPr>
          <p:nvPr>
            <p:ph type="body" idx="1"/>
          </p:nvPr>
        </p:nvSpPr>
        <p:spPr>
          <a:xfrm>
            <a:off x="681343" y="4833317"/>
            <a:ext cx="5444435" cy="4579717"/>
          </a:xfrm>
          <a:noFill/>
          <a:ln/>
        </p:spPr>
        <p:txBody>
          <a:bodyPr/>
          <a:lstStyle/>
          <a:p>
            <a:pPr eaLnBrk="1" hangingPunct="1"/>
            <a:endParaRPr lang="en-US" smtClean="0"/>
          </a:p>
        </p:txBody>
      </p:sp>
    </p:spTree>
    <p:extLst>
      <p:ext uri="{BB962C8B-B14F-4D97-AF65-F5344CB8AC3E}">
        <p14:creationId xmlns:p14="http://schemas.microsoft.com/office/powerpoint/2010/main" val="598913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D7CC023-A9DB-472C-8BA9-F98960B0B2EC}" type="slidenum">
              <a:rPr lang="hu-HU" smtClean="0"/>
              <a:pPr/>
              <a:t>37</a:t>
            </a:fld>
            <a:endParaRPr lang="hu-HU" smtClean="0"/>
          </a:p>
        </p:txBody>
      </p:sp>
      <p:sp>
        <p:nvSpPr>
          <p:cNvPr id="177155" name="Rectangle 2"/>
          <p:cNvSpPr>
            <a:spLocks noGrp="1" noRot="1" noChangeAspect="1" noChangeArrowheads="1" noTextEdit="1"/>
          </p:cNvSpPr>
          <p:nvPr>
            <p:ph type="sldImg"/>
          </p:nvPr>
        </p:nvSpPr>
        <p:spPr>
          <a:xfrm>
            <a:off x="860425" y="763588"/>
            <a:ext cx="5086350" cy="3816350"/>
          </a:xfrm>
          <a:ln/>
        </p:spPr>
      </p:sp>
      <p:sp>
        <p:nvSpPr>
          <p:cNvPr id="177156" name="Rectangle 3"/>
          <p:cNvSpPr>
            <a:spLocks noGrp="1" noChangeArrowheads="1"/>
          </p:cNvSpPr>
          <p:nvPr>
            <p:ph type="body" idx="1"/>
          </p:nvPr>
        </p:nvSpPr>
        <p:spPr>
          <a:xfrm>
            <a:off x="280717" y="4833317"/>
            <a:ext cx="6316660" cy="5178113"/>
          </a:xfrm>
          <a:noFill/>
          <a:ln/>
        </p:spPr>
        <p:txBody>
          <a:bodyPr/>
          <a:lstStyle/>
          <a:p>
            <a:pPr marL="233800" indent="-233800" eaLnBrk="1" hangingPunct="1">
              <a:lnSpc>
                <a:spcPct val="90000"/>
              </a:lnSpc>
            </a:pPr>
            <a:r>
              <a:rPr lang="en-US" smtClean="0"/>
              <a:t>2.	Acts of persecution as qualified in paragraph 1, can, </a:t>
            </a:r>
            <a:r>
              <a:rPr lang="en-US" i="1" smtClean="0"/>
              <a:t>inter alia</a:t>
            </a:r>
            <a:r>
              <a:rPr lang="en-US" smtClean="0"/>
              <a:t>, take the form of: </a:t>
            </a:r>
          </a:p>
          <a:p>
            <a:pPr marL="233800" indent="-233800" eaLnBrk="1" hangingPunct="1">
              <a:lnSpc>
                <a:spcPct val="90000"/>
              </a:lnSpc>
            </a:pPr>
            <a:r>
              <a:rPr lang="en-US" smtClean="0"/>
              <a:t>(a)	acts of physical or mental violence, including acts of sexual violence;</a:t>
            </a:r>
          </a:p>
          <a:p>
            <a:pPr marL="233800" indent="-233800" eaLnBrk="1" hangingPunct="1">
              <a:lnSpc>
                <a:spcPct val="90000"/>
              </a:lnSpc>
            </a:pPr>
            <a:r>
              <a:rPr lang="en-US" smtClean="0"/>
              <a:t>(b)	legal, administrative, police, and/or judicial measures which are in themselves discriminatory or which are implemented in a discriminatory manner;</a:t>
            </a:r>
          </a:p>
          <a:p>
            <a:pPr marL="233800" indent="-233800" eaLnBrk="1" hangingPunct="1">
              <a:lnSpc>
                <a:spcPct val="90000"/>
              </a:lnSpc>
            </a:pPr>
            <a:r>
              <a:rPr lang="en-US" smtClean="0"/>
              <a:t>(c)	prosecution or punishment, which is disproportionate or discriminatory;</a:t>
            </a:r>
          </a:p>
          <a:p>
            <a:pPr marL="233800" indent="-233800" eaLnBrk="1" hangingPunct="1">
              <a:lnSpc>
                <a:spcPct val="90000"/>
              </a:lnSpc>
            </a:pPr>
            <a:r>
              <a:rPr lang="en-US" smtClean="0"/>
              <a:t>(d)	denial of judicial redress resulting in a disproportionate or discriminatory punishment;</a:t>
            </a:r>
          </a:p>
          <a:p>
            <a:pPr marL="233800" indent="-233800" eaLnBrk="1" hangingPunct="1">
              <a:lnSpc>
                <a:spcPct val="90000"/>
              </a:lnSpc>
              <a:buFontTx/>
              <a:buAutoNum type="alphaLcParenBoth" startAt="5"/>
            </a:pPr>
            <a:r>
              <a:rPr lang="en-US" smtClean="0"/>
              <a:t>prosecution or punishment for refusal to perform military service in a conflict, where performing military service would include crimes or acts falling under the exclusion clauses as set out in Article 12(2);</a:t>
            </a:r>
            <a:endParaRPr lang="hu-HU" smtClean="0"/>
          </a:p>
          <a:p>
            <a:pPr marL="233800" indent="-233800" eaLnBrk="1" hangingPunct="1">
              <a:lnSpc>
                <a:spcPct val="90000"/>
              </a:lnSpc>
              <a:buFontTx/>
              <a:buAutoNum type="arabicPeriod" startAt="3"/>
            </a:pPr>
            <a:r>
              <a:rPr lang="en-US" smtClean="0"/>
              <a:t>In accordance with Article 2(c), there must be a connection between the reasons mentioned in Article 10 and the acts of persecution as qualified in paragraph 1.</a:t>
            </a:r>
            <a:endParaRPr lang="hu-HU" smtClean="0"/>
          </a:p>
          <a:p>
            <a:pPr marL="233800" indent="-233800" eaLnBrk="1" hangingPunct="1">
              <a:lnSpc>
                <a:spcPct val="90000"/>
              </a:lnSpc>
              <a:buFontTx/>
              <a:buAutoNum type="arabicPeriod" startAt="3"/>
            </a:pPr>
            <a:endParaRPr lang="hu-HU" smtClean="0"/>
          </a:p>
          <a:p>
            <a:pPr marL="233800" indent="-233800" eaLnBrk="1" hangingPunct="1">
              <a:lnSpc>
                <a:spcPct val="90000"/>
              </a:lnSpc>
            </a:pPr>
            <a:r>
              <a:rPr lang="hu-HU" smtClean="0"/>
              <a:t>UNHCR: </a:t>
            </a:r>
            <a:r>
              <a:rPr lang="hu-HU" b="1" smtClean="0"/>
              <a:t>conscientious objectors should also</a:t>
            </a:r>
            <a:r>
              <a:rPr lang="hu-HU" smtClean="0"/>
              <a:t> be included </a:t>
            </a:r>
            <a:r>
              <a:rPr lang="en-US" smtClean="0"/>
              <a:t>if the reasons for refusal to serve are based </a:t>
            </a:r>
            <a:r>
              <a:rPr lang="en-US" b="1" smtClean="0"/>
              <a:t>on deeply held moral, religious or political convictions </a:t>
            </a:r>
            <a:endParaRPr lang="hu-HU" b="1" smtClean="0"/>
          </a:p>
          <a:p>
            <a:pPr marL="233800" indent="-233800" eaLnBrk="1" hangingPunct="1">
              <a:lnSpc>
                <a:spcPct val="90000"/>
              </a:lnSpc>
            </a:pPr>
            <a:r>
              <a:rPr lang="hu-HU" b="1" smtClean="0"/>
              <a:t>_____________________________________________________________________</a:t>
            </a:r>
          </a:p>
          <a:p>
            <a:pPr marL="233800" indent="-233800" eaLnBrk="1" hangingPunct="1">
              <a:lnSpc>
                <a:spcPct val="90000"/>
              </a:lnSpc>
            </a:pPr>
            <a:r>
              <a:rPr lang="hu-HU" b="1" smtClean="0"/>
              <a:t>Recast 2009: </a:t>
            </a:r>
            <a:r>
              <a:rPr lang="hu-HU" smtClean="0"/>
              <a:t>(amending 9§ (3)) nexus need not be with persectuin may be with lack of protection</a:t>
            </a:r>
          </a:p>
          <a:p>
            <a:r>
              <a:rPr lang="hu-HU" smtClean="0"/>
              <a:t>„</a:t>
            </a:r>
            <a:r>
              <a:rPr lang="en-US" smtClean="0"/>
              <a:t>In many cases where the persecution emanates from non-State actors, such as militia, clans,</a:t>
            </a:r>
            <a:r>
              <a:rPr lang="hu-HU" smtClean="0"/>
              <a:t> </a:t>
            </a:r>
            <a:r>
              <a:rPr lang="en-US" smtClean="0"/>
              <a:t>criminal networks, local communities or families, the act of persecution is not committed for</a:t>
            </a:r>
            <a:r>
              <a:rPr lang="hu-HU" smtClean="0"/>
              <a:t> </a:t>
            </a:r>
            <a:r>
              <a:rPr lang="en-US" smtClean="0"/>
              <a:t>reasons related to a Geneva Convention ground but, for instance, with criminal motivations or</a:t>
            </a:r>
            <a:r>
              <a:rPr lang="hu-HU" smtClean="0"/>
              <a:t> </a:t>
            </a:r>
            <a:r>
              <a:rPr lang="en-US" smtClean="0"/>
              <a:t>for private revenge. However, it often happens in such cases that the State is unable or</a:t>
            </a:r>
            <a:r>
              <a:rPr lang="hu-HU" smtClean="0"/>
              <a:t> </a:t>
            </a:r>
            <a:r>
              <a:rPr lang="en-US" smtClean="0"/>
              <a:t>unwilling to provide protection to the individual concerned because of a reason related to the</a:t>
            </a:r>
            <a:r>
              <a:rPr lang="hu-HU" smtClean="0"/>
              <a:t> Geneva Convention (for example religion, gender, ethnicity etc)” COM 551/2, p. 7-8</a:t>
            </a:r>
            <a:r>
              <a:rPr lang="en-US" smtClean="0"/>
              <a:t/>
            </a:r>
            <a:br>
              <a:rPr lang="en-US" smtClean="0"/>
            </a:br>
            <a:endParaRPr lang="en-US" smtClean="0"/>
          </a:p>
        </p:txBody>
      </p:sp>
    </p:spTree>
    <p:extLst>
      <p:ext uri="{BB962C8B-B14F-4D97-AF65-F5344CB8AC3E}">
        <p14:creationId xmlns:p14="http://schemas.microsoft.com/office/powerpoint/2010/main" val="2765676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8FF124F-4E9C-4C57-AE51-BE651DE0830D}" type="slidenum">
              <a:rPr lang="hu-HU" smtClean="0"/>
              <a:pPr/>
              <a:t>38</a:t>
            </a:fld>
            <a:endParaRPr lang="hu-HU" smtClean="0"/>
          </a:p>
        </p:txBody>
      </p:sp>
      <p:sp>
        <p:nvSpPr>
          <p:cNvPr id="175107" name="Rectangle 2"/>
          <p:cNvSpPr>
            <a:spLocks noGrp="1" noRot="1" noChangeAspect="1" noChangeArrowheads="1" noTextEdit="1"/>
          </p:cNvSpPr>
          <p:nvPr>
            <p:ph type="sldImg"/>
          </p:nvPr>
        </p:nvSpPr>
        <p:spPr>
          <a:xfrm>
            <a:off x="860425" y="763588"/>
            <a:ext cx="5086350" cy="3816350"/>
          </a:xfrm>
          <a:ln/>
        </p:spPr>
      </p:sp>
      <p:sp>
        <p:nvSpPr>
          <p:cNvPr id="175108" name="Rectangle 3"/>
          <p:cNvSpPr>
            <a:spLocks noGrp="1" noChangeArrowheads="1"/>
          </p:cNvSpPr>
          <p:nvPr>
            <p:ph type="body" idx="1"/>
          </p:nvPr>
        </p:nvSpPr>
        <p:spPr>
          <a:xfrm>
            <a:off x="906882" y="4833317"/>
            <a:ext cx="4993361" cy="4579717"/>
          </a:xfrm>
          <a:noFill/>
          <a:ln/>
        </p:spPr>
        <p:txBody>
          <a:bodyPr/>
          <a:lstStyle/>
          <a:p>
            <a:r>
              <a:rPr lang="hu-HU" dirty="0" smtClean="0"/>
              <a:t>„</a:t>
            </a:r>
            <a:r>
              <a:rPr lang="en-US" dirty="0" smtClean="0"/>
              <a:t> national authorities interpreting broadly the</a:t>
            </a:r>
            <a:r>
              <a:rPr lang="hu-HU" dirty="0" smtClean="0"/>
              <a:t> </a:t>
            </a:r>
            <a:r>
              <a:rPr lang="en-US" dirty="0" smtClean="0"/>
              <a:t>current definition have </a:t>
            </a:r>
            <a:r>
              <a:rPr lang="en-US" dirty="0" err="1" smtClean="0"/>
              <a:t>onsidered</a:t>
            </a:r>
            <a:r>
              <a:rPr lang="en-US" dirty="0" smtClean="0"/>
              <a:t> </a:t>
            </a:r>
            <a:r>
              <a:rPr lang="en-US" b="1" dirty="0" smtClean="0"/>
              <a:t>clans and tribes </a:t>
            </a:r>
            <a:r>
              <a:rPr lang="en-US" dirty="0" smtClean="0"/>
              <a:t>as potential actors of protection despite</a:t>
            </a:r>
            <a:r>
              <a:rPr lang="hu-HU" dirty="0" smtClean="0"/>
              <a:t> </a:t>
            </a:r>
            <a:r>
              <a:rPr lang="en-US" dirty="0" smtClean="0"/>
              <a:t>the fact that these cannot be equated to States regarding their ability to provide protection. In</a:t>
            </a:r>
            <a:r>
              <a:rPr lang="hu-HU" dirty="0" smtClean="0"/>
              <a:t> </a:t>
            </a:r>
            <a:r>
              <a:rPr lang="en-US" dirty="0" smtClean="0"/>
              <a:t>other instances, authorities have considered </a:t>
            </a:r>
            <a:r>
              <a:rPr lang="en-US" b="1" dirty="0" smtClean="0"/>
              <a:t>non-governmental organ</a:t>
            </a:r>
            <a:r>
              <a:rPr lang="en-US" dirty="0" smtClean="0"/>
              <a:t>isations as actors of</a:t>
            </a:r>
            <a:r>
              <a:rPr lang="hu-HU" dirty="0" smtClean="0"/>
              <a:t> </a:t>
            </a:r>
            <a:r>
              <a:rPr lang="en-US" dirty="0" smtClean="0"/>
              <a:t>protection with regard </a:t>
            </a:r>
            <a:r>
              <a:rPr lang="en-US" b="1" dirty="0" smtClean="0"/>
              <a:t>to women at risk of female genital mutilation and </a:t>
            </a:r>
            <a:r>
              <a:rPr lang="en-US" b="1" dirty="0" err="1" smtClean="0"/>
              <a:t>honour</a:t>
            </a:r>
            <a:r>
              <a:rPr lang="en-US" b="1" dirty="0" smtClean="0"/>
              <a:t> killings</a:t>
            </a:r>
            <a:r>
              <a:rPr lang="en-US" dirty="0" smtClean="0"/>
              <a:t>,</a:t>
            </a:r>
            <a:r>
              <a:rPr lang="hu-HU" dirty="0" smtClean="0"/>
              <a:t> </a:t>
            </a:r>
            <a:r>
              <a:rPr lang="en-US" dirty="0" smtClean="0"/>
              <a:t>despite the fact that such organisations can only provide temporary safety or even only shelter</a:t>
            </a:r>
            <a:r>
              <a:rPr lang="hu-HU" dirty="0" smtClean="0"/>
              <a:t> to </a:t>
            </a:r>
            <a:r>
              <a:rPr lang="hu-HU" dirty="0" err="1" smtClean="0"/>
              <a:t>victims</a:t>
            </a:r>
            <a:r>
              <a:rPr lang="hu-HU" dirty="0" smtClean="0"/>
              <a:t> of </a:t>
            </a:r>
            <a:r>
              <a:rPr lang="hu-HU" dirty="0" err="1" smtClean="0"/>
              <a:t>persecution</a:t>
            </a:r>
            <a:r>
              <a:rPr lang="hu-HU" dirty="0" smtClean="0"/>
              <a:t>” COM 551/2, p. 6.</a:t>
            </a:r>
          </a:p>
          <a:p>
            <a:endParaRPr lang="hu-HU" dirty="0" smtClean="0"/>
          </a:p>
          <a:p>
            <a:r>
              <a:rPr lang="hu-HU" dirty="0" err="1" smtClean="0"/>
              <a:t>Effective</a:t>
            </a:r>
            <a:r>
              <a:rPr lang="hu-HU" dirty="0" smtClean="0"/>
              <a:t> and </a:t>
            </a:r>
            <a:r>
              <a:rPr lang="hu-HU" dirty="0" err="1" smtClean="0"/>
              <a:t>durable</a:t>
            </a:r>
            <a:r>
              <a:rPr lang="hu-HU" dirty="0" smtClean="0"/>
              <a:t> </a:t>
            </a:r>
            <a:r>
              <a:rPr lang="hu-HU" dirty="0" err="1" smtClean="0"/>
              <a:t>was</a:t>
            </a:r>
            <a:r>
              <a:rPr lang="hu-HU" dirty="0" smtClean="0"/>
              <a:t> </a:t>
            </a:r>
            <a:r>
              <a:rPr lang="hu-HU" dirty="0" err="1" smtClean="0"/>
              <a:t>the</a:t>
            </a:r>
            <a:r>
              <a:rPr lang="hu-HU" dirty="0" smtClean="0"/>
              <a:t> </a:t>
            </a:r>
            <a:r>
              <a:rPr lang="hu-HU" dirty="0" err="1" smtClean="0"/>
              <a:t>commission’s</a:t>
            </a:r>
            <a:r>
              <a:rPr lang="hu-HU" dirty="0" smtClean="0"/>
              <a:t> </a:t>
            </a:r>
            <a:r>
              <a:rPr lang="hu-HU" dirty="0" err="1" smtClean="0"/>
              <a:t>nproposal</a:t>
            </a:r>
            <a:r>
              <a:rPr lang="hu-HU" dirty="0" smtClean="0"/>
              <a:t> </a:t>
            </a:r>
            <a:r>
              <a:rPr lang="hu-HU" dirty="0" err="1" smtClean="0"/>
              <a:t>that</a:t>
            </a:r>
            <a:r>
              <a:rPr lang="hu-HU" dirty="0" smtClean="0"/>
              <a:t> </a:t>
            </a:r>
            <a:r>
              <a:rPr lang="hu-HU" dirty="0" err="1" smtClean="0"/>
              <a:t>was</a:t>
            </a:r>
            <a:r>
              <a:rPr lang="hu-HU" dirty="0" smtClean="0"/>
              <a:t> </a:t>
            </a:r>
            <a:r>
              <a:rPr lang="hu-HU" dirty="0" err="1" smtClean="0"/>
              <a:t>watered</a:t>
            </a:r>
            <a:r>
              <a:rPr lang="hu-HU" dirty="0" smtClean="0"/>
              <a:t> down to </a:t>
            </a:r>
            <a:r>
              <a:rPr lang="hu-HU" dirty="0" err="1" smtClean="0"/>
              <a:t>non-temporary</a:t>
            </a:r>
            <a:endParaRPr lang="en-US" dirty="0" smtClean="0"/>
          </a:p>
        </p:txBody>
      </p:sp>
    </p:spTree>
    <p:extLst>
      <p:ext uri="{BB962C8B-B14F-4D97-AF65-F5344CB8AC3E}">
        <p14:creationId xmlns:p14="http://schemas.microsoft.com/office/powerpoint/2010/main" val="1402663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558F610-FA05-4E26-A5B1-BE32F5D03F55}" type="slidenum">
              <a:rPr lang="hu-HU" smtClean="0"/>
              <a:pPr/>
              <a:t>39</a:t>
            </a:fld>
            <a:endParaRPr lang="hu-HU" smtClean="0"/>
          </a:p>
        </p:txBody>
      </p:sp>
      <p:sp>
        <p:nvSpPr>
          <p:cNvPr id="176131" name="Rectangle 2"/>
          <p:cNvSpPr>
            <a:spLocks noGrp="1" noRot="1" noChangeAspect="1" noChangeArrowheads="1" noTextEdit="1"/>
          </p:cNvSpPr>
          <p:nvPr>
            <p:ph type="sldImg"/>
          </p:nvPr>
        </p:nvSpPr>
        <p:spPr>
          <a:xfrm>
            <a:off x="860425" y="763588"/>
            <a:ext cx="5086350" cy="3816350"/>
          </a:xfrm>
          <a:ln/>
        </p:spPr>
      </p:sp>
      <p:sp>
        <p:nvSpPr>
          <p:cNvPr id="176132" name="Rectangle 3"/>
          <p:cNvSpPr>
            <a:spLocks noGrp="1" noChangeArrowheads="1"/>
          </p:cNvSpPr>
          <p:nvPr>
            <p:ph type="body" idx="1"/>
          </p:nvPr>
        </p:nvSpPr>
        <p:spPr>
          <a:xfrm>
            <a:off x="681343" y="4833317"/>
            <a:ext cx="5444435" cy="4579717"/>
          </a:xfrm>
          <a:noFill/>
          <a:ln/>
        </p:spPr>
        <p:txBody>
          <a:bodyPr/>
          <a:lstStyle/>
          <a:p>
            <a:pPr eaLnBrk="1" hangingPunct="1"/>
            <a:r>
              <a:rPr lang="en-US" dirty="0" smtClean="0"/>
              <a:t>Apart from considering whether the applicant would not have a well-founded fear of persecution or would face serious harm in the area, </a:t>
            </a:r>
            <a:r>
              <a:rPr lang="en-US" sz="1800" b="1" dirty="0"/>
              <a:t>it should also be considered whether the applicant could safely and reasonably relocate</a:t>
            </a:r>
            <a:r>
              <a:rPr lang="en-US" dirty="0" smtClean="0"/>
              <a:t>, without undue hardship.</a:t>
            </a:r>
            <a:endParaRPr lang="hu-HU" dirty="0" smtClean="0"/>
          </a:p>
          <a:p>
            <a:pPr eaLnBrk="1" hangingPunct="1"/>
            <a:endParaRPr lang="hu-HU" dirty="0" smtClean="0"/>
          </a:p>
          <a:p>
            <a:pPr eaLnBrk="1" hangingPunct="1"/>
            <a:r>
              <a:rPr lang="hu-HU" dirty="0" err="1" smtClean="0"/>
              <a:t>Subpara</a:t>
            </a:r>
            <a:r>
              <a:rPr lang="hu-HU" dirty="0" smtClean="0"/>
              <a:t> 3  - </a:t>
            </a:r>
            <a:r>
              <a:rPr lang="hu-HU" dirty="0" err="1" smtClean="0"/>
              <a:t>on</a:t>
            </a:r>
            <a:r>
              <a:rPr lang="hu-HU" dirty="0" smtClean="0"/>
              <a:t> </a:t>
            </a:r>
            <a:r>
              <a:rPr lang="hu-HU" dirty="0" err="1" smtClean="0"/>
              <a:t>technical</a:t>
            </a:r>
            <a:r>
              <a:rPr lang="hu-HU" dirty="0" smtClean="0"/>
              <a:t> </a:t>
            </a:r>
            <a:r>
              <a:rPr lang="hu-HU" dirty="0" err="1" smtClean="0"/>
              <a:t>obstacles</a:t>
            </a:r>
            <a:r>
              <a:rPr lang="hu-HU" dirty="0" smtClean="0"/>
              <a:t>: </a:t>
            </a:r>
            <a:r>
              <a:rPr lang="en-US" dirty="0" smtClean="0"/>
              <a:t>The effect of this provision is to deny international protection to persons who have no accessible protection alternative. In UNHCR’s view, this is not consistent with Article 1 of the 1951 Convention. An internal relocation or flight alternative must be safely and legally accessible for the individual concerned. If the proposed alternative is not accessible in a practical sense, an internal flight or relocation alternative does not exist and cannot be reasonable. </a:t>
            </a:r>
            <a:r>
              <a:rPr lang="en-US" dirty="0" smtClean="0">
                <a:hlinkClick r:id="" action="ppaction://noaction"/>
              </a:rPr>
              <a:t>[1]</a:t>
            </a:r>
            <a:endParaRPr lang="en-US" dirty="0" smtClean="0"/>
          </a:p>
          <a:p>
            <a:pPr eaLnBrk="1" hangingPunct="1"/>
            <a:r>
              <a:rPr lang="en-US" dirty="0" smtClean="0"/>
              <a:t/>
            </a:r>
            <a:br>
              <a:rPr lang="en-US" dirty="0" smtClean="0"/>
            </a:br>
            <a:r>
              <a:rPr lang="en-US" dirty="0" smtClean="0">
                <a:hlinkClick r:id="" action="ppaction://noaction"/>
              </a:rPr>
              <a:t>[1]</a:t>
            </a:r>
            <a:r>
              <a:rPr lang="en-US" b="1" dirty="0" smtClean="0"/>
              <a:t> </a:t>
            </a:r>
            <a:r>
              <a:rPr lang="en-US" dirty="0" smtClean="0"/>
              <a:t>See also, UNHCR, </a:t>
            </a:r>
            <a:r>
              <a:rPr lang="en-US" i="1" dirty="0" smtClean="0"/>
              <a:t>Handbook</a:t>
            </a:r>
            <a:r>
              <a:rPr lang="en-US" dirty="0" smtClean="0"/>
              <a:t>, para. 91 and UNHCR, “Guidelines on International Protection: ‘Internal Flight or Relocation Alternative’ within the Context of Article 1A(2) of the 1951 Convention and/or 1967 Protocol relating to the Status of Refugees”, HCR/GIP/03/04, 23 July 2003.</a:t>
            </a:r>
          </a:p>
        </p:txBody>
      </p:sp>
    </p:spTree>
    <p:extLst>
      <p:ext uri="{BB962C8B-B14F-4D97-AF65-F5344CB8AC3E}">
        <p14:creationId xmlns:p14="http://schemas.microsoft.com/office/powerpoint/2010/main" val="392502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52AE8D8-FF69-44E2-B4C6-5B04B4753504}" type="slidenum">
              <a:rPr lang="hu-HU" smtClean="0"/>
              <a:pPr/>
              <a:t>40</a:t>
            </a:fld>
            <a:endParaRPr lang="hu-HU" smtClean="0"/>
          </a:p>
        </p:txBody>
      </p:sp>
      <p:sp>
        <p:nvSpPr>
          <p:cNvPr id="181251" name="Rectangle 2"/>
          <p:cNvSpPr>
            <a:spLocks noGrp="1" noRot="1" noChangeAspect="1" noChangeArrowheads="1" noTextEdit="1"/>
          </p:cNvSpPr>
          <p:nvPr>
            <p:ph type="sldImg"/>
          </p:nvPr>
        </p:nvSpPr>
        <p:spPr>
          <a:xfrm>
            <a:off x="860425" y="763588"/>
            <a:ext cx="5086350" cy="3816350"/>
          </a:xfrm>
          <a:ln/>
        </p:spPr>
      </p:sp>
      <p:sp>
        <p:nvSpPr>
          <p:cNvPr id="181252" name="Rectangle 3"/>
          <p:cNvSpPr>
            <a:spLocks noGrp="1" noChangeArrowheads="1"/>
          </p:cNvSpPr>
          <p:nvPr>
            <p:ph type="body" idx="1"/>
          </p:nvPr>
        </p:nvSpPr>
        <p:spPr>
          <a:xfrm>
            <a:off x="681344" y="4833317"/>
            <a:ext cx="5507115" cy="6340900"/>
          </a:xfrm>
          <a:noFill/>
          <a:ln/>
        </p:spPr>
        <p:txBody>
          <a:bodyPr>
            <a:normAutofit fontScale="85000" lnSpcReduction="20000"/>
          </a:bodyPr>
          <a:lstStyle/>
          <a:p>
            <a:pPr eaLnBrk="1" hangingPunct="1"/>
            <a:r>
              <a:rPr lang="hu-HU" dirty="0" smtClean="0"/>
              <a:t>UNHCR </a:t>
            </a:r>
            <a:r>
              <a:rPr lang="hu-HU" dirty="0" err="1" smtClean="0"/>
              <a:t>argument</a:t>
            </a:r>
            <a:r>
              <a:rPr lang="hu-HU" dirty="0" smtClean="0"/>
              <a:t>: 33 (2) </a:t>
            </a:r>
            <a:r>
              <a:rPr lang="hu-HU" dirty="0" err="1" smtClean="0"/>
              <a:t>means</a:t>
            </a:r>
            <a:r>
              <a:rPr lang="hu-HU" dirty="0" smtClean="0"/>
              <a:t> </a:t>
            </a:r>
            <a:r>
              <a:rPr lang="hu-HU" dirty="0" err="1" smtClean="0"/>
              <a:t>possibility</a:t>
            </a:r>
            <a:r>
              <a:rPr lang="hu-HU" dirty="0" smtClean="0"/>
              <a:t> to </a:t>
            </a:r>
            <a:r>
              <a:rPr lang="hu-HU" dirty="0" err="1" smtClean="0"/>
              <a:t>refouler</a:t>
            </a:r>
            <a:r>
              <a:rPr lang="hu-HU" dirty="0" smtClean="0"/>
              <a:t>, </a:t>
            </a:r>
            <a:r>
              <a:rPr lang="hu-HU" dirty="0" err="1" smtClean="0"/>
              <a:t>but</a:t>
            </a:r>
            <a:r>
              <a:rPr lang="hu-HU" dirty="0" smtClean="0"/>
              <a:t> </a:t>
            </a:r>
            <a:r>
              <a:rPr lang="hu-HU" dirty="0" err="1" smtClean="0"/>
              <a:t>not</a:t>
            </a:r>
            <a:r>
              <a:rPr lang="hu-HU" dirty="0" smtClean="0"/>
              <a:t> end of </a:t>
            </a:r>
            <a:r>
              <a:rPr lang="hu-HU" dirty="0" err="1" smtClean="0"/>
              <a:t>refugee</a:t>
            </a:r>
            <a:r>
              <a:rPr lang="hu-HU" dirty="0" smtClean="0"/>
              <a:t> status, </a:t>
            </a:r>
            <a:r>
              <a:rPr lang="hu-HU" dirty="0" err="1" smtClean="0"/>
              <a:t>so</a:t>
            </a:r>
            <a:r>
              <a:rPr lang="hu-HU" dirty="0" smtClean="0"/>
              <a:t> </a:t>
            </a:r>
            <a:r>
              <a:rPr lang="hu-HU" dirty="0" err="1" smtClean="0"/>
              <a:t>revocation</a:t>
            </a:r>
            <a:r>
              <a:rPr lang="hu-HU" dirty="0" smtClean="0"/>
              <a:t> of status </a:t>
            </a:r>
            <a:r>
              <a:rPr lang="hu-HU" dirty="0" err="1" smtClean="0"/>
              <a:t>may</a:t>
            </a:r>
            <a:r>
              <a:rPr lang="hu-HU" dirty="0" smtClean="0"/>
              <a:t> </a:t>
            </a:r>
            <a:r>
              <a:rPr lang="hu-HU" dirty="0" err="1" smtClean="0"/>
              <a:t>only</a:t>
            </a:r>
            <a:r>
              <a:rPr lang="hu-HU" dirty="0" smtClean="0"/>
              <a:t> </a:t>
            </a:r>
            <a:r>
              <a:rPr lang="hu-HU" dirty="0" err="1" smtClean="0"/>
              <a:t>mean</a:t>
            </a:r>
            <a:r>
              <a:rPr lang="hu-HU" dirty="0" smtClean="0"/>
              <a:t> </a:t>
            </a:r>
            <a:r>
              <a:rPr lang="hu-HU" dirty="0" err="1" smtClean="0"/>
              <a:t>that</a:t>
            </a:r>
            <a:r>
              <a:rPr lang="hu-HU" dirty="0" smtClean="0"/>
              <a:t> </a:t>
            </a:r>
            <a:r>
              <a:rPr lang="hu-HU" dirty="0" err="1" smtClean="0"/>
              <a:t>the</a:t>
            </a:r>
            <a:r>
              <a:rPr lang="hu-HU" dirty="0" smtClean="0"/>
              <a:t> </a:t>
            </a:r>
            <a:r>
              <a:rPr lang="hu-HU" dirty="0" err="1" smtClean="0"/>
              <a:t>rights</a:t>
            </a:r>
            <a:r>
              <a:rPr lang="hu-HU" dirty="0" smtClean="0"/>
              <a:t> </a:t>
            </a:r>
            <a:r>
              <a:rPr lang="hu-HU" dirty="0" err="1" smtClean="0"/>
              <a:t>accorded</a:t>
            </a:r>
            <a:r>
              <a:rPr lang="hu-HU" dirty="0" smtClean="0"/>
              <a:t> to </a:t>
            </a:r>
            <a:r>
              <a:rPr lang="hu-HU" dirty="0" err="1" smtClean="0"/>
              <a:t>refugees</a:t>
            </a:r>
            <a:r>
              <a:rPr lang="hu-HU" dirty="0" smtClean="0"/>
              <a:t> </a:t>
            </a:r>
            <a:r>
              <a:rPr lang="hu-HU" dirty="0" err="1" smtClean="0"/>
              <a:t>may</a:t>
            </a:r>
            <a:r>
              <a:rPr lang="hu-HU" dirty="0" smtClean="0"/>
              <a:t> be </a:t>
            </a:r>
            <a:r>
              <a:rPr lang="hu-HU" dirty="0" err="1" smtClean="0"/>
              <a:t>denied</a:t>
            </a:r>
            <a:r>
              <a:rPr lang="hu-HU" dirty="0" smtClean="0"/>
              <a:t>, </a:t>
            </a:r>
            <a:r>
              <a:rPr lang="hu-HU" dirty="0" err="1" smtClean="0"/>
              <a:t>but</a:t>
            </a:r>
            <a:r>
              <a:rPr lang="hu-HU" dirty="0" smtClean="0"/>
              <a:t> </a:t>
            </a:r>
            <a:r>
              <a:rPr lang="hu-HU" dirty="0" err="1" smtClean="0"/>
              <a:t>not</a:t>
            </a:r>
            <a:r>
              <a:rPr lang="hu-HU" dirty="0" smtClean="0"/>
              <a:t> </a:t>
            </a:r>
            <a:r>
              <a:rPr lang="hu-HU" dirty="0" err="1" smtClean="0"/>
              <a:t>the</a:t>
            </a:r>
            <a:r>
              <a:rPr lang="hu-HU" dirty="0" smtClean="0"/>
              <a:t> </a:t>
            </a:r>
            <a:r>
              <a:rPr lang="hu-HU" dirty="0" err="1" smtClean="0"/>
              <a:t>fatc</a:t>
            </a:r>
            <a:r>
              <a:rPr lang="hu-HU" dirty="0" smtClean="0"/>
              <a:t> </a:t>
            </a:r>
            <a:r>
              <a:rPr lang="hu-HU" dirty="0" err="1" smtClean="0"/>
              <a:t>that</a:t>
            </a:r>
            <a:r>
              <a:rPr lang="hu-HU" dirty="0" smtClean="0"/>
              <a:t> </a:t>
            </a:r>
            <a:r>
              <a:rPr lang="hu-HU" dirty="0" err="1" smtClean="0"/>
              <a:t>the</a:t>
            </a:r>
            <a:r>
              <a:rPr lang="hu-HU" dirty="0" smtClean="0"/>
              <a:t> </a:t>
            </a:r>
            <a:r>
              <a:rPr lang="hu-HU" dirty="0" err="1" smtClean="0"/>
              <a:t>person</a:t>
            </a:r>
            <a:r>
              <a:rPr lang="hu-HU" dirty="0" smtClean="0"/>
              <a:t> is </a:t>
            </a:r>
            <a:r>
              <a:rPr lang="hu-HU" dirty="0" err="1" smtClean="0"/>
              <a:t>threatened</a:t>
            </a:r>
            <a:r>
              <a:rPr lang="hu-HU" dirty="0" smtClean="0"/>
              <a:t> </a:t>
            </a:r>
            <a:r>
              <a:rPr lang="hu-HU" dirty="0" err="1" smtClean="0"/>
              <a:t>with</a:t>
            </a:r>
            <a:r>
              <a:rPr lang="hu-HU" dirty="0" smtClean="0"/>
              <a:t> </a:t>
            </a:r>
            <a:r>
              <a:rPr lang="hu-HU" dirty="0" err="1" smtClean="0"/>
              <a:t>persecution</a:t>
            </a:r>
            <a:endParaRPr lang="hu-HU" dirty="0" smtClean="0"/>
          </a:p>
          <a:p>
            <a:pPr eaLnBrk="1" hangingPunct="1"/>
            <a:endParaRPr lang="hu-HU" dirty="0" smtClean="0"/>
          </a:p>
          <a:p>
            <a:pPr>
              <a:lnSpc>
                <a:spcPct val="80000"/>
              </a:lnSpc>
              <a:buFontTx/>
              <a:buNone/>
              <a:defRPr/>
            </a:pPr>
            <a:r>
              <a:rPr lang="en-US" dirty="0"/>
              <a:t>Confusion of cessation, cancellation and revocation</a:t>
            </a:r>
          </a:p>
          <a:p>
            <a:pPr>
              <a:lnSpc>
                <a:spcPct val="80000"/>
              </a:lnSpc>
              <a:buFontTx/>
              <a:buNone/>
              <a:defRPr/>
            </a:pPr>
            <a:r>
              <a:rPr lang="en-US" dirty="0"/>
              <a:t>Cessation – normal end of status – changed circumstances</a:t>
            </a:r>
          </a:p>
          <a:p>
            <a:pPr>
              <a:lnSpc>
                <a:spcPct val="80000"/>
              </a:lnSpc>
              <a:buFontTx/>
              <a:buNone/>
              <a:defRPr/>
            </a:pPr>
            <a:r>
              <a:rPr lang="en-US" dirty="0"/>
              <a:t>Cancellation – should not have been recognized</a:t>
            </a:r>
          </a:p>
          <a:p>
            <a:pPr>
              <a:lnSpc>
                <a:spcPct val="80000"/>
              </a:lnSpc>
              <a:buFontTx/>
              <a:buNone/>
              <a:defRPr/>
            </a:pPr>
            <a:r>
              <a:rPr lang="en-US" dirty="0"/>
              <a:t>Revocation – after recognition engages in 1 F (a) and (c) activities</a:t>
            </a:r>
          </a:p>
          <a:p>
            <a:pPr>
              <a:lnSpc>
                <a:spcPct val="80000"/>
              </a:lnSpc>
              <a:buFontTx/>
              <a:buNone/>
              <a:defRPr/>
            </a:pPr>
            <a:endParaRPr lang="en-US" dirty="0"/>
          </a:p>
          <a:p>
            <a:pPr>
              <a:lnSpc>
                <a:spcPct val="80000"/>
              </a:lnSpc>
              <a:buFontTx/>
              <a:buNone/>
              <a:defRPr/>
            </a:pPr>
            <a:r>
              <a:rPr lang="en-US" dirty="0"/>
              <a:t>Ending status = in fact ending asylum,  not refugee quality in the Geneva 33(2) </a:t>
            </a:r>
            <a:r>
              <a:rPr lang="en-US" dirty="0" smtClean="0"/>
              <a:t>cases</a:t>
            </a:r>
            <a:endParaRPr lang="hu-HU" dirty="0" smtClean="0"/>
          </a:p>
          <a:p>
            <a:pPr>
              <a:lnSpc>
                <a:spcPct val="80000"/>
              </a:lnSpc>
              <a:buFontTx/>
              <a:buNone/>
              <a:defRPr/>
            </a:pPr>
            <a:r>
              <a:rPr lang="hu-HU" dirty="0" smtClean="0"/>
              <a:t>__________________________________________</a:t>
            </a:r>
          </a:p>
          <a:p>
            <a:r>
              <a:rPr lang="en-US" dirty="0"/>
              <a:t>Facts: Kurdish former PKK members, threatened with persecution upon return.</a:t>
            </a:r>
          </a:p>
          <a:p>
            <a:r>
              <a:rPr lang="en-US" dirty="0"/>
              <a:t>Can they be excluded for non-political crimes or acts contrary to UN principles</a:t>
            </a:r>
          </a:p>
          <a:p>
            <a:r>
              <a:rPr lang="en-US" dirty="0"/>
              <a:t>Is it a precondition of the exclusion that they present a danger to the host society?</a:t>
            </a:r>
          </a:p>
          <a:p>
            <a:r>
              <a:rPr lang="en-US" dirty="0"/>
              <a:t>Should the threat of persecution be measured to the acts committed (Proportionality test</a:t>
            </a:r>
            <a:r>
              <a:rPr lang="en-US" dirty="0" smtClean="0"/>
              <a:t>)</a:t>
            </a:r>
            <a:endParaRPr lang="hu-HU" dirty="0" smtClean="0"/>
          </a:p>
          <a:p>
            <a:r>
              <a:rPr lang="en-US" dirty="0"/>
              <a:t>1.      Article 12(2)(b) and (c) of QD must be interpreted as meaning that: </a:t>
            </a:r>
          </a:p>
          <a:p>
            <a:endParaRPr lang="en-US" dirty="0"/>
          </a:p>
          <a:p>
            <a:pPr marL="402881" lvl="1"/>
            <a:r>
              <a:rPr lang="en-US" dirty="0"/>
              <a:t>–        the </a:t>
            </a:r>
            <a:r>
              <a:rPr lang="en-US" dirty="0">
                <a:solidFill>
                  <a:srgbClr val="C00000"/>
                </a:solidFill>
              </a:rPr>
              <a:t>fact that a person has been a member of an </a:t>
            </a:r>
            <a:r>
              <a:rPr lang="en-US" dirty="0" err="1">
                <a:solidFill>
                  <a:srgbClr val="C00000"/>
                </a:solidFill>
              </a:rPr>
              <a:t>organisation</a:t>
            </a:r>
            <a:r>
              <a:rPr lang="en-US" dirty="0">
                <a:solidFill>
                  <a:srgbClr val="C00000"/>
                </a:solidFill>
              </a:rPr>
              <a:t> </a:t>
            </a:r>
            <a:r>
              <a:rPr lang="en-US" dirty="0"/>
              <a:t>which, because of its involvement in terrorist acts, is on the list forming the Annex to Common Position 2001/931/CFSP on the application of specific measures to combat terrorism and that that person has actively supported the armed struggle waged by that </a:t>
            </a:r>
            <a:r>
              <a:rPr lang="en-US" dirty="0" err="1"/>
              <a:t>organisation</a:t>
            </a:r>
            <a:r>
              <a:rPr lang="en-US" dirty="0"/>
              <a:t> </a:t>
            </a:r>
            <a:r>
              <a:rPr lang="en-US" dirty="0">
                <a:solidFill>
                  <a:srgbClr val="C00000"/>
                </a:solidFill>
              </a:rPr>
              <a:t>does not automatically constitute a serious reason for considering that that person has committed ‘a serious non-political crime’ or ‘acts contrary to the purposes and principles of the United Nations’</a:t>
            </a:r>
            <a:r>
              <a:rPr lang="en-US" dirty="0"/>
              <a:t>; </a:t>
            </a:r>
          </a:p>
          <a:p>
            <a:endParaRPr lang="en-US" dirty="0"/>
          </a:p>
          <a:p>
            <a:r>
              <a:rPr lang="en-US" dirty="0"/>
              <a:t>–        the </a:t>
            </a:r>
            <a:r>
              <a:rPr lang="en-US" dirty="0">
                <a:solidFill>
                  <a:srgbClr val="C00000"/>
                </a:solidFill>
              </a:rPr>
              <a:t>finding</a:t>
            </a:r>
            <a:r>
              <a:rPr lang="en-US" dirty="0"/>
              <a:t>, in such a context, that there are serious reasons for considering </a:t>
            </a:r>
            <a:r>
              <a:rPr lang="en-US" dirty="0">
                <a:solidFill>
                  <a:srgbClr val="C00000"/>
                </a:solidFill>
              </a:rPr>
              <a:t>that a person has committed such a crime or has been guilty of such acts </a:t>
            </a:r>
            <a:r>
              <a:rPr lang="en-US" dirty="0"/>
              <a:t>is conditional </a:t>
            </a:r>
            <a:r>
              <a:rPr lang="en-US" dirty="0">
                <a:solidFill>
                  <a:srgbClr val="C00000"/>
                </a:solidFill>
              </a:rPr>
              <a:t>on an assessment on a case-by-case basis </a:t>
            </a:r>
            <a:r>
              <a:rPr lang="en-US" dirty="0"/>
              <a:t>of the specific facts, with a view to determining </a:t>
            </a:r>
            <a:r>
              <a:rPr lang="en-US" dirty="0">
                <a:solidFill>
                  <a:srgbClr val="C00000"/>
                </a:solidFill>
              </a:rPr>
              <a:t>whether the acts</a:t>
            </a:r>
            <a:r>
              <a:rPr lang="en-US" dirty="0"/>
              <a:t> committed </a:t>
            </a:r>
            <a:r>
              <a:rPr lang="en-US" dirty="0">
                <a:solidFill>
                  <a:srgbClr val="C00000"/>
                </a:solidFill>
              </a:rPr>
              <a:t>by the </a:t>
            </a:r>
            <a:r>
              <a:rPr lang="en-US" dirty="0" err="1">
                <a:solidFill>
                  <a:srgbClr val="C00000"/>
                </a:solidFill>
              </a:rPr>
              <a:t>organisation</a:t>
            </a:r>
            <a:r>
              <a:rPr lang="en-US" dirty="0">
                <a:solidFill>
                  <a:srgbClr val="C00000"/>
                </a:solidFill>
              </a:rPr>
              <a:t> </a:t>
            </a:r>
            <a:r>
              <a:rPr lang="en-US" dirty="0"/>
              <a:t>concerned </a:t>
            </a:r>
            <a:r>
              <a:rPr lang="en-US" dirty="0">
                <a:solidFill>
                  <a:srgbClr val="C00000"/>
                </a:solidFill>
              </a:rPr>
              <a:t>meet the conditions </a:t>
            </a:r>
            <a:r>
              <a:rPr lang="en-US" dirty="0"/>
              <a:t>laid down in those provisions and </a:t>
            </a:r>
            <a:r>
              <a:rPr lang="en-US" dirty="0">
                <a:solidFill>
                  <a:srgbClr val="C00000"/>
                </a:solidFill>
              </a:rPr>
              <a:t>whether individual responsibility for carrying out those acts can be attributed </a:t>
            </a:r>
            <a:r>
              <a:rPr lang="en-US" dirty="0"/>
              <a:t>to the person concerned, regard being had to the standard of proof required under Article 12(2) of the directive. </a:t>
            </a:r>
          </a:p>
          <a:p>
            <a:endParaRPr lang="en-US" dirty="0"/>
          </a:p>
          <a:p>
            <a:r>
              <a:rPr lang="en-US" dirty="0"/>
              <a:t>2.      Exclusion is </a:t>
            </a:r>
            <a:r>
              <a:rPr lang="en-US" dirty="0">
                <a:solidFill>
                  <a:srgbClr val="C00000"/>
                </a:solidFill>
              </a:rPr>
              <a:t>not conditional on </a:t>
            </a:r>
            <a:r>
              <a:rPr lang="en-US" dirty="0"/>
              <a:t>the person concerned </a:t>
            </a:r>
            <a:r>
              <a:rPr lang="en-US" dirty="0">
                <a:solidFill>
                  <a:srgbClr val="C00000"/>
                </a:solidFill>
              </a:rPr>
              <a:t>representing a present danger to the host Member State. </a:t>
            </a:r>
          </a:p>
          <a:p>
            <a:endParaRPr lang="en-US" dirty="0"/>
          </a:p>
          <a:p>
            <a:r>
              <a:rPr lang="en-US" dirty="0"/>
              <a:t>3.      The exclusion is </a:t>
            </a:r>
            <a:r>
              <a:rPr lang="en-US" dirty="0">
                <a:solidFill>
                  <a:srgbClr val="C00000"/>
                </a:solidFill>
              </a:rPr>
              <a:t>not conditional on an assessment of proportionality </a:t>
            </a:r>
            <a:r>
              <a:rPr lang="en-US" dirty="0"/>
              <a:t>in relation to the particular case. </a:t>
            </a:r>
          </a:p>
          <a:p>
            <a:endParaRPr lang="en-US" dirty="0"/>
          </a:p>
          <a:p>
            <a:r>
              <a:rPr lang="en-US" dirty="0"/>
              <a:t>4.      A Member States </a:t>
            </a:r>
            <a:r>
              <a:rPr lang="en-US" dirty="0">
                <a:solidFill>
                  <a:srgbClr val="C00000"/>
                </a:solidFill>
              </a:rPr>
              <a:t>may grant a right of asylum </a:t>
            </a:r>
            <a:r>
              <a:rPr lang="en-US" dirty="0"/>
              <a:t>under their national law </a:t>
            </a:r>
            <a:r>
              <a:rPr lang="en-US" dirty="0">
                <a:solidFill>
                  <a:srgbClr val="C00000"/>
                </a:solidFill>
              </a:rPr>
              <a:t>to a person who is excluded </a:t>
            </a:r>
            <a:r>
              <a:rPr lang="en-US" dirty="0"/>
              <a:t>from refugee status pursuant to Article 12(2) of the directive, provided that that other kind of protection </a:t>
            </a:r>
            <a:r>
              <a:rPr lang="en-US" dirty="0">
                <a:solidFill>
                  <a:srgbClr val="C00000"/>
                </a:solidFill>
              </a:rPr>
              <a:t>does not entail a risk of confusion </a:t>
            </a:r>
            <a:r>
              <a:rPr lang="en-US" dirty="0"/>
              <a:t>with refugee status within the meaning of the directive.</a:t>
            </a:r>
          </a:p>
          <a:p>
            <a:endParaRPr lang="en-US" dirty="0"/>
          </a:p>
          <a:p>
            <a:pPr>
              <a:lnSpc>
                <a:spcPct val="80000"/>
              </a:lnSpc>
              <a:buFontTx/>
              <a:buNone/>
              <a:defRPr/>
            </a:pPr>
            <a:endParaRPr lang="en-US" dirty="0"/>
          </a:p>
        </p:txBody>
      </p:sp>
    </p:spTree>
    <p:extLst>
      <p:ext uri="{BB962C8B-B14F-4D97-AF65-F5344CB8AC3E}">
        <p14:creationId xmlns:p14="http://schemas.microsoft.com/office/powerpoint/2010/main" val="2555016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Diakép helye 1"/>
          <p:cNvSpPr>
            <a:spLocks noGrp="1" noRot="1" noChangeAspect="1" noTextEdit="1"/>
          </p:cNvSpPr>
          <p:nvPr>
            <p:ph type="sldImg"/>
          </p:nvPr>
        </p:nvSpPr>
        <p:spPr>
          <a:ln/>
        </p:spPr>
      </p:sp>
      <p:sp>
        <p:nvSpPr>
          <p:cNvPr id="186371" name="Jegyzetek helye 2"/>
          <p:cNvSpPr>
            <a:spLocks noGrp="1"/>
          </p:cNvSpPr>
          <p:nvPr>
            <p:ph type="body" idx="1"/>
          </p:nvPr>
        </p:nvSpPr>
        <p:spPr>
          <a:noFill/>
          <a:ln/>
        </p:spPr>
        <p:txBody>
          <a:bodyPr/>
          <a:lstStyle/>
          <a:p>
            <a:endParaRPr lang="en-GB" smtClean="0"/>
          </a:p>
        </p:txBody>
      </p:sp>
      <p:sp>
        <p:nvSpPr>
          <p:cNvPr id="186372" name="Dia számának helye 3"/>
          <p:cNvSpPr>
            <a:spLocks noGrp="1"/>
          </p:cNvSpPr>
          <p:nvPr>
            <p:ph type="sldNum" sz="quarter" idx="5"/>
          </p:nvPr>
        </p:nvSpPr>
        <p:spPr>
          <a:noFill/>
        </p:spPr>
        <p:txBody>
          <a:bodyPr/>
          <a:lstStyle/>
          <a:p>
            <a:fld id="{81864C5A-9697-464E-B396-B9B09F500925}" type="slidenum">
              <a:rPr lang="hu-HU" smtClean="0"/>
              <a:pPr/>
              <a:t>41</a:t>
            </a:fld>
            <a:endParaRPr lang="hu-HU" smtClean="0"/>
          </a:p>
        </p:txBody>
      </p:sp>
    </p:spTree>
    <p:extLst>
      <p:ext uri="{BB962C8B-B14F-4D97-AF65-F5344CB8AC3E}">
        <p14:creationId xmlns:p14="http://schemas.microsoft.com/office/powerpoint/2010/main" val="1610842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Diakép helye 1"/>
          <p:cNvSpPr>
            <a:spLocks noGrp="1" noRot="1" noChangeAspect="1" noTextEdit="1"/>
          </p:cNvSpPr>
          <p:nvPr>
            <p:ph type="sldImg"/>
          </p:nvPr>
        </p:nvSpPr>
        <p:spPr>
          <a:ln/>
        </p:spPr>
      </p:sp>
      <p:sp>
        <p:nvSpPr>
          <p:cNvPr id="187395" name="Jegyzetek helye 2"/>
          <p:cNvSpPr>
            <a:spLocks noGrp="1"/>
          </p:cNvSpPr>
          <p:nvPr>
            <p:ph type="body" idx="1"/>
          </p:nvPr>
        </p:nvSpPr>
        <p:spPr>
          <a:noFill/>
          <a:ln/>
        </p:spPr>
        <p:txBody>
          <a:bodyPr/>
          <a:lstStyle/>
          <a:p>
            <a:r>
              <a:rPr lang="en-US" dirty="0" smtClean="0"/>
              <a:t>Moreover, </a:t>
            </a:r>
            <a:r>
              <a:rPr lang="en-US" b="1" dirty="0" smtClean="0"/>
              <a:t>the current standards of the Directive regarding the rights to be granted to</a:t>
            </a:r>
            <a:r>
              <a:rPr lang="hu-HU" b="1" dirty="0" smtClean="0"/>
              <a:t> </a:t>
            </a:r>
            <a:r>
              <a:rPr lang="en-US" b="1" dirty="0" smtClean="0"/>
              <a:t>beneficiaries of international protection with a view to supporting their integration are also not</a:t>
            </a:r>
            <a:r>
              <a:rPr lang="hu-HU" b="1" dirty="0" smtClean="0"/>
              <a:t> </a:t>
            </a:r>
            <a:r>
              <a:rPr lang="en-US" b="1" dirty="0" smtClean="0"/>
              <a:t>adequate to ensure effective access to the rights guaranteed by the relevant international</a:t>
            </a:r>
            <a:r>
              <a:rPr lang="hu-HU" b="1" dirty="0" smtClean="0"/>
              <a:t> </a:t>
            </a:r>
            <a:r>
              <a:rPr lang="en-US" b="1" dirty="0" smtClean="0"/>
              <a:t>instruments</a:t>
            </a:r>
            <a:r>
              <a:rPr lang="en-US" dirty="0" smtClean="0"/>
              <a:t> in a consistent manner in all Member States. In the same vein, </a:t>
            </a:r>
            <a:r>
              <a:rPr lang="en-US" b="1" dirty="0" smtClean="0"/>
              <a:t>they are not</a:t>
            </a:r>
            <a:r>
              <a:rPr lang="hu-HU" b="1" dirty="0" smtClean="0"/>
              <a:t> </a:t>
            </a:r>
            <a:r>
              <a:rPr lang="en-US" b="1" dirty="0" smtClean="0"/>
              <a:t>adequate neither to achieve the Treaty objective of promoting social cohesion and the</a:t>
            </a:r>
            <a:r>
              <a:rPr lang="hu-HU" b="1" dirty="0" smtClean="0"/>
              <a:t> </a:t>
            </a:r>
            <a:r>
              <a:rPr lang="en-US" b="1" dirty="0" smtClean="0"/>
              <a:t>integration of legally residing third-country nationals nor to give effect to the integration</a:t>
            </a:r>
            <a:r>
              <a:rPr lang="hu-HU" b="1" dirty="0" smtClean="0"/>
              <a:t> </a:t>
            </a:r>
            <a:r>
              <a:rPr lang="en-US" b="1" dirty="0" smtClean="0"/>
              <a:t>mandate set by the Tampere and the Hague </a:t>
            </a:r>
            <a:r>
              <a:rPr lang="en-US" b="1" dirty="0" err="1" smtClean="0"/>
              <a:t>Programmes</a:t>
            </a:r>
            <a:r>
              <a:rPr lang="en-US" dirty="0" smtClean="0"/>
              <a:t>. These provisions of the Directive</a:t>
            </a:r>
            <a:r>
              <a:rPr lang="hu-HU" dirty="0" smtClean="0"/>
              <a:t> </a:t>
            </a:r>
            <a:r>
              <a:rPr lang="en-US" dirty="0" smtClean="0"/>
              <a:t>reflect the legal standards provided by relevant refugee law and human rights instruments</a:t>
            </a:r>
            <a:r>
              <a:rPr lang="hu-HU" dirty="0" smtClean="0"/>
              <a:t>. </a:t>
            </a:r>
            <a:r>
              <a:rPr lang="en-US" dirty="0" smtClean="0"/>
              <a:t>However, it appears, on the basis of extensive research, that they do not take sufficiently into</a:t>
            </a:r>
            <a:r>
              <a:rPr lang="hu-HU" dirty="0" smtClean="0"/>
              <a:t> </a:t>
            </a:r>
            <a:r>
              <a:rPr lang="en-US" dirty="0" smtClean="0"/>
              <a:t>account the specific practical difficulties faced by beneficiaries of international protection</a:t>
            </a:r>
            <a:r>
              <a:rPr lang="hu-HU" dirty="0" smtClean="0"/>
              <a:t> </a:t>
            </a:r>
            <a:r>
              <a:rPr lang="en-US" dirty="0" smtClean="0"/>
              <a:t>compared to other </a:t>
            </a:r>
            <a:r>
              <a:rPr lang="hu-HU" dirty="0" smtClean="0"/>
              <a:t> l</a:t>
            </a:r>
            <a:r>
              <a:rPr lang="en-US" dirty="0" err="1" smtClean="0"/>
              <a:t>egally</a:t>
            </a:r>
            <a:r>
              <a:rPr lang="en-US" dirty="0" smtClean="0"/>
              <a:t> residing third-country nationals. As a result, they do not ensure the</a:t>
            </a:r>
            <a:r>
              <a:rPr lang="hu-HU" dirty="0" smtClean="0"/>
              <a:t> </a:t>
            </a:r>
            <a:r>
              <a:rPr lang="en-US" dirty="0" smtClean="0"/>
              <a:t>consistent and effective implementation of the relevant legal standards.</a:t>
            </a:r>
            <a:endParaRPr lang="hu-HU" dirty="0" smtClean="0"/>
          </a:p>
          <a:p>
            <a:pPr algn="r"/>
            <a:r>
              <a:rPr lang="hu-HU" dirty="0" smtClean="0"/>
              <a:t>Sec (2009)1373 FINAL (</a:t>
            </a:r>
            <a:r>
              <a:rPr lang="hu-HU" dirty="0" err="1" smtClean="0"/>
              <a:t>Impact</a:t>
            </a:r>
            <a:r>
              <a:rPr lang="hu-HU" dirty="0" smtClean="0"/>
              <a:t> </a:t>
            </a:r>
            <a:r>
              <a:rPr lang="hu-HU" dirty="0" err="1" smtClean="0"/>
              <a:t>assessment</a:t>
            </a:r>
            <a:r>
              <a:rPr lang="hu-HU" dirty="0" smtClean="0"/>
              <a:t>), p. 11.</a:t>
            </a:r>
            <a:endParaRPr lang="en-GB" dirty="0" smtClean="0"/>
          </a:p>
        </p:txBody>
      </p:sp>
      <p:sp>
        <p:nvSpPr>
          <p:cNvPr id="187396" name="Dia számának helye 3"/>
          <p:cNvSpPr>
            <a:spLocks noGrp="1"/>
          </p:cNvSpPr>
          <p:nvPr>
            <p:ph type="sldNum" sz="quarter" idx="5"/>
          </p:nvPr>
        </p:nvSpPr>
        <p:spPr>
          <a:noFill/>
        </p:spPr>
        <p:txBody>
          <a:bodyPr/>
          <a:lstStyle/>
          <a:p>
            <a:fld id="{01D82636-B75B-496C-8F0B-EE45C4CA2FCC}" type="slidenum">
              <a:rPr lang="hu-HU" smtClean="0"/>
              <a:pPr/>
              <a:t>42</a:t>
            </a:fld>
            <a:endParaRPr lang="hu-HU" smtClean="0"/>
          </a:p>
        </p:txBody>
      </p:sp>
    </p:spTree>
    <p:extLst>
      <p:ext uri="{BB962C8B-B14F-4D97-AF65-F5344CB8AC3E}">
        <p14:creationId xmlns:p14="http://schemas.microsoft.com/office/powerpoint/2010/main" val="134561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346075"/>
            <a:ext cx="3467100" cy="2601913"/>
          </a:xfrm>
        </p:spPr>
      </p:sp>
      <p:sp>
        <p:nvSpPr>
          <p:cNvPr id="3" name="Notes Placeholder 2"/>
          <p:cNvSpPr>
            <a:spLocks noGrp="1"/>
          </p:cNvSpPr>
          <p:nvPr>
            <p:ph type="body" idx="1"/>
          </p:nvPr>
        </p:nvSpPr>
        <p:spPr>
          <a:xfrm>
            <a:off x="836285" y="3078788"/>
            <a:ext cx="5036188" cy="5241589"/>
          </a:xfrm>
        </p:spPr>
        <p:txBody>
          <a:bodyPr>
            <a:normAutofit fontScale="25000" lnSpcReduction="20000"/>
          </a:bodyPr>
          <a:lstStyle/>
          <a:p>
            <a:pPr marL="541561" indent="-541561" algn="ctr" eaLnBrk="1" hangingPunct="1">
              <a:lnSpc>
                <a:spcPct val="80000"/>
              </a:lnSpc>
              <a:defRPr/>
            </a:pPr>
            <a:r>
              <a:rPr lang="en-US" sz="3100" b="1" noProof="0" dirty="0" smtClean="0">
                <a:solidFill>
                  <a:srgbClr val="C00000"/>
                </a:solidFill>
                <a:latin typeface="+mn-lt"/>
              </a:rPr>
              <a:t>EU Temporary Protection Directive</a:t>
            </a:r>
          </a:p>
          <a:p>
            <a:pPr marL="541561" indent="-541561" algn="ctr" eaLnBrk="1" hangingPunct="1">
              <a:lnSpc>
                <a:spcPct val="80000"/>
              </a:lnSpc>
              <a:defRPr/>
            </a:pPr>
            <a:r>
              <a:rPr lang="en-US" sz="3100" b="1" noProof="0" dirty="0" smtClean="0">
                <a:latin typeface="+mn-lt"/>
              </a:rPr>
              <a:t> (Council Directive 2001/55/EC    OJ  L 212/14)</a:t>
            </a:r>
            <a:endParaRPr lang="en-US" sz="3100" b="1" i="1" noProof="0" dirty="0" smtClean="0">
              <a:latin typeface="+mn-lt"/>
            </a:endParaRPr>
          </a:p>
          <a:p>
            <a:pPr marL="541561" indent="-541561" algn="ctr" eaLnBrk="1" hangingPunct="1">
              <a:lnSpc>
                <a:spcPct val="80000"/>
              </a:lnSpc>
              <a:defRPr/>
            </a:pPr>
            <a:r>
              <a:rPr lang="en-US" sz="3100" b="1" noProof="0" dirty="0" smtClean="0">
                <a:latin typeface="+mn-lt"/>
              </a:rPr>
              <a:t>Article 2</a:t>
            </a:r>
          </a:p>
          <a:p>
            <a:pPr marL="541561" indent="-541561" eaLnBrk="1" hangingPunct="1">
              <a:lnSpc>
                <a:spcPct val="90000"/>
              </a:lnSpc>
              <a:spcBef>
                <a:spcPct val="10000"/>
              </a:spcBef>
              <a:defRPr/>
            </a:pPr>
            <a:r>
              <a:rPr lang="en-US" sz="3100" noProof="0" dirty="0" smtClean="0">
                <a:latin typeface="+mn-lt"/>
              </a:rPr>
              <a:t>For the purposes of this Directive:</a:t>
            </a:r>
          </a:p>
          <a:p>
            <a:pPr marL="541561" indent="-541561" eaLnBrk="1" hangingPunct="1">
              <a:lnSpc>
                <a:spcPct val="90000"/>
              </a:lnSpc>
              <a:spcBef>
                <a:spcPct val="10000"/>
              </a:spcBef>
              <a:buFontTx/>
              <a:buAutoNum type="alphaLcParenBoth"/>
              <a:defRPr/>
            </a:pPr>
            <a:r>
              <a:rPr lang="en-US" sz="3100" noProof="0" dirty="0" smtClean="0">
                <a:latin typeface="+mn-lt"/>
              </a:rPr>
              <a:t>‘temporary protection’ </a:t>
            </a:r>
            <a:r>
              <a:rPr lang="en-US" sz="3100" noProof="0" dirty="0" smtClean="0">
                <a:solidFill>
                  <a:srgbClr val="C00000"/>
                </a:solidFill>
                <a:latin typeface="+mn-lt"/>
              </a:rPr>
              <a:t>means a procedure of exceptional character </a:t>
            </a:r>
            <a:r>
              <a:rPr lang="en-US" sz="3100" noProof="0" dirty="0" smtClean="0">
                <a:latin typeface="+mn-lt"/>
              </a:rPr>
              <a:t>to provide, in the event of a </a:t>
            </a:r>
            <a:r>
              <a:rPr lang="en-US" sz="3100" noProof="0" dirty="0" smtClean="0">
                <a:solidFill>
                  <a:srgbClr val="C00000"/>
                </a:solidFill>
                <a:latin typeface="+mn-lt"/>
              </a:rPr>
              <a:t>mass influx </a:t>
            </a:r>
            <a:r>
              <a:rPr lang="en-US" sz="3100" noProof="0" dirty="0" smtClean="0">
                <a:latin typeface="+mn-lt"/>
              </a:rPr>
              <a:t>or imminent mass influx of displaced persons from third countries who are unable to return to their country of origin, immediate and temporary protection to such persons, in particular if there is also a risk that </a:t>
            </a:r>
            <a:r>
              <a:rPr lang="en-US" sz="3100" noProof="0" dirty="0" smtClean="0">
                <a:solidFill>
                  <a:srgbClr val="C00000"/>
                </a:solidFill>
                <a:latin typeface="+mn-lt"/>
              </a:rPr>
              <a:t>the asylum system will be unable to process this influx </a:t>
            </a:r>
            <a:r>
              <a:rPr lang="en-US" sz="3100" noProof="0" dirty="0" smtClean="0">
                <a:latin typeface="+mn-lt"/>
              </a:rPr>
              <a:t>without adverse effects for its efficient operation, in the interests of the persons concerned and other persons requesting protection;</a:t>
            </a:r>
          </a:p>
          <a:p>
            <a:pPr marL="541561" indent="-541561" eaLnBrk="1" hangingPunct="1">
              <a:lnSpc>
                <a:spcPct val="90000"/>
              </a:lnSpc>
              <a:spcBef>
                <a:spcPct val="10000"/>
              </a:spcBef>
              <a:buFontTx/>
              <a:buAutoNum type="alphaLcParenBoth"/>
              <a:defRPr/>
            </a:pPr>
            <a:r>
              <a:rPr lang="en-US" sz="3100" noProof="0" dirty="0" smtClean="0">
                <a:latin typeface="+mn-lt"/>
              </a:rPr>
              <a:t>...</a:t>
            </a:r>
          </a:p>
          <a:p>
            <a:pPr marL="541561" indent="-541561" eaLnBrk="1" hangingPunct="1">
              <a:lnSpc>
                <a:spcPct val="90000"/>
              </a:lnSpc>
              <a:spcBef>
                <a:spcPct val="10000"/>
              </a:spcBef>
              <a:defRPr/>
            </a:pPr>
            <a:r>
              <a:rPr lang="en-US" sz="3100" noProof="0" dirty="0" smtClean="0">
                <a:latin typeface="+mn-lt"/>
              </a:rPr>
              <a:t>(c) ‘displaced persons’ means third-country nationals or stateless </a:t>
            </a:r>
            <a:r>
              <a:rPr lang="en-US" sz="3100" noProof="0" dirty="0" smtClean="0">
                <a:solidFill>
                  <a:srgbClr val="C00000"/>
                </a:solidFill>
                <a:latin typeface="+mn-lt"/>
              </a:rPr>
              <a:t>persons who have had to leave</a:t>
            </a:r>
            <a:r>
              <a:rPr lang="en-US" sz="3100" noProof="0" dirty="0" smtClean="0">
                <a:latin typeface="+mn-lt"/>
              </a:rPr>
              <a:t> their country or region of origin, </a:t>
            </a:r>
            <a:r>
              <a:rPr lang="en-US" sz="3100" noProof="0" dirty="0" smtClean="0">
                <a:solidFill>
                  <a:schemeClr val="tx2"/>
                </a:solidFill>
                <a:latin typeface="+mn-lt"/>
              </a:rPr>
              <a:t>or </a:t>
            </a:r>
            <a:r>
              <a:rPr lang="en-US" sz="3100" noProof="0" dirty="0" smtClean="0">
                <a:solidFill>
                  <a:srgbClr val="C00000"/>
                </a:solidFill>
                <a:latin typeface="+mn-lt"/>
              </a:rPr>
              <a:t>have been evacuate</a:t>
            </a:r>
            <a:r>
              <a:rPr lang="en-US" sz="3100" noProof="0" dirty="0" smtClean="0">
                <a:solidFill>
                  <a:schemeClr val="tx2"/>
                </a:solidFill>
                <a:latin typeface="+mn-lt"/>
              </a:rPr>
              <a:t>d</a:t>
            </a:r>
            <a:r>
              <a:rPr lang="en-US" sz="3100" noProof="0" dirty="0" smtClean="0">
                <a:latin typeface="+mn-lt"/>
              </a:rPr>
              <a:t>, in particular in response to an </a:t>
            </a:r>
            <a:r>
              <a:rPr lang="en-US" sz="3100" noProof="0" dirty="0" smtClean="0">
                <a:solidFill>
                  <a:srgbClr val="C00000"/>
                </a:solidFill>
                <a:latin typeface="+mn-lt"/>
              </a:rPr>
              <a:t>appeal by international organisations, and are unable to return in safe and durable </a:t>
            </a:r>
            <a:r>
              <a:rPr lang="en-US" sz="3100" noProof="0" dirty="0" smtClean="0">
                <a:latin typeface="+mn-lt"/>
              </a:rPr>
              <a:t>conditions because of the situation prevailing in that country, who may fall within the scope of Article 1A of the Geneva Convention or other international or national instruments giving international protection, in particular:</a:t>
            </a:r>
          </a:p>
          <a:p>
            <a:pPr marL="1392585" lvl="2" indent="-464195" eaLnBrk="1" hangingPunct="1">
              <a:lnSpc>
                <a:spcPct val="90000"/>
              </a:lnSpc>
              <a:spcBef>
                <a:spcPct val="10000"/>
              </a:spcBef>
              <a:defRPr/>
            </a:pPr>
            <a:r>
              <a:rPr lang="en-US" sz="3100" noProof="0" dirty="0" smtClean="0">
                <a:latin typeface="+mn-lt"/>
              </a:rPr>
              <a:t>(i) persons who have fled areas of </a:t>
            </a:r>
            <a:r>
              <a:rPr lang="en-US" sz="3100" noProof="0" dirty="0" smtClean="0">
                <a:solidFill>
                  <a:srgbClr val="C00000"/>
                </a:solidFill>
                <a:latin typeface="+mn-lt"/>
              </a:rPr>
              <a:t>armed conflict or endemic violenc</a:t>
            </a:r>
            <a:r>
              <a:rPr lang="en-US" sz="3100" noProof="0" dirty="0" smtClean="0">
                <a:solidFill>
                  <a:schemeClr val="tx2"/>
                </a:solidFill>
                <a:latin typeface="+mn-lt"/>
              </a:rPr>
              <a:t>e</a:t>
            </a:r>
            <a:r>
              <a:rPr lang="en-US" sz="3100" noProof="0" dirty="0" smtClean="0">
                <a:latin typeface="+mn-lt"/>
              </a:rPr>
              <a:t>;</a:t>
            </a:r>
          </a:p>
          <a:p>
            <a:pPr marL="1392585" lvl="2" indent="-464195" eaLnBrk="1" hangingPunct="1">
              <a:lnSpc>
                <a:spcPct val="90000"/>
              </a:lnSpc>
              <a:spcBef>
                <a:spcPct val="10000"/>
              </a:spcBef>
              <a:defRPr/>
            </a:pPr>
            <a:r>
              <a:rPr lang="en-US" sz="3100" noProof="0" dirty="0" smtClean="0">
                <a:latin typeface="+mn-lt"/>
              </a:rPr>
              <a:t>(ii) persons </a:t>
            </a:r>
            <a:r>
              <a:rPr lang="en-US" sz="3100" noProof="0" dirty="0" smtClean="0">
                <a:solidFill>
                  <a:srgbClr val="C00000"/>
                </a:solidFill>
                <a:latin typeface="+mn-lt"/>
              </a:rPr>
              <a:t>at serious risk of</a:t>
            </a:r>
            <a:r>
              <a:rPr lang="en-US" sz="3100" noProof="0" dirty="0" smtClean="0">
                <a:latin typeface="+mn-lt"/>
              </a:rPr>
              <a:t>, or who have been the </a:t>
            </a:r>
            <a:r>
              <a:rPr lang="en-US" sz="3100" noProof="0" dirty="0" smtClean="0">
                <a:solidFill>
                  <a:srgbClr val="C00000"/>
                </a:solidFill>
                <a:latin typeface="+mn-lt"/>
              </a:rPr>
              <a:t>victims of, systematic or generalised violations of their human rights</a:t>
            </a:r>
          </a:p>
          <a:p>
            <a:pPr marL="1392585" lvl="2" indent="-464195" eaLnBrk="1" hangingPunct="1">
              <a:lnSpc>
                <a:spcPct val="90000"/>
              </a:lnSpc>
              <a:spcBef>
                <a:spcPct val="10000"/>
              </a:spcBef>
              <a:defRPr/>
            </a:pPr>
            <a:r>
              <a:rPr lang="en-US" sz="3100" noProof="0" dirty="0" smtClean="0">
                <a:solidFill>
                  <a:srgbClr val="C00000"/>
                </a:solidFill>
                <a:latin typeface="+mn-lt"/>
              </a:rPr>
              <a:t>______________________________________________________</a:t>
            </a:r>
          </a:p>
          <a:p>
            <a:pPr algn="ctr" eaLnBrk="1" hangingPunct="1">
              <a:lnSpc>
                <a:spcPct val="80000"/>
              </a:lnSpc>
              <a:defRPr/>
            </a:pPr>
            <a:r>
              <a:rPr lang="en-US" sz="3100" b="1" noProof="0" dirty="0" smtClean="0">
                <a:solidFill>
                  <a:srgbClr val="C00000"/>
                </a:solidFill>
                <a:latin typeface="+mn-lt"/>
              </a:rPr>
              <a:t>EU Qualification Directive  </a:t>
            </a:r>
          </a:p>
          <a:p>
            <a:pPr algn="ctr" eaLnBrk="1" hangingPunct="1">
              <a:lnSpc>
                <a:spcPct val="80000"/>
              </a:lnSpc>
              <a:defRPr/>
            </a:pPr>
            <a:endParaRPr lang="en-US" sz="3100" b="1" noProof="0" dirty="0" smtClean="0">
              <a:solidFill>
                <a:srgbClr val="C00000"/>
              </a:solidFill>
              <a:latin typeface="+mn-lt"/>
            </a:endParaRPr>
          </a:p>
          <a:p>
            <a:pPr algn="ctr" eaLnBrk="1" hangingPunct="1">
              <a:lnSpc>
                <a:spcPct val="80000"/>
              </a:lnSpc>
              <a:defRPr/>
            </a:pPr>
            <a:r>
              <a:rPr lang="en-US" sz="3100" b="1" noProof="0" dirty="0" smtClean="0">
                <a:solidFill>
                  <a:srgbClr val="C00000"/>
                </a:solidFill>
                <a:latin typeface="+mn-lt"/>
              </a:rPr>
              <a:t>2004/2011</a:t>
            </a:r>
            <a:endParaRPr lang="en-US" sz="3100" noProof="0" dirty="0" smtClean="0">
              <a:latin typeface="+mn-lt"/>
            </a:endParaRPr>
          </a:p>
          <a:p>
            <a:pPr eaLnBrk="1" hangingPunct="1">
              <a:lnSpc>
                <a:spcPct val="80000"/>
              </a:lnSpc>
              <a:defRPr/>
            </a:pPr>
            <a:endParaRPr lang="en-US" sz="3100" noProof="0" dirty="0" smtClean="0">
              <a:latin typeface="+mn-lt"/>
            </a:endParaRPr>
          </a:p>
          <a:p>
            <a:pPr algn="ctr" eaLnBrk="1" hangingPunct="1">
              <a:lnSpc>
                <a:spcPct val="80000"/>
              </a:lnSpc>
              <a:defRPr/>
            </a:pPr>
            <a:endParaRPr lang="en-US" sz="3100" b="1" noProof="0" dirty="0" smtClean="0">
              <a:latin typeface="+mn-lt"/>
            </a:endParaRPr>
          </a:p>
          <a:p>
            <a:pPr algn="ctr" eaLnBrk="1" hangingPunct="1">
              <a:lnSpc>
                <a:spcPct val="80000"/>
              </a:lnSpc>
              <a:defRPr/>
            </a:pPr>
            <a:r>
              <a:rPr lang="en-US" sz="3100" b="1" noProof="0" dirty="0" smtClean="0">
                <a:latin typeface="+mn-lt"/>
              </a:rPr>
              <a:t>Art 2  </a:t>
            </a:r>
            <a:r>
              <a:rPr lang="en-US" sz="3100" noProof="0" dirty="0" smtClean="0">
                <a:latin typeface="+mn-lt"/>
              </a:rPr>
              <a:t>2004:(e) 2011: (f)</a:t>
            </a:r>
          </a:p>
          <a:p>
            <a:pPr eaLnBrk="1" hangingPunct="1">
              <a:lnSpc>
                <a:spcPct val="110000"/>
              </a:lnSpc>
              <a:defRPr/>
            </a:pPr>
            <a:r>
              <a:rPr lang="en-US" sz="3100" noProof="0" dirty="0" smtClean="0">
                <a:latin typeface="+mn-lt"/>
              </a:rPr>
              <a:t>„person eligible for subsidiary protection”  [means someone], „who </a:t>
            </a:r>
            <a:r>
              <a:rPr lang="en-US" sz="3100" noProof="0" dirty="0" smtClean="0">
                <a:solidFill>
                  <a:srgbClr val="C00000"/>
                </a:solidFill>
                <a:latin typeface="+mn-lt"/>
              </a:rPr>
              <a:t>does not qualify as a refugee</a:t>
            </a:r>
            <a:r>
              <a:rPr lang="en-US" sz="3100" noProof="0" dirty="0" smtClean="0">
                <a:latin typeface="+mn-lt"/>
              </a:rPr>
              <a:t> but in respect of whom </a:t>
            </a:r>
            <a:r>
              <a:rPr lang="en-US" sz="3100" noProof="0" dirty="0" smtClean="0">
                <a:solidFill>
                  <a:srgbClr val="C00000"/>
                </a:solidFill>
                <a:latin typeface="+mn-lt"/>
              </a:rPr>
              <a:t>substantial grounds have been sh</a:t>
            </a:r>
            <a:r>
              <a:rPr lang="en-US" sz="3100" noProof="0" dirty="0" smtClean="0">
                <a:latin typeface="+mn-lt"/>
              </a:rPr>
              <a:t>own</a:t>
            </a:r>
            <a:r>
              <a:rPr lang="en-US" sz="3100" noProof="0" dirty="0" smtClean="0">
                <a:solidFill>
                  <a:schemeClr val="tx2"/>
                </a:solidFill>
                <a:latin typeface="+mn-lt"/>
              </a:rPr>
              <a:t> for </a:t>
            </a:r>
            <a:r>
              <a:rPr lang="en-US" sz="3100" noProof="0" dirty="0" smtClean="0">
                <a:solidFill>
                  <a:srgbClr val="C00000"/>
                </a:solidFill>
                <a:latin typeface="+mn-lt"/>
              </a:rPr>
              <a:t>believing</a:t>
            </a:r>
            <a:r>
              <a:rPr lang="en-US" sz="3100" noProof="0" dirty="0" smtClean="0">
                <a:latin typeface="+mn-lt"/>
              </a:rPr>
              <a:t> that the person concerned, if returned to his or her country of origin, or in the case of a stateless person, to his or her country of former habitual residence, </a:t>
            </a:r>
            <a:r>
              <a:rPr lang="en-US" sz="3100" noProof="0" dirty="0" smtClean="0">
                <a:solidFill>
                  <a:srgbClr val="C00000"/>
                </a:solidFill>
                <a:latin typeface="+mn-lt"/>
              </a:rPr>
              <a:t>would face a real risk of suffering serious harm </a:t>
            </a:r>
            <a:r>
              <a:rPr lang="en-US" sz="3100" noProof="0" dirty="0" smtClean="0">
                <a:latin typeface="+mn-lt"/>
              </a:rPr>
              <a:t>as defined in Article 15, .....is unable, or, owing to such risk, unwilling to avail himself or herself of the protection of that country;</a:t>
            </a:r>
          </a:p>
          <a:p>
            <a:pPr algn="ctr" eaLnBrk="1" hangingPunct="1">
              <a:lnSpc>
                <a:spcPct val="110000"/>
              </a:lnSpc>
              <a:defRPr/>
            </a:pPr>
            <a:r>
              <a:rPr lang="en-US" sz="3100" b="1" noProof="0" dirty="0" smtClean="0">
                <a:latin typeface="+mn-lt"/>
              </a:rPr>
              <a:t>Art 15 </a:t>
            </a:r>
            <a:r>
              <a:rPr lang="en-US" sz="3100" noProof="0" dirty="0" smtClean="0">
                <a:latin typeface="+mn-lt"/>
              </a:rPr>
              <a:t>(in both)</a:t>
            </a:r>
          </a:p>
          <a:p>
            <a:pPr eaLnBrk="1" hangingPunct="1">
              <a:lnSpc>
                <a:spcPct val="110000"/>
              </a:lnSpc>
              <a:defRPr/>
            </a:pPr>
            <a:r>
              <a:rPr lang="en-US" sz="3100" noProof="0" dirty="0" smtClean="0">
                <a:latin typeface="+mn-lt"/>
              </a:rPr>
              <a:t>Serious harm consists of:</a:t>
            </a:r>
          </a:p>
          <a:p>
            <a:pPr eaLnBrk="1" hangingPunct="1">
              <a:lnSpc>
                <a:spcPct val="110000"/>
              </a:lnSpc>
              <a:defRPr/>
            </a:pPr>
            <a:r>
              <a:rPr lang="en-US" sz="3100" noProof="0" dirty="0" smtClean="0">
                <a:latin typeface="+mn-lt"/>
              </a:rPr>
              <a:t>(a) </a:t>
            </a:r>
            <a:r>
              <a:rPr lang="en-US" sz="3100" noProof="0" dirty="0" smtClean="0">
                <a:solidFill>
                  <a:srgbClr val="C00000"/>
                </a:solidFill>
                <a:latin typeface="+mn-lt"/>
              </a:rPr>
              <a:t>death penalty or execution</a:t>
            </a:r>
            <a:r>
              <a:rPr lang="en-US" sz="3100" noProof="0" dirty="0" smtClean="0">
                <a:latin typeface="+mn-lt"/>
              </a:rPr>
              <a:t>; or</a:t>
            </a:r>
          </a:p>
          <a:p>
            <a:pPr eaLnBrk="1" hangingPunct="1">
              <a:lnSpc>
                <a:spcPct val="110000"/>
              </a:lnSpc>
              <a:defRPr/>
            </a:pPr>
            <a:r>
              <a:rPr lang="en-US" sz="3100" noProof="0" dirty="0" smtClean="0">
                <a:latin typeface="+mn-lt"/>
              </a:rPr>
              <a:t>(b) </a:t>
            </a:r>
            <a:r>
              <a:rPr lang="en-US" sz="3100" noProof="0" dirty="0" smtClean="0">
                <a:solidFill>
                  <a:srgbClr val="C00000"/>
                </a:solidFill>
                <a:latin typeface="+mn-lt"/>
              </a:rPr>
              <a:t>torture or inhuman or degrading treatment or punishment </a:t>
            </a:r>
            <a:r>
              <a:rPr lang="en-US" sz="3100" noProof="0" dirty="0" smtClean="0">
                <a:latin typeface="+mn-lt"/>
              </a:rPr>
              <a:t>of an applicant in the country of origin; or</a:t>
            </a:r>
          </a:p>
          <a:p>
            <a:pPr eaLnBrk="1" hangingPunct="1">
              <a:lnSpc>
                <a:spcPct val="110000"/>
              </a:lnSpc>
              <a:defRPr/>
            </a:pPr>
            <a:r>
              <a:rPr lang="en-US" sz="3100" noProof="0" dirty="0" smtClean="0">
                <a:latin typeface="+mn-lt"/>
              </a:rPr>
              <a:t>(c) </a:t>
            </a:r>
            <a:r>
              <a:rPr lang="en-US" sz="3100" noProof="0" dirty="0" smtClean="0">
                <a:solidFill>
                  <a:srgbClr val="C00000"/>
                </a:solidFill>
                <a:latin typeface="+mn-lt"/>
              </a:rPr>
              <a:t>serious and individual threat</a:t>
            </a:r>
            <a:r>
              <a:rPr lang="en-US" sz="3100" noProof="0" dirty="0" smtClean="0">
                <a:latin typeface="+mn-lt"/>
              </a:rPr>
              <a:t> to a civilian's life or person by reason of </a:t>
            </a:r>
            <a:r>
              <a:rPr lang="en-US" sz="3100" noProof="0" dirty="0" smtClean="0">
                <a:solidFill>
                  <a:srgbClr val="C00000"/>
                </a:solidFill>
                <a:latin typeface="+mn-lt"/>
              </a:rPr>
              <a:t>indiscriminate violence in situations of international or internal armed conflic</a:t>
            </a:r>
            <a:r>
              <a:rPr lang="en-US" sz="3100" noProof="0" dirty="0" smtClean="0">
                <a:solidFill>
                  <a:schemeClr val="tx2"/>
                </a:solidFill>
                <a:latin typeface="+mn-lt"/>
              </a:rPr>
              <a:t>t</a:t>
            </a:r>
            <a:r>
              <a:rPr lang="en-US" sz="3100" noProof="0" dirty="0" smtClean="0">
                <a:latin typeface="+mn-lt"/>
              </a:rPr>
              <a:t>”</a:t>
            </a:r>
            <a:endParaRPr lang="en-US" sz="1000" noProof="0" dirty="0">
              <a:solidFill>
                <a:srgbClr val="C00000"/>
              </a:solidFill>
            </a:endParaRPr>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6</a:t>
            </a:fld>
            <a:endParaRPr lang="hu-HU" dirty="0"/>
          </a:p>
        </p:txBody>
      </p:sp>
    </p:spTree>
    <p:extLst>
      <p:ext uri="{BB962C8B-B14F-4D97-AF65-F5344CB8AC3E}">
        <p14:creationId xmlns:p14="http://schemas.microsoft.com/office/powerpoint/2010/main" val="2408916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1D10A3E9-C95A-45A3-BD0A-EFB26827BD53}" type="slidenum">
              <a:rPr lang="hu-HU" smtClean="0"/>
              <a:pPr/>
              <a:t>43</a:t>
            </a:fld>
            <a:endParaRPr lang="hu-HU" smtClean="0"/>
          </a:p>
        </p:txBody>
      </p:sp>
      <p:sp>
        <p:nvSpPr>
          <p:cNvPr id="188419" name="Rectangle 2"/>
          <p:cNvSpPr>
            <a:spLocks noGrp="1" noRot="1" noChangeAspect="1" noChangeArrowheads="1" noTextEdit="1"/>
          </p:cNvSpPr>
          <p:nvPr>
            <p:ph type="sldImg"/>
          </p:nvPr>
        </p:nvSpPr>
        <p:spPr>
          <a:xfrm>
            <a:off x="860425" y="763588"/>
            <a:ext cx="5086350" cy="3816350"/>
          </a:xfrm>
          <a:ln/>
        </p:spPr>
      </p:sp>
      <p:sp>
        <p:nvSpPr>
          <p:cNvPr id="188420" name="Rectangle 3"/>
          <p:cNvSpPr>
            <a:spLocks noGrp="1" noChangeArrowheads="1"/>
          </p:cNvSpPr>
          <p:nvPr>
            <p:ph type="body" idx="1"/>
          </p:nvPr>
        </p:nvSpPr>
        <p:spPr>
          <a:xfrm>
            <a:off x="681343" y="4833317"/>
            <a:ext cx="5444435" cy="4579717"/>
          </a:xfrm>
          <a:noFill/>
          <a:ln/>
        </p:spPr>
        <p:txBody>
          <a:bodyPr/>
          <a:lstStyle/>
          <a:p>
            <a:pPr eaLnBrk="1" hangingPunct="1"/>
            <a:r>
              <a:rPr lang="hu-HU" dirty="0" smtClean="0"/>
              <a:t>UNHCR </a:t>
            </a:r>
            <a:r>
              <a:rPr lang="hu-HU" dirty="0" err="1" smtClean="0"/>
              <a:t>advocates</a:t>
            </a:r>
            <a:r>
              <a:rPr lang="hu-HU" dirty="0" smtClean="0"/>
              <a:t> </a:t>
            </a:r>
            <a:r>
              <a:rPr lang="hu-HU" dirty="0" err="1" smtClean="0"/>
              <a:t>equal</a:t>
            </a:r>
            <a:r>
              <a:rPr lang="hu-HU" dirty="0" smtClean="0"/>
              <a:t> </a:t>
            </a:r>
            <a:r>
              <a:rPr lang="hu-HU" dirty="0" err="1" smtClean="0"/>
              <a:t>treatment</a:t>
            </a:r>
            <a:r>
              <a:rPr lang="hu-HU" dirty="0" smtClean="0"/>
              <a:t>:</a:t>
            </a:r>
          </a:p>
          <a:p>
            <a:pPr eaLnBrk="1" hangingPunct="1"/>
            <a:r>
              <a:rPr lang="hu-HU" dirty="0" smtClean="0"/>
              <a:t>	</a:t>
            </a:r>
            <a:r>
              <a:rPr lang="hu-HU" dirty="0" err="1" smtClean="0"/>
              <a:t>-access</a:t>
            </a:r>
            <a:r>
              <a:rPr lang="hu-HU" dirty="0" smtClean="0"/>
              <a:t> to </a:t>
            </a:r>
            <a:r>
              <a:rPr lang="hu-HU" dirty="0" err="1" smtClean="0"/>
              <a:t>labour</a:t>
            </a:r>
            <a:r>
              <a:rPr lang="hu-HU" dirty="0" smtClean="0"/>
              <a:t> market:</a:t>
            </a:r>
          </a:p>
          <a:p>
            <a:pPr eaLnBrk="1" hangingPunct="1"/>
            <a:r>
              <a:rPr lang="hu-HU" dirty="0" smtClean="0"/>
              <a:t>		</a:t>
            </a:r>
            <a:r>
              <a:rPr lang="hu-HU" dirty="0" err="1" smtClean="0"/>
              <a:t>tool</a:t>
            </a:r>
            <a:r>
              <a:rPr lang="hu-HU" dirty="0" smtClean="0"/>
              <a:t> </a:t>
            </a:r>
            <a:r>
              <a:rPr lang="hu-HU" dirty="0" err="1" smtClean="0"/>
              <a:t>for</a:t>
            </a:r>
            <a:r>
              <a:rPr lang="hu-HU" dirty="0" smtClean="0"/>
              <a:t> </a:t>
            </a:r>
            <a:r>
              <a:rPr lang="hu-HU" dirty="0" err="1" smtClean="0"/>
              <a:t>integration</a:t>
            </a:r>
            <a:endParaRPr lang="hu-HU" dirty="0" smtClean="0"/>
          </a:p>
          <a:p>
            <a:pPr eaLnBrk="1" hangingPunct="1"/>
            <a:r>
              <a:rPr lang="hu-HU" dirty="0" smtClean="0"/>
              <a:t>		less </a:t>
            </a:r>
            <a:r>
              <a:rPr lang="hu-HU" dirty="0" err="1" smtClean="0"/>
              <a:t>burden</a:t>
            </a:r>
            <a:r>
              <a:rPr lang="hu-HU" dirty="0" smtClean="0"/>
              <a:t> </a:t>
            </a:r>
            <a:r>
              <a:rPr lang="hu-HU" dirty="0" err="1" smtClean="0"/>
              <a:t>on</a:t>
            </a:r>
            <a:r>
              <a:rPr lang="hu-HU" dirty="0" smtClean="0"/>
              <a:t> </a:t>
            </a:r>
            <a:r>
              <a:rPr lang="hu-HU" dirty="0" err="1" smtClean="0"/>
              <a:t>social</a:t>
            </a:r>
            <a:r>
              <a:rPr lang="hu-HU" dirty="0" smtClean="0"/>
              <a:t> </a:t>
            </a:r>
            <a:r>
              <a:rPr lang="hu-HU" dirty="0" err="1" smtClean="0"/>
              <a:t>services</a:t>
            </a:r>
            <a:endParaRPr lang="hu-HU" dirty="0" smtClean="0"/>
          </a:p>
          <a:p>
            <a:pPr eaLnBrk="1" hangingPunct="1"/>
            <a:r>
              <a:rPr lang="hu-HU" dirty="0" smtClean="0"/>
              <a:t>_______________________</a:t>
            </a:r>
          </a:p>
          <a:p>
            <a:r>
              <a:rPr lang="hu-HU" dirty="0" smtClean="0"/>
              <a:t>„</a:t>
            </a:r>
            <a:r>
              <a:rPr lang="en-US" dirty="0" smtClean="0"/>
              <a:t>Member States shall </a:t>
            </a:r>
            <a:r>
              <a:rPr lang="en-US" dirty="0" err="1" smtClean="0"/>
              <a:t>endeavour</a:t>
            </a:r>
            <a:r>
              <a:rPr lang="en-US" dirty="0" smtClean="0"/>
              <a:t> to ensure that beneficiaries of international</a:t>
            </a:r>
          </a:p>
          <a:p>
            <a:r>
              <a:rPr lang="en-US" dirty="0" smtClean="0"/>
              <a:t>protection who cannot provide documentary evidence of their qualifications have</a:t>
            </a:r>
          </a:p>
          <a:p>
            <a:r>
              <a:rPr lang="en-US" dirty="0" smtClean="0"/>
              <a:t>access to appropriate schemes for the assessment, validation and accreditation of</a:t>
            </a:r>
          </a:p>
          <a:p>
            <a:r>
              <a:rPr lang="hu-HU" dirty="0" err="1" smtClean="0"/>
              <a:t>their</a:t>
            </a:r>
            <a:r>
              <a:rPr lang="hu-HU" dirty="0" smtClean="0"/>
              <a:t> prior </a:t>
            </a:r>
            <a:r>
              <a:rPr lang="hu-HU" dirty="0" err="1" smtClean="0"/>
              <a:t>learning</a:t>
            </a:r>
            <a:r>
              <a:rPr lang="hu-HU" dirty="0" smtClean="0"/>
              <a:t>.” </a:t>
            </a:r>
            <a:r>
              <a:rPr lang="hu-HU" dirty="0" err="1" smtClean="0"/>
              <a:t>Recast</a:t>
            </a:r>
            <a:r>
              <a:rPr lang="hu-HU" dirty="0" smtClean="0"/>
              <a:t>, COM 551/2 </a:t>
            </a:r>
            <a:r>
              <a:rPr lang="hu-HU" dirty="0" err="1" smtClean="0"/>
              <a:t>new</a:t>
            </a:r>
            <a:r>
              <a:rPr lang="hu-HU" dirty="0" smtClean="0"/>
              <a:t> §28 (2).</a:t>
            </a:r>
            <a:endParaRPr lang="en-US" dirty="0" smtClean="0"/>
          </a:p>
        </p:txBody>
      </p:sp>
    </p:spTree>
    <p:extLst>
      <p:ext uri="{BB962C8B-B14F-4D97-AF65-F5344CB8AC3E}">
        <p14:creationId xmlns:p14="http://schemas.microsoft.com/office/powerpoint/2010/main" val="2881765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iakép helye 1"/>
          <p:cNvSpPr>
            <a:spLocks noGrp="1" noRot="1" noChangeAspect="1" noTextEdit="1"/>
          </p:cNvSpPr>
          <p:nvPr>
            <p:ph type="sldImg"/>
          </p:nvPr>
        </p:nvSpPr>
        <p:spPr>
          <a:ln/>
        </p:spPr>
      </p:sp>
      <p:sp>
        <p:nvSpPr>
          <p:cNvPr id="189443" name="Jegyzetek helye 2"/>
          <p:cNvSpPr>
            <a:spLocks noGrp="1"/>
          </p:cNvSpPr>
          <p:nvPr>
            <p:ph type="body" idx="1"/>
          </p:nvPr>
        </p:nvSpPr>
        <p:spPr>
          <a:noFill/>
          <a:ln/>
        </p:spPr>
        <p:txBody>
          <a:bodyPr/>
          <a:lstStyle/>
          <a:p>
            <a:endParaRPr lang="en-GB" smtClean="0"/>
          </a:p>
        </p:txBody>
      </p:sp>
      <p:sp>
        <p:nvSpPr>
          <p:cNvPr id="189444" name="Dia számának helye 3"/>
          <p:cNvSpPr>
            <a:spLocks noGrp="1"/>
          </p:cNvSpPr>
          <p:nvPr>
            <p:ph type="sldNum" sz="quarter" idx="5"/>
          </p:nvPr>
        </p:nvSpPr>
        <p:spPr>
          <a:noFill/>
        </p:spPr>
        <p:txBody>
          <a:bodyPr/>
          <a:lstStyle/>
          <a:p>
            <a:fld id="{D497625D-499A-4414-9B85-72025D49C436}" type="slidenum">
              <a:rPr lang="hu-HU" smtClean="0"/>
              <a:pPr/>
              <a:t>44</a:t>
            </a:fld>
            <a:endParaRPr lang="hu-HU" smtClean="0"/>
          </a:p>
        </p:txBody>
      </p:sp>
    </p:spTree>
    <p:extLst>
      <p:ext uri="{BB962C8B-B14F-4D97-AF65-F5344CB8AC3E}">
        <p14:creationId xmlns:p14="http://schemas.microsoft.com/office/powerpoint/2010/main" val="717601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p:spPr>
      </p:sp>
      <p:sp>
        <p:nvSpPr>
          <p:cNvPr id="6656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100EC-65D7-41ED-83D9-7910FA4EE7CE}" type="slidenum">
              <a:rPr lang="en-GB" smtClean="0">
                <a:solidFill>
                  <a:prstClr val="black"/>
                </a:solidFill>
              </a:rPr>
              <a:pPr fontAlgn="base">
                <a:spcBef>
                  <a:spcPct val="0"/>
                </a:spcBef>
                <a:spcAft>
                  <a:spcPct val="0"/>
                </a:spcAft>
                <a:defRPr/>
              </a:pPr>
              <a:t>45</a:t>
            </a:fld>
            <a:endParaRPr lang="en-GB" dirty="0" smtClean="0">
              <a:solidFill>
                <a:prstClr val="black"/>
              </a:solidFill>
            </a:endParaRPr>
          </a:p>
        </p:txBody>
      </p:sp>
    </p:spTree>
    <p:extLst>
      <p:ext uri="{BB962C8B-B14F-4D97-AF65-F5344CB8AC3E}">
        <p14:creationId xmlns:p14="http://schemas.microsoft.com/office/powerpoint/2010/main" val="623947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5"/>
          </p:nvPr>
        </p:nvSpPr>
        <p:spPr>
          <a:prstGeom prst="rect">
            <a:avLst/>
          </a:prstGeom>
        </p:spPr>
        <p:txBody>
          <a:bodyPr/>
          <a:lstStyle>
            <a:lvl1pPr lvl="0">
              <a:defRPr/>
            </a:lvl1pPr>
          </a:lstStyle>
          <a:p>
            <a:fld id="{8B38DBA3-52F9-4AF4-A6A4-FA4D7DB2F99C}" type="slidenum">
              <a:rPr>
                <a:solidFill>
                  <a:prstClr val="black"/>
                </a:solidFill>
              </a:rPr>
              <a:pPr/>
              <a:t>46</a:t>
            </a:fld>
            <a:endParaRPr dirty="0">
              <a:solidFill>
                <a:prstClr val="black"/>
              </a:solidFill>
            </a:endParaRPr>
          </a:p>
        </p:txBody>
      </p:sp>
      <p:sp>
        <p:nvSpPr>
          <p:cNvPr id="3" name="Slide Image Placeholder 2"/>
          <p:cNvSpPr txBox="1">
            <a:spLocks noGrp="1" noRot="1" noChangeAspect="1"/>
          </p:cNvSpPr>
          <p:nvPr>
            <p:ph type="sldImg"/>
          </p:nvPr>
        </p:nvSpPr>
        <p:spPr>
          <a:prstGeom prst="rect">
            <a:avLst/>
          </a:prstGeom>
          <a:ln>
            <a:noFill/>
          </a:ln>
        </p:spPr>
        <p:txBody>
          <a:bodyPr/>
          <a:lstStyle>
            <a:lvl1pPr lvl="0">
              <a:defRPr/>
            </a:lvl1pPr>
          </a:lstStyle>
          <a:p>
            <a:endParaRPr dirty="0"/>
          </a:p>
        </p:txBody>
      </p:sp>
      <p:sp>
        <p:nvSpPr>
          <p:cNvPr id="4" name="Notes Placeholder 3"/>
          <p:cNvSpPr txBox="1">
            <a:spLocks noGrp="1"/>
          </p:cNvSpPr>
          <p:nvPr>
            <p:ph type="body" idx="1"/>
          </p:nvPr>
        </p:nvSpPr>
        <p:spPr>
          <a:prstGeom prst="rect">
            <a:avLst/>
          </a:prstGeom>
          <a:noFill/>
          <a:ln>
            <a:noFill/>
          </a:ln>
        </p:spPr>
        <p:txBody>
          <a:bodyPr/>
          <a:lstStyle>
            <a:lvl1pPr lvl="0">
              <a:defRPr/>
            </a:lvl1pPr>
          </a:lstStyle>
          <a:p>
            <a:endParaRPr dirty="0"/>
          </a:p>
        </p:txBody>
      </p:sp>
      <p:graphicFrame>
        <p:nvGraphicFramePr>
          <p:cNvPr id="5" name="Object 4"/>
          <p:cNvGraphicFramePr>
            <a:graphicFrameLocks noChangeAspect="1"/>
          </p:cNvGraphicFramePr>
          <p:nvPr>
            <p:extLst>
              <p:ext uri="{D42A27DB-BD31-4B8C-83A1-F6EECF244321}">
                <p14:modId xmlns:p14="http://schemas.microsoft.com/office/powerpoint/2010/main" val="1898814287"/>
              </p:ext>
            </p:extLst>
          </p:nvPr>
        </p:nvGraphicFramePr>
        <p:xfrm>
          <a:off x="1147762" y="499048"/>
          <a:ext cx="4568825" cy="3425825"/>
        </p:xfrm>
        <a:graphic>
          <a:graphicData uri="http://schemas.openxmlformats.org/presentationml/2006/ole">
            <mc:AlternateContent xmlns:mc="http://schemas.openxmlformats.org/markup-compatibility/2006">
              <mc:Choice xmlns:v="urn:schemas-microsoft-com:vml" Requires="v">
                <p:oleObj spid="_x0000_s4214" name="Slide" r:id="rId4" imgW="4568777" imgH="3425960" progId="PowerPoint.Slide.12">
                  <p:embed/>
                </p:oleObj>
              </mc:Choice>
              <mc:Fallback>
                <p:oleObj name="Slide" r:id="rId4" imgW="4568777" imgH="3425960" progId="PowerPoint.Slide.12">
                  <p:embed/>
                  <p:pic>
                    <p:nvPicPr>
                      <p:cNvPr id="0" name=""/>
                      <p:cNvPicPr/>
                      <p:nvPr/>
                    </p:nvPicPr>
                    <p:blipFill>
                      <a:blip r:embed="rId5"/>
                      <a:stretch>
                        <a:fillRect/>
                      </a:stretch>
                    </p:blipFill>
                    <p:spPr>
                      <a:xfrm>
                        <a:off x="1147762" y="499048"/>
                        <a:ext cx="4568825" cy="3425825"/>
                      </a:xfrm>
                      <a:prstGeom prst="rect">
                        <a:avLst/>
                      </a:prstGeom>
                    </p:spPr>
                  </p:pic>
                </p:oleObj>
              </mc:Fallback>
            </mc:AlternateContent>
          </a:graphicData>
        </a:graphic>
      </p:graphicFrame>
    </p:spTree>
    <p:extLst>
      <p:ext uri="{BB962C8B-B14F-4D97-AF65-F5344CB8AC3E}">
        <p14:creationId xmlns:p14="http://schemas.microsoft.com/office/powerpoint/2010/main" val="4154228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5"/>
          </p:nvPr>
        </p:nvSpPr>
        <p:spPr>
          <a:prstGeom prst="rect">
            <a:avLst/>
          </a:prstGeom>
        </p:spPr>
        <p:txBody>
          <a:bodyPr/>
          <a:lstStyle>
            <a:lvl1pPr lvl="0">
              <a:defRPr/>
            </a:lvl1pPr>
          </a:lstStyle>
          <a:p>
            <a:fld id="{8B38DBA3-52F9-4AF4-A6A4-FA4D7DB2F99C}" type="slidenum">
              <a:rPr>
                <a:solidFill>
                  <a:prstClr val="black"/>
                </a:solidFill>
              </a:rPr>
              <a:pPr/>
              <a:t>47</a:t>
            </a:fld>
            <a:endParaRPr dirty="0">
              <a:solidFill>
                <a:prstClr val="black"/>
              </a:solidFill>
            </a:endParaRPr>
          </a:p>
        </p:txBody>
      </p:sp>
      <p:sp>
        <p:nvSpPr>
          <p:cNvPr id="3" name="Slide Image Placeholder 2"/>
          <p:cNvSpPr txBox="1">
            <a:spLocks noGrp="1" noRot="1" noChangeAspect="1"/>
          </p:cNvSpPr>
          <p:nvPr>
            <p:ph type="sldImg"/>
          </p:nvPr>
        </p:nvSpPr>
        <p:spPr>
          <a:xfrm>
            <a:off x="895350" y="427038"/>
            <a:ext cx="4997450" cy="3749675"/>
          </a:xfrm>
          <a:prstGeom prst="rect">
            <a:avLst/>
          </a:prstGeom>
          <a:ln>
            <a:noFill/>
          </a:ln>
        </p:spPr>
        <p:txBody>
          <a:bodyPr/>
          <a:lstStyle>
            <a:lvl1pPr lvl="0">
              <a:defRPr/>
            </a:lvl1pPr>
          </a:lstStyle>
          <a:p>
            <a:endParaRPr dirty="0"/>
          </a:p>
        </p:txBody>
      </p:sp>
      <p:sp>
        <p:nvSpPr>
          <p:cNvPr id="4" name="Notes Placeholder 3"/>
          <p:cNvSpPr txBox="1">
            <a:spLocks noGrp="1"/>
          </p:cNvSpPr>
          <p:nvPr>
            <p:ph type="body" idx="1"/>
          </p:nvPr>
        </p:nvSpPr>
        <p:spPr>
          <a:prstGeom prst="rect">
            <a:avLst/>
          </a:prstGeom>
          <a:noFill/>
          <a:ln>
            <a:noFill/>
          </a:ln>
        </p:spPr>
        <p:txBody>
          <a:bodyPr/>
          <a:lstStyle>
            <a:lvl1pPr lvl="0">
              <a:defRPr/>
            </a:lvl1pPr>
          </a:lstStyle>
          <a:p>
            <a:pPr lvl="0"/>
            <a:r>
              <a:rPr lang="hu-HU" u="sng" dirty="0" err="1">
                <a:hlinkClick r:id=""/>
              </a:rPr>
              <a:t>Council</a:t>
            </a:r>
            <a:r>
              <a:rPr lang="hu-HU" u="sng" dirty="0">
                <a:hlinkClick r:id=""/>
              </a:rPr>
              <a:t> </a:t>
            </a:r>
            <a:r>
              <a:rPr lang="hu-HU" u="sng" dirty="0" err="1">
                <a:hlinkClick r:id=""/>
              </a:rPr>
              <a:t>Directive</a:t>
            </a:r>
            <a:r>
              <a:rPr lang="hu-HU" u="sng" dirty="0">
                <a:hlinkClick r:id=""/>
              </a:rPr>
              <a:t> 2001/55/EC</a:t>
            </a:r>
            <a:r>
              <a:rPr lang="hu-HU" dirty="0"/>
              <a:t>  of 20 </a:t>
            </a:r>
            <a:r>
              <a:rPr lang="hu-HU" dirty="0" err="1"/>
              <a:t>July</a:t>
            </a:r>
            <a:r>
              <a:rPr lang="hu-HU" dirty="0"/>
              <a:t> 2001 </a:t>
            </a:r>
            <a:r>
              <a:rPr lang="hu-HU" dirty="0" err="1"/>
              <a:t>on</a:t>
            </a:r>
            <a:r>
              <a:rPr lang="hu-HU" dirty="0"/>
              <a:t> minimum </a:t>
            </a:r>
            <a:r>
              <a:rPr lang="hu-HU" dirty="0" err="1"/>
              <a:t>standards</a:t>
            </a:r>
            <a:r>
              <a:rPr lang="hu-HU" dirty="0"/>
              <a:t> </a:t>
            </a:r>
            <a:r>
              <a:rPr lang="hu-HU" dirty="0" err="1"/>
              <a:t>for</a:t>
            </a:r>
            <a:r>
              <a:rPr lang="hu-HU" dirty="0"/>
              <a:t> </a:t>
            </a:r>
            <a:r>
              <a:rPr lang="hu-HU" dirty="0" err="1"/>
              <a:t>giving</a:t>
            </a:r>
            <a:r>
              <a:rPr lang="hu-HU" dirty="0"/>
              <a:t> </a:t>
            </a:r>
            <a:r>
              <a:rPr lang="hu-HU" dirty="0" err="1"/>
              <a:t>temporary</a:t>
            </a:r>
            <a:r>
              <a:rPr lang="hu-HU" dirty="0"/>
              <a:t> </a:t>
            </a:r>
            <a:r>
              <a:rPr lang="hu-HU" dirty="0" err="1"/>
              <a:t>protection</a:t>
            </a:r>
            <a:r>
              <a:rPr lang="hu-HU" dirty="0"/>
              <a:t> </a:t>
            </a:r>
            <a:r>
              <a:rPr lang="hu-HU" dirty="0" err="1"/>
              <a:t>in</a:t>
            </a:r>
            <a:r>
              <a:rPr lang="hu-HU" dirty="0"/>
              <a:t> </a:t>
            </a:r>
            <a:r>
              <a:rPr lang="hu-HU" dirty="0" err="1"/>
              <a:t>the</a:t>
            </a:r>
            <a:r>
              <a:rPr lang="hu-HU" dirty="0"/>
              <a:t> </a:t>
            </a:r>
            <a:r>
              <a:rPr lang="hu-HU" dirty="0" err="1"/>
              <a:t>event</a:t>
            </a:r>
            <a:r>
              <a:rPr lang="hu-HU" dirty="0"/>
              <a:t> of a </a:t>
            </a:r>
            <a:r>
              <a:rPr lang="hu-HU" dirty="0" err="1"/>
              <a:t>mass</a:t>
            </a:r>
            <a:r>
              <a:rPr lang="hu-HU" dirty="0"/>
              <a:t> </a:t>
            </a:r>
            <a:r>
              <a:rPr lang="hu-HU" dirty="0" err="1"/>
              <a:t>influx</a:t>
            </a:r>
            <a:r>
              <a:rPr lang="hu-HU" dirty="0"/>
              <a:t> of </a:t>
            </a:r>
            <a:r>
              <a:rPr lang="hu-HU" dirty="0" err="1"/>
              <a:t>displaced</a:t>
            </a:r>
            <a:r>
              <a:rPr lang="hu-HU" dirty="0"/>
              <a:t> </a:t>
            </a:r>
            <a:r>
              <a:rPr lang="hu-HU" dirty="0" err="1"/>
              <a:t>persons</a:t>
            </a:r>
            <a:r>
              <a:rPr lang="hu-HU" dirty="0"/>
              <a:t> and </a:t>
            </a:r>
            <a:r>
              <a:rPr lang="hu-HU" dirty="0" err="1"/>
              <a:t>on</a:t>
            </a:r>
            <a:r>
              <a:rPr lang="hu-HU" dirty="0"/>
              <a:t> </a:t>
            </a:r>
            <a:r>
              <a:rPr lang="hu-HU" dirty="0" err="1"/>
              <a:t>measures</a:t>
            </a:r>
            <a:r>
              <a:rPr lang="hu-HU" dirty="0"/>
              <a:t> </a:t>
            </a:r>
            <a:r>
              <a:rPr lang="hu-HU" dirty="0" err="1"/>
              <a:t>promoting</a:t>
            </a:r>
            <a:r>
              <a:rPr lang="hu-HU" dirty="0"/>
              <a:t> a </a:t>
            </a:r>
            <a:r>
              <a:rPr lang="hu-HU" dirty="0" err="1"/>
              <a:t>balance</a:t>
            </a:r>
            <a:r>
              <a:rPr lang="hu-HU" dirty="0"/>
              <a:t> of </a:t>
            </a:r>
            <a:r>
              <a:rPr lang="hu-HU" dirty="0" err="1"/>
              <a:t>efforts</a:t>
            </a:r>
            <a:r>
              <a:rPr lang="hu-HU" dirty="0"/>
              <a:t> </a:t>
            </a:r>
            <a:r>
              <a:rPr lang="hu-HU" dirty="0" err="1"/>
              <a:t>between</a:t>
            </a:r>
            <a:r>
              <a:rPr lang="hu-HU" dirty="0"/>
              <a:t> </a:t>
            </a:r>
            <a:r>
              <a:rPr lang="hu-HU" dirty="0" err="1"/>
              <a:t>Member</a:t>
            </a:r>
            <a:r>
              <a:rPr lang="hu-HU" dirty="0"/>
              <a:t> </a:t>
            </a:r>
            <a:r>
              <a:rPr lang="hu-HU" dirty="0" err="1"/>
              <a:t>States</a:t>
            </a:r>
            <a:r>
              <a:rPr lang="hu-HU" dirty="0"/>
              <a:t> </a:t>
            </a:r>
            <a:r>
              <a:rPr lang="hu-HU" dirty="0" err="1"/>
              <a:t>in</a:t>
            </a:r>
            <a:r>
              <a:rPr lang="hu-HU" dirty="0"/>
              <a:t> </a:t>
            </a:r>
            <a:r>
              <a:rPr lang="hu-HU" dirty="0" err="1"/>
              <a:t>receiving</a:t>
            </a:r>
            <a:r>
              <a:rPr lang="hu-HU" dirty="0"/>
              <a:t> </a:t>
            </a:r>
            <a:r>
              <a:rPr lang="hu-HU" dirty="0" err="1"/>
              <a:t>such</a:t>
            </a:r>
            <a:r>
              <a:rPr lang="hu-HU" dirty="0"/>
              <a:t> </a:t>
            </a:r>
            <a:r>
              <a:rPr lang="hu-HU" dirty="0" err="1"/>
              <a:t>persons</a:t>
            </a:r>
            <a:r>
              <a:rPr lang="hu-HU" dirty="0"/>
              <a:t> and </a:t>
            </a:r>
            <a:r>
              <a:rPr lang="hu-HU" dirty="0" err="1"/>
              <a:t>bearing</a:t>
            </a:r>
            <a:r>
              <a:rPr lang="hu-HU" dirty="0"/>
              <a:t> </a:t>
            </a:r>
            <a:r>
              <a:rPr lang="hu-HU" dirty="0" err="1"/>
              <a:t>the</a:t>
            </a:r>
            <a:r>
              <a:rPr lang="hu-HU" dirty="0"/>
              <a:t> </a:t>
            </a:r>
            <a:r>
              <a:rPr lang="hu-HU" dirty="0" err="1"/>
              <a:t>consequences</a:t>
            </a:r>
            <a:r>
              <a:rPr lang="hu-HU" dirty="0"/>
              <a:t> </a:t>
            </a:r>
            <a:r>
              <a:rPr lang="hu-HU" dirty="0" err="1"/>
              <a:t>thereof</a:t>
            </a:r>
            <a:r>
              <a:rPr lang="hu-HU" dirty="0"/>
              <a:t>. </a:t>
            </a:r>
            <a:r>
              <a:rPr lang="hu-HU" dirty="0" err="1"/>
              <a:t>Official</a:t>
            </a:r>
            <a:r>
              <a:rPr lang="hu-HU" dirty="0"/>
              <a:t> Journal L 212 , 07/08/2001 p. 12 - 23</a:t>
            </a:r>
            <a:r>
              <a:rPr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897024611"/>
              </p:ext>
            </p:extLst>
          </p:nvPr>
        </p:nvGraphicFramePr>
        <p:xfrm>
          <a:off x="1147762" y="6320832"/>
          <a:ext cx="4568825" cy="3425825"/>
        </p:xfrm>
        <a:graphic>
          <a:graphicData uri="http://schemas.openxmlformats.org/presentationml/2006/ole">
            <mc:AlternateContent xmlns:mc="http://schemas.openxmlformats.org/markup-compatibility/2006">
              <mc:Choice xmlns:v="urn:schemas-microsoft-com:vml" Requires="v">
                <p:oleObj spid="_x0000_s5353" name="Slide" r:id="rId4" imgW="4568777" imgH="3425960" progId="PowerPoint.Slide.12">
                  <p:embed/>
                </p:oleObj>
              </mc:Choice>
              <mc:Fallback>
                <p:oleObj name="Slide" r:id="rId4" imgW="4568777" imgH="3425960" progId="PowerPoint.Slide.12">
                  <p:embed/>
                  <p:pic>
                    <p:nvPicPr>
                      <p:cNvPr id="0" name=""/>
                      <p:cNvPicPr/>
                      <p:nvPr/>
                    </p:nvPicPr>
                    <p:blipFill>
                      <a:blip r:embed="rId5"/>
                      <a:stretch>
                        <a:fillRect/>
                      </a:stretch>
                    </p:blipFill>
                    <p:spPr>
                      <a:xfrm>
                        <a:off x="1147762" y="6320832"/>
                        <a:ext cx="4568825" cy="3425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96708656"/>
              </p:ext>
            </p:extLst>
          </p:nvPr>
        </p:nvGraphicFramePr>
        <p:xfrm>
          <a:off x="1323994" y="473005"/>
          <a:ext cx="4568825" cy="3425825"/>
        </p:xfrm>
        <a:graphic>
          <a:graphicData uri="http://schemas.openxmlformats.org/presentationml/2006/ole">
            <mc:AlternateContent xmlns:mc="http://schemas.openxmlformats.org/markup-compatibility/2006">
              <mc:Choice xmlns:v="urn:schemas-microsoft-com:vml" Requires="v">
                <p:oleObj spid="_x0000_s5354" name="Slide" r:id="rId6" imgW="4568777" imgH="3425960" progId="PowerPoint.Slide.12">
                  <p:embed/>
                </p:oleObj>
              </mc:Choice>
              <mc:Fallback>
                <p:oleObj name="Slide" r:id="rId6" imgW="4568777" imgH="3425960" progId="PowerPoint.Slide.12">
                  <p:embed/>
                  <p:pic>
                    <p:nvPicPr>
                      <p:cNvPr id="0" name=""/>
                      <p:cNvPicPr/>
                      <p:nvPr/>
                    </p:nvPicPr>
                    <p:blipFill>
                      <a:blip r:embed="rId7"/>
                      <a:stretch>
                        <a:fillRect/>
                      </a:stretch>
                    </p:blipFill>
                    <p:spPr>
                      <a:xfrm>
                        <a:off x="1323994" y="473005"/>
                        <a:ext cx="4568825" cy="3425825"/>
                      </a:xfrm>
                      <a:prstGeom prst="rect">
                        <a:avLst/>
                      </a:prstGeom>
                    </p:spPr>
                  </p:pic>
                </p:oleObj>
              </mc:Fallback>
            </mc:AlternateContent>
          </a:graphicData>
        </a:graphic>
      </p:graphicFrame>
    </p:spTree>
    <p:extLst>
      <p:ext uri="{BB962C8B-B14F-4D97-AF65-F5344CB8AC3E}">
        <p14:creationId xmlns:p14="http://schemas.microsoft.com/office/powerpoint/2010/main" val="4016240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5"/>
          </p:nvPr>
        </p:nvSpPr>
        <p:spPr>
          <a:prstGeom prst="rect">
            <a:avLst/>
          </a:prstGeom>
        </p:spPr>
        <p:txBody>
          <a:bodyPr/>
          <a:lstStyle>
            <a:lvl1pPr lvl="0">
              <a:defRPr/>
            </a:lvl1pPr>
          </a:lstStyle>
          <a:p>
            <a:fld id="{8B38DBA3-52F9-4AF4-A6A4-FA4D7DB2F99C}" type="slidenum">
              <a:rPr>
                <a:solidFill>
                  <a:prstClr val="black"/>
                </a:solidFill>
              </a:rPr>
              <a:pPr/>
              <a:t>48</a:t>
            </a:fld>
            <a:endParaRPr>
              <a:solidFill>
                <a:prstClr val="black"/>
              </a:solidFill>
            </a:endParaRPr>
          </a:p>
        </p:txBody>
      </p:sp>
      <p:sp>
        <p:nvSpPr>
          <p:cNvPr id="3" name="Slide Image Placeholder 2"/>
          <p:cNvSpPr txBox="1">
            <a:spLocks noGrp="1" noRot="1" noChangeAspect="1"/>
          </p:cNvSpPr>
          <p:nvPr>
            <p:ph type="sldImg"/>
          </p:nvPr>
        </p:nvSpPr>
        <p:spPr>
          <a:xfrm>
            <a:off x="933450" y="876300"/>
            <a:ext cx="4997450" cy="3749675"/>
          </a:xfrm>
          <a:prstGeom prst="rect">
            <a:avLst/>
          </a:prstGeom>
          <a:ln>
            <a:noFill/>
          </a:ln>
        </p:spPr>
        <p:txBody>
          <a:bodyPr/>
          <a:lstStyle>
            <a:lvl1pPr lvl="0">
              <a:defRPr/>
            </a:lvl1pPr>
          </a:lstStyle>
          <a:p>
            <a:endParaRPr/>
          </a:p>
        </p:txBody>
      </p:sp>
      <p:sp>
        <p:nvSpPr>
          <p:cNvPr id="4" name="Notes Placeholder 3"/>
          <p:cNvSpPr txBox="1">
            <a:spLocks noGrp="1"/>
          </p:cNvSpPr>
          <p:nvPr>
            <p:ph type="body" idx="1"/>
          </p:nvPr>
        </p:nvSpPr>
        <p:spPr>
          <a:prstGeom prst="rect">
            <a:avLst/>
          </a:prstGeom>
          <a:noFill/>
          <a:ln>
            <a:noFill/>
          </a:ln>
        </p:spPr>
        <p:txBody>
          <a:bodyPr/>
          <a:lstStyle>
            <a:lvl1pPr lvl="0">
              <a:defRPr/>
            </a:lvl1pPr>
          </a:lstStyle>
          <a:p>
            <a:endParaRPr dirty="0"/>
          </a:p>
        </p:txBody>
      </p:sp>
      <p:graphicFrame>
        <p:nvGraphicFramePr>
          <p:cNvPr id="5" name="Object 4"/>
          <p:cNvGraphicFramePr>
            <a:graphicFrameLocks noChangeAspect="1"/>
          </p:cNvGraphicFramePr>
          <p:nvPr>
            <p:extLst>
              <p:ext uri="{D42A27DB-BD31-4B8C-83A1-F6EECF244321}">
                <p14:modId xmlns:p14="http://schemas.microsoft.com/office/powerpoint/2010/main" val="2539263128"/>
              </p:ext>
            </p:extLst>
          </p:nvPr>
        </p:nvGraphicFramePr>
        <p:xfrm>
          <a:off x="662533" y="498823"/>
          <a:ext cx="5688632" cy="4265486"/>
        </p:xfrm>
        <a:graphic>
          <a:graphicData uri="http://schemas.openxmlformats.org/presentationml/2006/ole">
            <mc:AlternateContent xmlns:mc="http://schemas.openxmlformats.org/markup-compatibility/2006">
              <mc:Choice xmlns:v="urn:schemas-microsoft-com:vml" Requires="v">
                <p:oleObj spid="_x0000_s7397" name="Slide" r:id="rId4" imgW="4568777" imgH="3425960" progId="PowerPoint.Slide.12">
                  <p:embed/>
                </p:oleObj>
              </mc:Choice>
              <mc:Fallback>
                <p:oleObj name="Slide" r:id="rId4" imgW="4568777" imgH="3425960" progId="PowerPoint.Slide.12">
                  <p:embed/>
                  <p:pic>
                    <p:nvPicPr>
                      <p:cNvPr id="0" name=""/>
                      <p:cNvPicPr/>
                      <p:nvPr/>
                    </p:nvPicPr>
                    <p:blipFill>
                      <a:blip r:embed="rId5"/>
                      <a:stretch>
                        <a:fillRect/>
                      </a:stretch>
                    </p:blipFill>
                    <p:spPr>
                      <a:xfrm>
                        <a:off x="662533" y="498823"/>
                        <a:ext cx="5688632" cy="426548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78035339"/>
              </p:ext>
            </p:extLst>
          </p:nvPr>
        </p:nvGraphicFramePr>
        <p:xfrm>
          <a:off x="1022573" y="5293960"/>
          <a:ext cx="4568825" cy="3425825"/>
        </p:xfrm>
        <a:graphic>
          <a:graphicData uri="http://schemas.openxmlformats.org/presentationml/2006/ole">
            <mc:AlternateContent xmlns:mc="http://schemas.openxmlformats.org/markup-compatibility/2006">
              <mc:Choice xmlns:v="urn:schemas-microsoft-com:vml" Requires="v">
                <p:oleObj spid="_x0000_s7398" name="Slide" r:id="rId6" imgW="4568777" imgH="3425960" progId="PowerPoint.Slide.12">
                  <p:embed/>
                </p:oleObj>
              </mc:Choice>
              <mc:Fallback>
                <p:oleObj name="Slide" r:id="rId6" imgW="4568777" imgH="3425960" progId="PowerPoint.Slide.12">
                  <p:embed/>
                  <p:pic>
                    <p:nvPicPr>
                      <p:cNvPr id="0" name=""/>
                      <p:cNvPicPr/>
                      <p:nvPr/>
                    </p:nvPicPr>
                    <p:blipFill>
                      <a:blip r:embed="rId7"/>
                      <a:stretch>
                        <a:fillRect/>
                      </a:stretch>
                    </p:blipFill>
                    <p:spPr>
                      <a:xfrm>
                        <a:off x="1022573" y="5293960"/>
                        <a:ext cx="4568825" cy="3425825"/>
                      </a:xfrm>
                      <a:prstGeom prst="rect">
                        <a:avLst/>
                      </a:prstGeom>
                    </p:spPr>
                  </p:pic>
                </p:oleObj>
              </mc:Fallback>
            </mc:AlternateContent>
          </a:graphicData>
        </a:graphic>
      </p:graphicFrame>
    </p:spTree>
    <p:extLst>
      <p:ext uri="{BB962C8B-B14F-4D97-AF65-F5344CB8AC3E}">
        <p14:creationId xmlns:p14="http://schemas.microsoft.com/office/powerpoint/2010/main" val="1376155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5"/>
          </p:nvPr>
        </p:nvSpPr>
        <p:spPr>
          <a:prstGeom prst="rect">
            <a:avLst/>
          </a:prstGeom>
        </p:spPr>
        <p:txBody>
          <a:bodyPr/>
          <a:lstStyle>
            <a:lvl1pPr lvl="0">
              <a:defRPr/>
            </a:lvl1pPr>
          </a:lstStyle>
          <a:p>
            <a:fld id="{8B38DBA3-52F9-4AF4-A6A4-FA4D7DB2F99C}" type="slidenum">
              <a:rPr>
                <a:solidFill>
                  <a:prstClr val="black"/>
                </a:solidFill>
              </a:rPr>
              <a:pPr/>
              <a:t>49</a:t>
            </a:fld>
            <a:endParaRPr>
              <a:solidFill>
                <a:prstClr val="black"/>
              </a:solidFill>
            </a:endParaRPr>
          </a:p>
        </p:txBody>
      </p:sp>
      <p:sp>
        <p:nvSpPr>
          <p:cNvPr id="3" name="Slide Image Placeholder 2"/>
          <p:cNvSpPr txBox="1">
            <a:spLocks noGrp="1" noRot="1" noChangeAspect="1"/>
          </p:cNvSpPr>
          <p:nvPr>
            <p:ph type="sldImg"/>
          </p:nvPr>
        </p:nvSpPr>
        <p:spPr>
          <a:prstGeom prst="rect">
            <a:avLst/>
          </a:prstGeom>
          <a:ln>
            <a:noFill/>
          </a:ln>
        </p:spPr>
        <p:txBody>
          <a:bodyPr/>
          <a:lstStyle>
            <a:lvl1pPr lvl="0">
              <a:defRPr/>
            </a:lvl1pPr>
          </a:lstStyle>
          <a:p>
            <a:endParaRPr/>
          </a:p>
        </p:txBody>
      </p:sp>
      <p:sp>
        <p:nvSpPr>
          <p:cNvPr id="4" name="Notes Placeholder 3"/>
          <p:cNvSpPr txBox="1">
            <a:spLocks noGrp="1"/>
          </p:cNvSpPr>
          <p:nvPr>
            <p:ph type="body" idx="1"/>
          </p:nvPr>
        </p:nvSpPr>
        <p:spPr>
          <a:prstGeom prst="rect">
            <a:avLst/>
          </a:prstGeom>
          <a:noFill/>
          <a:ln>
            <a:noFill/>
          </a:ln>
        </p:spPr>
        <p:txBody>
          <a:bodyPr/>
          <a:lstStyle>
            <a:lvl1pPr lvl="0">
              <a:defRPr/>
            </a:lvl1pPr>
          </a:lstStyle>
          <a:p>
            <a:endParaRPr/>
          </a:p>
        </p:txBody>
      </p:sp>
    </p:spTree>
    <p:extLst>
      <p:ext uri="{BB962C8B-B14F-4D97-AF65-F5344CB8AC3E}">
        <p14:creationId xmlns:p14="http://schemas.microsoft.com/office/powerpoint/2010/main" val="2225578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50</a:t>
            </a:fld>
            <a:endParaRPr lang="hu-HU"/>
          </a:p>
        </p:txBody>
      </p:sp>
    </p:spTree>
    <p:extLst>
      <p:ext uri="{BB962C8B-B14F-4D97-AF65-F5344CB8AC3E}">
        <p14:creationId xmlns:p14="http://schemas.microsoft.com/office/powerpoint/2010/main" val="2631804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51</a:t>
            </a:fld>
            <a:endParaRPr lang="en-GB">
              <a:solidFill>
                <a:prstClr val="black"/>
              </a:solidFill>
            </a:endParaRPr>
          </a:p>
        </p:txBody>
      </p:sp>
    </p:spTree>
    <p:extLst>
      <p:ext uri="{BB962C8B-B14F-4D97-AF65-F5344CB8AC3E}">
        <p14:creationId xmlns:p14="http://schemas.microsoft.com/office/powerpoint/2010/main" val="541417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68375" y="744538"/>
            <a:ext cx="4960938" cy="3722687"/>
          </a:xfrm>
        </p:spPr>
      </p:sp>
      <p:sp>
        <p:nvSpPr>
          <p:cNvPr id="3" name="Jegyzetek helye 2"/>
          <p:cNvSpPr>
            <a:spLocks noGrp="1"/>
          </p:cNvSpPr>
          <p:nvPr>
            <p:ph type="body" idx="1"/>
          </p:nvPr>
        </p:nvSpPr>
        <p:spPr>
          <a:xfrm>
            <a:off x="337958" y="4782220"/>
            <a:ext cx="6221771" cy="5112568"/>
          </a:xfrm>
        </p:spPr>
        <p:txBody>
          <a:bodyPr>
            <a:noAutofit/>
          </a:bodyPr>
          <a:lstStyle/>
          <a:p>
            <a:pPr algn="ctr">
              <a:lnSpc>
                <a:spcPct val="110000"/>
              </a:lnSpc>
            </a:pPr>
            <a:r>
              <a:rPr lang="hu-HU" sz="1400" dirty="0" err="1" smtClean="0">
                <a:solidFill>
                  <a:srgbClr val="C00000"/>
                </a:solidFill>
                <a:latin typeface="Calibri" panose="020F0502020204030204" pitchFamily="34" charset="0"/>
                <a:cs typeface="Calibri" panose="020F0502020204030204" pitchFamily="34" charset="0"/>
              </a:rPr>
              <a:t>Priorities</a:t>
            </a:r>
            <a:r>
              <a:rPr lang="hu-HU" sz="1400" dirty="0" smtClean="0">
                <a:solidFill>
                  <a:srgbClr val="C00000"/>
                </a:solidFill>
                <a:latin typeface="Calibri" panose="020F0502020204030204" pitchFamily="34" charset="0"/>
                <a:cs typeface="Calibri" panose="020F0502020204030204" pitchFamily="34" charset="0"/>
              </a:rPr>
              <a:t> </a:t>
            </a:r>
            <a:r>
              <a:rPr lang="hu-HU" sz="1400" dirty="0" err="1" smtClean="0">
                <a:solidFill>
                  <a:srgbClr val="C00000"/>
                </a:solidFill>
                <a:latin typeface="Calibri" panose="020F0502020204030204" pitchFamily="34" charset="0"/>
                <a:cs typeface="Calibri" panose="020F0502020204030204" pitchFamily="34" charset="0"/>
              </a:rPr>
              <a:t>for</a:t>
            </a:r>
            <a:r>
              <a:rPr lang="hu-HU" sz="1400" dirty="0" smtClean="0">
                <a:solidFill>
                  <a:srgbClr val="C00000"/>
                </a:solidFill>
                <a:latin typeface="Calibri" panose="020F0502020204030204" pitchFamily="34" charset="0"/>
                <a:cs typeface="Calibri" panose="020F0502020204030204" pitchFamily="34" charset="0"/>
              </a:rPr>
              <a:t> 2017</a:t>
            </a:r>
          </a:p>
          <a:p>
            <a:pPr>
              <a:lnSpc>
                <a:spcPct val="110000"/>
              </a:lnSpc>
            </a:pPr>
            <a:r>
              <a:rPr lang="en-GB" sz="1400" dirty="0" smtClean="0">
                <a:solidFill>
                  <a:srgbClr val="C00000"/>
                </a:solidFill>
                <a:latin typeface="Calibri" panose="020F0502020204030204" pitchFamily="34" charset="0"/>
                <a:cs typeface="Calibri" panose="020F0502020204030204" pitchFamily="34" charset="0"/>
              </a:rPr>
              <a:t>Enhancing </a:t>
            </a:r>
            <a:r>
              <a:rPr lang="en-GB" sz="1400" dirty="0">
                <a:solidFill>
                  <a:srgbClr val="C00000"/>
                </a:solidFill>
                <a:latin typeface="Calibri" panose="020F0502020204030204" pitchFamily="34" charset="0"/>
                <a:cs typeface="Calibri" panose="020F0502020204030204" pitchFamily="34" charset="0"/>
              </a:rPr>
              <a:t>operational support </a:t>
            </a:r>
            <a:endParaRPr lang="hu-HU" sz="1400" dirty="0">
              <a:solidFill>
                <a:srgbClr val="C00000"/>
              </a:solidFill>
              <a:latin typeface="Calibri" panose="020F0502020204030204" pitchFamily="34" charset="0"/>
              <a:cs typeface="Calibri" panose="020F0502020204030204" pitchFamily="34" charset="0"/>
            </a:endParaRPr>
          </a:p>
          <a:p>
            <a:pPr>
              <a:lnSpc>
                <a:spcPct val="110000"/>
              </a:lnSpc>
            </a:pPr>
            <a:r>
              <a:rPr lang="hu-HU" dirty="0">
                <a:solidFill>
                  <a:srgbClr val="C00000"/>
                </a:solidFill>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Deployment</a:t>
            </a:r>
            <a:r>
              <a:rPr lang="hu-HU" dirty="0">
                <a:latin typeface="Calibri" panose="020F0502020204030204" pitchFamily="34" charset="0"/>
                <a:cs typeface="Calibri" panose="020F0502020204030204" pitchFamily="34" charset="0"/>
              </a:rPr>
              <a:t> of </a:t>
            </a:r>
            <a:r>
              <a:rPr lang="hu-HU" dirty="0" err="1">
                <a:latin typeface="Calibri" panose="020F0502020204030204" pitchFamily="34" charset="0"/>
                <a:cs typeface="Calibri" panose="020F0502020204030204" pitchFamily="34" charset="0"/>
              </a:rPr>
              <a:t>staff</a:t>
            </a:r>
            <a:r>
              <a:rPr lang="hu-HU" dirty="0">
                <a:latin typeface="Calibri" panose="020F0502020204030204" pitchFamily="34" charset="0"/>
                <a:cs typeface="Calibri" panose="020F0502020204030204" pitchFamily="34" charset="0"/>
              </a:rPr>
              <a:t> and </a:t>
            </a:r>
            <a:r>
              <a:rPr lang="hu-HU" dirty="0" err="1">
                <a:latin typeface="Calibri" panose="020F0502020204030204" pitchFamily="34" charset="0"/>
                <a:cs typeface="Calibri" panose="020F0502020204030204" pitchFamily="34" charset="0"/>
              </a:rPr>
              <a:t>experts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to</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countries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under</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particular</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pressure</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Implementing</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the</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relocation</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decisions</a:t>
            </a:r>
            <a:r>
              <a:rPr lang="hu-HU" dirty="0" smtClean="0">
                <a:latin typeface="Calibri" panose="020F0502020204030204" pitchFamily="34" charset="0"/>
                <a:cs typeface="Calibri" panose="020F0502020204030204" pitchFamily="34" charset="0"/>
              </a:rPr>
              <a:t>.</a:t>
            </a:r>
          </a:p>
          <a:p>
            <a:pPr>
              <a:lnSpc>
                <a:spcPct val="110000"/>
              </a:lnSpc>
            </a:pP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Asylum</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support</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teams</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composed</a:t>
            </a:r>
            <a:r>
              <a:rPr lang="hu-HU" dirty="0" smtClean="0">
                <a:latin typeface="Calibri" panose="020F0502020204030204" pitchFamily="34" charset="0"/>
                <a:cs typeface="Calibri" panose="020F0502020204030204" pitchFamily="34" charset="0"/>
              </a:rPr>
              <a:t> of EU </a:t>
            </a:r>
            <a:r>
              <a:rPr lang="hu-HU" dirty="0" err="1" smtClean="0">
                <a:latin typeface="Calibri" panose="020F0502020204030204" pitchFamily="34" charset="0"/>
                <a:cs typeface="Calibri" panose="020F0502020204030204" pitchFamily="34" charset="0"/>
              </a:rPr>
              <a:t>experts</a:t>
            </a:r>
            <a:endParaRPr lang="en-GB" dirty="0">
              <a:latin typeface="Calibri" panose="020F0502020204030204" pitchFamily="34" charset="0"/>
              <a:cs typeface="Calibri" panose="020F0502020204030204" pitchFamily="34" charset="0"/>
            </a:endParaRPr>
          </a:p>
          <a:p>
            <a:pPr>
              <a:lnSpc>
                <a:spcPct val="110000"/>
              </a:lnSpc>
            </a:pPr>
            <a:r>
              <a:rPr lang="en-US" sz="1400" dirty="0">
                <a:solidFill>
                  <a:srgbClr val="C00000"/>
                </a:solidFill>
                <a:latin typeface="Calibri" panose="020F0502020204030204" pitchFamily="34" charset="0"/>
                <a:cs typeface="Calibri" panose="020F0502020204030204" pitchFamily="34" charset="0"/>
              </a:rPr>
              <a:t>Information, analysis and knowledge development</a:t>
            </a:r>
            <a:endParaRPr lang="hu-HU" sz="1400" dirty="0">
              <a:solidFill>
                <a:srgbClr val="C00000"/>
              </a:solidFill>
              <a:latin typeface="Calibri" panose="020F0502020204030204" pitchFamily="34" charset="0"/>
              <a:cs typeface="Calibri" panose="020F0502020204030204" pitchFamily="34" charset="0"/>
            </a:endParaRPr>
          </a:p>
          <a:p>
            <a:pPr>
              <a:lnSpc>
                <a:spcPct val="110000"/>
              </a:lnSpc>
            </a:pPr>
            <a:r>
              <a:rPr lang="hu-HU" dirty="0">
                <a:solidFill>
                  <a:srgbClr val="C00000"/>
                </a:solidFill>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Producing</a:t>
            </a:r>
            <a:r>
              <a:rPr lang="hu-HU" dirty="0">
                <a:latin typeface="Calibri" panose="020F0502020204030204" pitchFamily="34" charset="0"/>
                <a:cs typeface="Calibri" panose="020F0502020204030204" pitchFamily="34" charset="0"/>
              </a:rPr>
              <a:t> country of </a:t>
            </a:r>
            <a:r>
              <a:rPr lang="hu-HU" dirty="0" err="1">
                <a:latin typeface="Calibri" panose="020F0502020204030204" pitchFamily="34" charset="0"/>
                <a:cs typeface="Calibri" panose="020F0502020204030204" pitchFamily="34" charset="0"/>
              </a:rPr>
              <a:t>origin</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info</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especally</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in</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light</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of</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safe</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countries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of</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origin</a:t>
            </a:r>
            <a:r>
              <a:rPr lang="hu-HU" dirty="0">
                <a:latin typeface="Calibri" panose="020F0502020204030204" pitchFamily="34" charset="0"/>
                <a:cs typeface="Calibri" panose="020F0502020204030204" pitchFamily="34" charset="0"/>
              </a:rPr>
              <a:t> and </a:t>
            </a:r>
            <a:r>
              <a:rPr lang="hu-HU" dirty="0" err="1">
                <a:latin typeface="Calibri" panose="020F0502020204030204" pitchFamily="34" charset="0"/>
                <a:cs typeface="Calibri" panose="020F0502020204030204" pitchFamily="34" charset="0"/>
              </a:rPr>
              <a:t>safe</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third</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countries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Acting</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as</a:t>
            </a:r>
            <a:r>
              <a:rPr lang="hu-HU" dirty="0">
                <a:latin typeface="Calibri" panose="020F0502020204030204" pitchFamily="34" charset="0"/>
                <a:cs typeface="Calibri" panose="020F0502020204030204" pitchFamily="34" charset="0"/>
              </a:rPr>
              <a:t> a c</a:t>
            </a:r>
            <a:r>
              <a:rPr lang="en-US" dirty="0" err="1">
                <a:latin typeface="Calibri" panose="020F0502020204030204" pitchFamily="34" charset="0"/>
                <a:cs typeface="Calibri" panose="020F0502020204030204" pitchFamily="34" charset="0"/>
              </a:rPr>
              <a:t>learing</a:t>
            </a:r>
            <a:r>
              <a:rPr lang="en-US" dirty="0">
                <a:latin typeface="Calibri" panose="020F0502020204030204" pitchFamily="34" charset="0"/>
                <a:cs typeface="Calibri" panose="020F0502020204030204" pitchFamily="34" charset="0"/>
              </a:rPr>
              <a:t> house for national </a:t>
            </a:r>
            <a:r>
              <a:rPr lang="hu-HU"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COI by coordinating national COI production</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Developing</a:t>
            </a:r>
            <a:r>
              <a:rPr lang="hu-HU"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EASO </a:t>
            </a:r>
            <a:r>
              <a:rPr lang="hu-HU"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Information and Documentation System (IDS) as a new systematic </a:t>
            </a:r>
            <a:r>
              <a:rPr lang="hu-HU"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monitoring tool on the CEAS,</a:t>
            </a:r>
          </a:p>
          <a:p>
            <a:pPr>
              <a:lnSpc>
                <a:spcPct val="110000"/>
              </a:lnSpc>
            </a:pPr>
            <a:r>
              <a:rPr lang="en-US" sz="1600" dirty="0">
                <a:solidFill>
                  <a:srgbClr val="C00000"/>
                </a:solidFill>
                <a:latin typeface="Calibri" panose="020F0502020204030204" pitchFamily="34" charset="0"/>
                <a:cs typeface="Calibri" panose="020F0502020204030204" pitchFamily="34" charset="0"/>
              </a:rPr>
              <a:t>Improving the quality of asylum processes and reception conditions</a:t>
            </a:r>
            <a:endParaRPr lang="hu-HU" sz="1600" dirty="0">
              <a:solidFill>
                <a:srgbClr val="C00000"/>
              </a:solidFill>
              <a:latin typeface="Calibri" panose="020F0502020204030204" pitchFamily="34" charset="0"/>
              <a:cs typeface="Calibri" panose="020F0502020204030204" pitchFamily="34" charset="0"/>
            </a:endParaRPr>
          </a:p>
          <a:p>
            <a:pPr>
              <a:lnSpc>
                <a:spcPct val="110000"/>
              </a:lnSpc>
            </a:pPr>
            <a:r>
              <a:rPr lang="hu-HU" dirty="0">
                <a:latin typeface="Calibri" panose="020F0502020204030204" pitchFamily="34" charset="0"/>
                <a:cs typeface="Calibri" panose="020F0502020204030204" pitchFamily="34" charset="0"/>
              </a:rPr>
              <a:t>	National </a:t>
            </a:r>
            <a:r>
              <a:rPr lang="hu-HU" dirty="0" err="1">
                <a:latin typeface="Calibri" panose="020F0502020204030204" pitchFamily="34" charset="0"/>
                <a:cs typeface="Calibri" panose="020F0502020204030204" pitchFamily="34" charset="0"/>
              </a:rPr>
              <a:t>procedures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quality</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improvement</a:t>
            </a:r>
            <a:r>
              <a:rPr lang="hu-HU" dirty="0">
                <a:latin typeface="Calibri" panose="020F0502020204030204" pitchFamily="34" charset="0"/>
                <a:cs typeface="Calibri" panose="020F0502020204030204" pitchFamily="34" charset="0"/>
              </a:rPr>
              <a:t>, Dublin </a:t>
            </a:r>
            <a:r>
              <a:rPr lang="hu-HU" dirty="0" err="1">
                <a:latin typeface="Calibri" panose="020F0502020204030204" pitchFamily="34" charset="0"/>
                <a:cs typeface="Calibri" panose="020F0502020204030204" pitchFamily="34" charset="0"/>
              </a:rPr>
              <a:t>procedures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consistent</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application</a:t>
            </a:r>
            <a:endParaRPr lang="hu-HU" dirty="0">
              <a:latin typeface="Calibri" panose="020F0502020204030204" pitchFamily="34" charset="0"/>
              <a:cs typeface="Calibri" panose="020F0502020204030204" pitchFamily="34" charset="0"/>
            </a:endParaRPr>
          </a:p>
          <a:p>
            <a:pPr>
              <a:lnSpc>
                <a:spcPct val="110000"/>
              </a:lnSpc>
            </a:pPr>
            <a:r>
              <a:rPr lang="hu-HU" sz="1600" dirty="0" err="1">
                <a:solidFill>
                  <a:srgbClr val="C00000"/>
                </a:solidFill>
                <a:latin typeface="Calibri" panose="020F0502020204030204" pitchFamily="34" charset="0"/>
                <a:cs typeface="Calibri" panose="020F0502020204030204" pitchFamily="34" charset="0"/>
              </a:rPr>
              <a:t>Training</a:t>
            </a:r>
            <a:r>
              <a:rPr lang="hu-HU" sz="1600" dirty="0">
                <a:solidFill>
                  <a:srgbClr val="C00000"/>
                </a:solidFill>
                <a:latin typeface="Calibri" panose="020F0502020204030204" pitchFamily="34" charset="0"/>
                <a:cs typeface="Calibri" panose="020F0502020204030204" pitchFamily="34" charset="0"/>
              </a:rPr>
              <a:t> and </a:t>
            </a:r>
            <a:r>
              <a:rPr lang="hu-HU" sz="1600" dirty="0" err="1">
                <a:solidFill>
                  <a:srgbClr val="C00000"/>
                </a:solidFill>
                <a:latin typeface="Calibri" panose="020F0502020204030204" pitchFamily="34" charset="0"/>
                <a:cs typeface="Calibri" panose="020F0502020204030204" pitchFamily="34" charset="0"/>
              </a:rPr>
              <a:t>professional</a:t>
            </a:r>
            <a:r>
              <a:rPr lang="hu-HU" sz="1600" dirty="0">
                <a:solidFill>
                  <a:srgbClr val="C00000"/>
                </a:solidFill>
                <a:latin typeface="Calibri" panose="020F0502020204030204" pitchFamily="34" charset="0"/>
                <a:cs typeface="Calibri" panose="020F0502020204030204" pitchFamily="34" charset="0"/>
              </a:rPr>
              <a:t> </a:t>
            </a:r>
            <a:r>
              <a:rPr lang="hu-HU" sz="1600" dirty="0" err="1">
                <a:solidFill>
                  <a:srgbClr val="C00000"/>
                </a:solidFill>
                <a:latin typeface="Calibri" panose="020F0502020204030204" pitchFamily="34" charset="0"/>
                <a:cs typeface="Calibri" panose="020F0502020204030204" pitchFamily="34" charset="0"/>
              </a:rPr>
              <a:t>development</a:t>
            </a:r>
            <a:endParaRPr lang="hu-HU" sz="1600" dirty="0">
              <a:solidFill>
                <a:srgbClr val="C00000"/>
              </a:solidFill>
              <a:latin typeface="Calibri" panose="020F0502020204030204" pitchFamily="34" charset="0"/>
              <a:cs typeface="Calibri" panose="020F0502020204030204" pitchFamily="34" charset="0"/>
            </a:endParaRPr>
          </a:p>
          <a:p>
            <a:pPr>
              <a:lnSpc>
                <a:spcPct val="110000"/>
              </a:lnSpc>
            </a:pPr>
            <a:r>
              <a:rPr lang="hu-HU" dirty="0">
                <a:solidFill>
                  <a:srgbClr val="C00000"/>
                </a:solidFill>
                <a:latin typeface="Calibri" panose="020F0502020204030204" pitchFamily="34" charset="0"/>
                <a:cs typeface="Calibri" panose="020F0502020204030204" pitchFamily="34" charset="0"/>
              </a:rPr>
              <a:t>	</a:t>
            </a:r>
            <a:r>
              <a:rPr lang="hu-HU" dirty="0">
                <a:latin typeface="Calibri" panose="020F0502020204030204" pitchFamily="34" charset="0"/>
                <a:cs typeface="Calibri" panose="020F0502020204030204" pitchFamily="34" charset="0"/>
              </a:rPr>
              <a:t>European </a:t>
            </a:r>
            <a:r>
              <a:rPr lang="hu-HU" dirty="0" err="1">
                <a:latin typeface="Calibri" panose="020F0502020204030204" pitchFamily="34" charset="0"/>
                <a:cs typeface="Calibri" panose="020F0502020204030204" pitchFamily="34" charset="0"/>
              </a:rPr>
              <a:t>Asylum</a:t>
            </a:r>
            <a:r>
              <a:rPr lang="hu-HU" dirty="0">
                <a:latin typeface="Calibri" panose="020F0502020204030204" pitchFamily="34" charset="0"/>
                <a:cs typeface="Calibri" panose="020F0502020204030204" pitchFamily="34" charset="0"/>
              </a:rPr>
              <a:t> Curriculum –  </a:t>
            </a:r>
            <a:r>
              <a:rPr lang="hu-HU" dirty="0" err="1">
                <a:latin typeface="Calibri" panose="020F0502020204030204" pitchFamily="34" charset="0"/>
                <a:cs typeface="Calibri" panose="020F0502020204030204" pitchFamily="34" charset="0"/>
              </a:rPr>
              <a:t>continuous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renewal</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trainings</a:t>
            </a:r>
            <a:endParaRPr lang="hu-HU" dirty="0">
              <a:latin typeface="Calibri" panose="020F0502020204030204" pitchFamily="34" charset="0"/>
              <a:cs typeface="Calibri" panose="020F0502020204030204" pitchFamily="34" charset="0"/>
            </a:endParaRPr>
          </a:p>
          <a:p>
            <a:pPr>
              <a:lnSpc>
                <a:spcPct val="110000"/>
              </a:lnSpc>
            </a:pPr>
            <a:r>
              <a:rPr lang="en-GB" sz="1600" dirty="0">
                <a:solidFill>
                  <a:srgbClr val="C00000"/>
                </a:solidFill>
                <a:latin typeface="Calibri" panose="020F0502020204030204" pitchFamily="34" charset="0"/>
                <a:cs typeface="Calibri" panose="020F0502020204030204" pitchFamily="34" charset="0"/>
              </a:rPr>
              <a:t>External dimension</a:t>
            </a:r>
          </a:p>
          <a:p>
            <a:pPr>
              <a:lnSpc>
                <a:spcPct val="110000"/>
              </a:lnSpc>
            </a:pPr>
            <a:r>
              <a:rPr lang="hu-HU" dirty="0">
                <a:solidFill>
                  <a:srgbClr val="C00000"/>
                </a:solidFill>
                <a:latin typeface="Calibri" panose="020F0502020204030204" pitchFamily="34" charset="0"/>
                <a:cs typeface="Calibri" panose="020F0502020204030204" pitchFamily="34" charset="0"/>
              </a:rPr>
              <a:t>	</a:t>
            </a:r>
            <a:r>
              <a:rPr lang="hu-HU" dirty="0">
                <a:latin typeface="Calibri" panose="020F0502020204030204" pitchFamily="34" charset="0"/>
                <a:cs typeface="Calibri" panose="020F0502020204030204" pitchFamily="34" charset="0"/>
              </a:rPr>
              <a:t>S</a:t>
            </a:r>
            <a:r>
              <a:rPr lang="en-US" dirty="0" err="1">
                <a:latin typeface="Calibri" panose="020F0502020204030204" pitchFamily="34" charset="0"/>
                <a:cs typeface="Calibri" panose="020F0502020204030204" pitchFamily="34" charset="0"/>
              </a:rPr>
              <a:t>upport</a:t>
            </a:r>
            <a:r>
              <a:rPr lang="en-US" dirty="0">
                <a:latin typeface="Calibri" panose="020F0502020204030204" pitchFamily="34" charset="0"/>
                <a:cs typeface="Calibri" panose="020F0502020204030204" pitchFamily="34" charset="0"/>
              </a:rPr>
              <a:t> the approach of renewed partnerships with Third Countries, </a:t>
            </a:r>
            <a:r>
              <a:rPr lang="hu-HU"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through tailored "compacts„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Focus</a:t>
            </a:r>
            <a:r>
              <a:rPr lang="hu-HU" dirty="0">
                <a:latin typeface="Calibri" panose="020F0502020204030204" pitchFamily="34" charset="0"/>
                <a:cs typeface="Calibri" panose="020F0502020204030204" pitchFamily="34" charset="0"/>
              </a:rPr>
              <a:t>: Western </a:t>
            </a:r>
            <a:r>
              <a:rPr lang="hu-HU" dirty="0" err="1">
                <a:latin typeface="Calibri" panose="020F0502020204030204" pitchFamily="34" charset="0"/>
                <a:cs typeface="Calibri" panose="020F0502020204030204" pitchFamily="34" charset="0"/>
              </a:rPr>
              <a:t>Balkans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Turkey</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North</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Africa</a:t>
            </a:r>
            <a:endParaRPr lang="en-GB" dirty="0">
              <a:latin typeface="Calibri" panose="020F0502020204030204" pitchFamily="34" charset="0"/>
              <a:cs typeface="Calibri" panose="020F0502020204030204" pitchFamily="34" charset="0"/>
            </a:endParaRPr>
          </a:p>
          <a:p>
            <a:endParaRPr lang="en-US" dirty="0" smtClean="0"/>
          </a:p>
          <a:p>
            <a:endParaRPr lang="hu-HU" dirty="0" smtClean="0"/>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solidFill>
                  <a:prstClr val="black"/>
                </a:solidFill>
              </a:rPr>
              <a:pPr>
                <a:defRPr/>
              </a:pPr>
              <a:t>52</a:t>
            </a:fld>
            <a:endParaRPr lang="hu-HU">
              <a:solidFill>
                <a:prstClr val="black"/>
              </a:solidFill>
            </a:endParaRPr>
          </a:p>
        </p:txBody>
      </p:sp>
    </p:spTree>
    <p:extLst>
      <p:ext uri="{BB962C8B-B14F-4D97-AF65-F5344CB8AC3E}">
        <p14:creationId xmlns:p14="http://schemas.microsoft.com/office/powerpoint/2010/main" val="369127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A70F3FE0-13D9-450B-A640-44AC479F7484}" type="slidenum">
              <a:rPr lang="hu-HU" smtClean="0">
                <a:solidFill>
                  <a:prstClr val="black"/>
                </a:solidFill>
              </a:rPr>
              <a:pPr>
                <a:defRPr/>
              </a:pPr>
              <a:t>7</a:t>
            </a:fld>
            <a:endParaRPr lang="hu-HU" dirty="0" smtClean="0">
              <a:solidFill>
                <a:prstClr val="black"/>
              </a:solidFill>
            </a:endParaRPr>
          </a:p>
        </p:txBody>
      </p:sp>
      <p:sp>
        <p:nvSpPr>
          <p:cNvPr id="178179" name="Rectangle 2"/>
          <p:cNvSpPr>
            <a:spLocks noGrp="1" noRot="1" noChangeAspect="1" noChangeArrowheads="1" noTextEdit="1"/>
          </p:cNvSpPr>
          <p:nvPr>
            <p:ph type="sldImg"/>
          </p:nvPr>
        </p:nvSpPr>
        <p:spPr>
          <a:xfrm>
            <a:off x="862013" y="765175"/>
            <a:ext cx="5084762" cy="3814763"/>
          </a:xfrm>
          <a:ln/>
        </p:spPr>
      </p:sp>
      <p:sp>
        <p:nvSpPr>
          <p:cNvPr id="178180" name="Rectangle 3"/>
          <p:cNvSpPr>
            <a:spLocks noGrp="1" noChangeArrowheads="1"/>
          </p:cNvSpPr>
          <p:nvPr>
            <p:ph type="body" idx="1"/>
          </p:nvPr>
        </p:nvSpPr>
        <p:spPr>
          <a:xfrm>
            <a:off x="910768" y="4833328"/>
            <a:ext cx="4985586" cy="4579717"/>
          </a:xfrm>
          <a:noFill/>
          <a:ln/>
        </p:spPr>
        <p:txBody>
          <a:bodyPr/>
          <a:lstStyle/>
          <a:p>
            <a:pPr eaLnBrk="1" hangingPunct="1"/>
            <a:r>
              <a:rPr lang="hu-HU" dirty="0" err="1" smtClean="0"/>
              <a:t>On</a:t>
            </a:r>
            <a:r>
              <a:rPr lang="en-US" dirty="0" smtClean="0"/>
              <a:t>11 </a:t>
            </a:r>
            <a:r>
              <a:rPr lang="en-US" dirty="0"/>
              <a:t>May 2016, a first package of legislative proposals, containing</a:t>
            </a:r>
            <a:r>
              <a:rPr lang="en-US" dirty="0" smtClean="0"/>
              <a:t>:</a:t>
            </a:r>
            <a:endParaRPr lang="hu-HU" dirty="0" smtClean="0"/>
          </a:p>
          <a:p>
            <a:pPr eaLnBrk="1" hangingPunct="1"/>
            <a:r>
              <a:rPr lang="en-US" dirty="0" smtClean="0"/>
              <a:t> </a:t>
            </a:r>
            <a:r>
              <a:rPr lang="en-US" dirty="0"/>
              <a:t>• a recast of the Dublin Regulation establishing the criteria and mechanisms for determining the Member State responsible for examining an application for international protection (doc 8715/16</a:t>
            </a:r>
            <a:r>
              <a:rPr lang="en-US" dirty="0" smtClean="0"/>
              <a:t>);</a:t>
            </a:r>
            <a:endParaRPr lang="hu-HU" dirty="0" smtClean="0"/>
          </a:p>
          <a:p>
            <a:pPr eaLnBrk="1" hangingPunct="1"/>
            <a:r>
              <a:rPr lang="en-US" dirty="0" smtClean="0"/>
              <a:t> </a:t>
            </a:r>
            <a:r>
              <a:rPr lang="en-US" dirty="0"/>
              <a:t>• a Regulation on the European Union Agency for Asylum, replacing the EASO Regulation (doc 8742/16); </a:t>
            </a:r>
            <a:endParaRPr lang="hu-HU" dirty="0" smtClean="0"/>
          </a:p>
          <a:p>
            <a:pPr eaLnBrk="1" hangingPunct="1"/>
            <a:r>
              <a:rPr lang="en-US" dirty="0" smtClean="0"/>
              <a:t>• </a:t>
            </a:r>
            <a:r>
              <a:rPr lang="en-US" dirty="0"/>
              <a:t>a recast of the Regulation on the establishment of 'Eurodac' (doc 8765/16); − on 18 July 2016, a second package of legislative proposals, which contains: </a:t>
            </a:r>
            <a:endParaRPr lang="hu-HU" dirty="0" smtClean="0"/>
          </a:p>
          <a:p>
            <a:pPr eaLnBrk="1" hangingPunct="1"/>
            <a:r>
              <a:rPr lang="en-US" dirty="0" smtClean="0"/>
              <a:t>• </a:t>
            </a:r>
            <a:r>
              <a:rPr lang="en-US" dirty="0"/>
              <a:t>a Regulation establishing a common procedure for international protection in the EU (replacing the Asylum Procedures Directive) (doc 11317/16 + ADD 1 + ADD 2</a:t>
            </a:r>
            <a:r>
              <a:rPr lang="en-US" dirty="0" smtClean="0"/>
              <a:t>);</a:t>
            </a:r>
            <a:endParaRPr lang="hu-HU" dirty="0" smtClean="0"/>
          </a:p>
          <a:p>
            <a:pPr eaLnBrk="1" hangingPunct="1"/>
            <a:r>
              <a:rPr lang="en-US" dirty="0" smtClean="0"/>
              <a:t> </a:t>
            </a:r>
            <a:r>
              <a:rPr lang="en-US" dirty="0"/>
              <a:t>• a Regulation on qualification of third-country nationals or stateless persons as beneficiaries of international protection (replacing the Qualification Directive) (doc 11316/16 + ADD 1</a:t>
            </a:r>
            <a:r>
              <a:rPr lang="en-US" dirty="0" smtClean="0"/>
              <a:t>);</a:t>
            </a:r>
            <a:endParaRPr lang="hu-HU" dirty="0" smtClean="0"/>
          </a:p>
          <a:p>
            <a:pPr eaLnBrk="1" hangingPunct="1"/>
            <a:r>
              <a:rPr lang="en-US" dirty="0" smtClean="0"/>
              <a:t> </a:t>
            </a:r>
            <a:r>
              <a:rPr lang="en-US" dirty="0"/>
              <a:t>• a recast of the Directive for the reception conditions of applicants for international protection (doc 11318/1/16 REV 1</a:t>
            </a:r>
            <a:r>
              <a:rPr lang="en-US" dirty="0" smtClean="0"/>
              <a:t>);</a:t>
            </a:r>
            <a:endParaRPr lang="hu-HU" dirty="0" smtClean="0"/>
          </a:p>
          <a:p>
            <a:pPr eaLnBrk="1" hangingPunct="1"/>
            <a:r>
              <a:rPr lang="en-US" dirty="0" smtClean="0"/>
              <a:t> </a:t>
            </a:r>
            <a:r>
              <a:rPr lang="en-US" dirty="0"/>
              <a:t>• a Regulation establishing a Union Resettlement Framework (doc 11313/16</a:t>
            </a:r>
            <a:r>
              <a:rPr lang="en-US" dirty="0" smtClean="0"/>
              <a:t>)</a:t>
            </a:r>
            <a:r>
              <a:rPr lang="hu-HU" dirty="0" smtClean="0"/>
              <a:t> </a:t>
            </a:r>
          </a:p>
          <a:p>
            <a:pPr algn="r" eaLnBrk="1" hangingPunct="1"/>
            <a:r>
              <a:rPr lang="hu-HU" sz="800" i="1" dirty="0"/>
              <a:t>Quoted from:Doc 12724/16</a:t>
            </a:r>
            <a:endParaRPr lang="en-US" sz="800" i="1" dirty="0"/>
          </a:p>
        </p:txBody>
      </p:sp>
    </p:spTree>
    <p:extLst>
      <p:ext uri="{BB962C8B-B14F-4D97-AF65-F5344CB8AC3E}">
        <p14:creationId xmlns:p14="http://schemas.microsoft.com/office/powerpoint/2010/main" val="2112896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54</a:t>
            </a:fld>
            <a:endParaRPr lang="en-GB">
              <a:solidFill>
                <a:prstClr val="black"/>
              </a:solidFill>
            </a:endParaRPr>
          </a:p>
        </p:txBody>
      </p:sp>
    </p:spTree>
    <p:extLst>
      <p:ext uri="{BB962C8B-B14F-4D97-AF65-F5344CB8AC3E}">
        <p14:creationId xmlns:p14="http://schemas.microsoft.com/office/powerpoint/2010/main" val="4173558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2774082" y="4603280"/>
            <a:ext cx="3898454" cy="5075484"/>
          </a:xfrm>
        </p:spPr>
        <p:txBody>
          <a:bodyPr/>
          <a:lstStyle/>
          <a:p>
            <a:pPr algn="ctr"/>
            <a:r>
              <a:rPr lang="en-GB" dirty="0">
                <a:solidFill>
                  <a:srgbClr val="C00000"/>
                </a:solidFill>
                <a:latin typeface="Calibri" panose="020F0502020204030204" pitchFamily="34" charset="0"/>
                <a:cs typeface="Calibri" panose="020F0502020204030204" pitchFamily="34" charset="0"/>
              </a:rPr>
              <a:t>Activities to be funded</a:t>
            </a:r>
          </a:p>
          <a:p>
            <a:endParaRPr lang="en-GB" dirty="0">
              <a:solidFill>
                <a:srgbClr val="C0000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Asylum systems – reception (non-exhaustive list) </a:t>
            </a:r>
          </a:p>
          <a:p>
            <a:r>
              <a:rPr lang="en-GB" dirty="0">
                <a:latin typeface="Calibri" panose="020F0502020204030204" pitchFamily="34" charset="0"/>
                <a:cs typeface="Calibri" panose="020F0502020204030204" pitchFamily="34" charset="0"/>
              </a:rPr>
              <a:t> 		E.G. </a:t>
            </a:r>
            <a:r>
              <a:rPr lang="en-GB" dirty="0">
                <a:solidFill>
                  <a:srgbClr val="24222A"/>
                </a:solidFill>
                <a:latin typeface="Calibri" panose="020F0502020204030204" pitchFamily="34" charset="0"/>
                <a:cs typeface="Calibri" panose="020F0502020204030204" pitchFamily="34" charset="0"/>
              </a:rPr>
              <a:t>The provision of material aid, support services, health and psychological care;  translation and interpretation, the provision of legal assistance and representation;  alternative measures to detention; accommodation infrastructure and services;</a:t>
            </a:r>
          </a:p>
          <a:p>
            <a:endParaRPr lang="en-GB" dirty="0">
              <a:solidFill>
                <a:srgbClr val="C0000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Member States’ capacity to develop, monitor and evaluate their asylum policies and procedures </a:t>
            </a:r>
          </a:p>
          <a:p>
            <a:r>
              <a:rPr lang="en-GB" dirty="0">
                <a:latin typeface="Calibri" panose="020F0502020204030204" pitchFamily="34" charset="0"/>
                <a:cs typeface="Calibri" panose="020F0502020204030204" pitchFamily="34" charset="0"/>
              </a:rPr>
              <a:t>Collect, analyse and disseminate qualitative and quantitative data among others for the early warning mechanism in the Dublin regulation</a:t>
            </a:r>
          </a:p>
          <a:p>
            <a:endParaRPr lang="en-GB" dirty="0">
              <a:solidFill>
                <a:srgbClr val="C0000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Resettlement and relocation</a:t>
            </a:r>
          </a:p>
          <a:p>
            <a:r>
              <a:rPr lang="en-GB" dirty="0">
                <a:latin typeface="Calibri" panose="020F0502020204030204" pitchFamily="34" charset="0"/>
                <a:cs typeface="Calibri" panose="020F0502020204030204" pitchFamily="34" charset="0"/>
              </a:rPr>
              <a:t>E.g</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establishment and development of national resettlement and relocation programmes; </a:t>
            </a:r>
          </a:p>
          <a:p>
            <a:endParaRPr lang="hu-HU" dirty="0"/>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55</a:t>
            </a:fld>
            <a:endParaRPr lang="en-GB">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77148357"/>
              </p:ext>
            </p:extLst>
          </p:nvPr>
        </p:nvGraphicFramePr>
        <p:xfrm>
          <a:off x="119807" y="4603280"/>
          <a:ext cx="2520280" cy="2635394"/>
        </p:xfrm>
        <a:graphic>
          <a:graphicData uri="http://schemas.openxmlformats.org/presentationml/2006/ole">
            <mc:AlternateContent xmlns:mc="http://schemas.openxmlformats.org/markup-compatibility/2006">
              <mc:Choice xmlns:v="urn:schemas-microsoft-com:vml" Requires="v">
                <p:oleObj spid="_x0000_s8302" name="Slide" r:id="rId4" imgW="4568777" imgH="3425960" progId="PowerPoint.Slide.12">
                  <p:embed/>
                </p:oleObj>
              </mc:Choice>
              <mc:Fallback>
                <p:oleObj name="Slide" r:id="rId4" imgW="4568777" imgH="3425960" progId="PowerPoint.Slide.12">
                  <p:embed/>
                  <p:pic>
                    <p:nvPicPr>
                      <p:cNvPr id="0" name=""/>
                      <p:cNvPicPr/>
                      <p:nvPr/>
                    </p:nvPicPr>
                    <p:blipFill>
                      <a:blip r:embed="rId5"/>
                      <a:stretch>
                        <a:fillRect/>
                      </a:stretch>
                    </p:blipFill>
                    <p:spPr>
                      <a:xfrm>
                        <a:off x="119807" y="4603280"/>
                        <a:ext cx="2520280" cy="2635394"/>
                      </a:xfrm>
                      <a:prstGeom prst="rect">
                        <a:avLst/>
                      </a:prstGeom>
                    </p:spPr>
                  </p:pic>
                </p:oleObj>
              </mc:Fallback>
            </mc:AlternateContent>
          </a:graphicData>
        </a:graphic>
      </p:graphicFrame>
    </p:spTree>
    <p:extLst>
      <p:ext uri="{BB962C8B-B14F-4D97-AF65-F5344CB8AC3E}">
        <p14:creationId xmlns:p14="http://schemas.microsoft.com/office/powerpoint/2010/main" val="68543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282575"/>
            <a:ext cx="4416425" cy="3313113"/>
          </a:xfrm>
        </p:spPr>
      </p:sp>
      <p:sp>
        <p:nvSpPr>
          <p:cNvPr id="3" name="Notes Placeholder 2"/>
          <p:cNvSpPr>
            <a:spLocks noGrp="1"/>
          </p:cNvSpPr>
          <p:nvPr>
            <p:ph type="body" idx="1"/>
          </p:nvPr>
        </p:nvSpPr>
        <p:spPr>
          <a:xfrm>
            <a:off x="679768" y="3595167"/>
            <a:ext cx="5438140" cy="6048671"/>
          </a:xfrm>
        </p:spPr>
        <p:txBody>
          <a:bodyPr>
            <a:normAutofit/>
          </a:bodyPr>
          <a:lstStyle/>
          <a:p>
            <a:pPr algn="ctr"/>
            <a:r>
              <a:rPr lang="hu-HU" sz="1600" dirty="0" err="1" smtClean="0"/>
              <a:t>Symptoms</a:t>
            </a:r>
            <a:r>
              <a:rPr lang="hu-HU" sz="1600" dirty="0" smtClean="0"/>
              <a:t> of </a:t>
            </a:r>
            <a:r>
              <a:rPr lang="hu-HU" sz="1600" dirty="0" err="1" smtClean="0"/>
              <a:t>the</a:t>
            </a:r>
            <a:r>
              <a:rPr lang="hu-HU" sz="1600" dirty="0" smtClean="0"/>
              <a:t> </a:t>
            </a:r>
            <a:r>
              <a:rPr lang="hu-HU" sz="1600" dirty="0" err="1" smtClean="0"/>
              <a:t>failure</a:t>
            </a:r>
            <a:endParaRPr lang="hu-HU" sz="1600" dirty="0" smtClean="0"/>
          </a:p>
          <a:p>
            <a:pPr>
              <a:buFont typeface="Wingdings" panose="05000000000000000000" pitchFamily="2" charset="2"/>
              <a:buChar char="§"/>
            </a:pPr>
            <a:r>
              <a:rPr lang="en-GB" sz="1600" dirty="0" smtClean="0"/>
              <a:t>Thousands </a:t>
            </a:r>
            <a:r>
              <a:rPr lang="en-GB" sz="1600" dirty="0"/>
              <a:t>of </a:t>
            </a:r>
            <a:r>
              <a:rPr lang="en-GB" sz="1600" dirty="0">
                <a:solidFill>
                  <a:srgbClr val="C00000"/>
                </a:solidFill>
              </a:rPr>
              <a:t>death</a:t>
            </a:r>
            <a:r>
              <a:rPr lang="en-GB" sz="1600" dirty="0"/>
              <a:t>s at sea and inland</a:t>
            </a:r>
          </a:p>
          <a:p>
            <a:pPr>
              <a:buFont typeface="Wingdings" panose="05000000000000000000" pitchFamily="2" charset="2"/>
              <a:buChar char="§"/>
            </a:pPr>
            <a:r>
              <a:rPr lang="en-GB" sz="1600" dirty="0"/>
              <a:t>The overall </a:t>
            </a:r>
            <a:r>
              <a:rPr lang="en-GB" sz="1600" dirty="0">
                <a:solidFill>
                  <a:srgbClr val="C00000"/>
                </a:solidFill>
              </a:rPr>
              <a:t>impression of a </a:t>
            </a:r>
            <a:r>
              <a:rPr lang="en-GB" sz="1600" dirty="0"/>
              <a:t>„crisis”, which is </a:t>
            </a:r>
            <a:r>
              <a:rPr lang="en-GB" sz="1600" dirty="0">
                <a:solidFill>
                  <a:srgbClr val="C00000"/>
                </a:solidFill>
              </a:rPr>
              <a:t>seen as a European crisis</a:t>
            </a:r>
          </a:p>
          <a:p>
            <a:pPr>
              <a:buFont typeface="Wingdings" panose="05000000000000000000" pitchFamily="2" charset="2"/>
              <a:buChar char="§"/>
            </a:pPr>
            <a:r>
              <a:rPr lang="en-GB" sz="1600" dirty="0"/>
              <a:t>The increasing </a:t>
            </a:r>
            <a:r>
              <a:rPr lang="en-GB" sz="1600" dirty="0">
                <a:solidFill>
                  <a:srgbClr val="C00000"/>
                </a:solidFill>
              </a:rPr>
              <a:t>tension between Member States </a:t>
            </a:r>
            <a:r>
              <a:rPr lang="en-GB" sz="1600" dirty="0"/>
              <a:t>(e.g. Sweden-Denmark, Austria – Greece, Hungary – Austria, Slovenia, Croatia, etc.)</a:t>
            </a:r>
            <a:endParaRPr lang="en-GB" sz="1600" dirty="0">
              <a:solidFill>
                <a:srgbClr val="C00000"/>
              </a:solidFill>
            </a:endParaRPr>
          </a:p>
          <a:p>
            <a:pPr>
              <a:buFont typeface="Wingdings" panose="05000000000000000000" pitchFamily="2" charset="2"/>
              <a:buChar char="§"/>
            </a:pPr>
            <a:r>
              <a:rPr lang="en-GB" sz="1600" dirty="0">
                <a:solidFill>
                  <a:srgbClr val="C00000"/>
                </a:solidFill>
              </a:rPr>
              <a:t>The uneasy </a:t>
            </a:r>
            <a:r>
              <a:rPr lang="en-GB" sz="1600" dirty="0"/>
              <a:t>relationship </a:t>
            </a:r>
            <a:r>
              <a:rPr lang="en-GB" sz="1600" dirty="0">
                <a:solidFill>
                  <a:srgbClr val="C00000"/>
                </a:solidFill>
              </a:rPr>
              <a:t>with Turkey</a:t>
            </a:r>
          </a:p>
          <a:p>
            <a:pPr>
              <a:buFont typeface="Wingdings" panose="05000000000000000000" pitchFamily="2" charset="2"/>
              <a:buChar char="§"/>
            </a:pPr>
            <a:r>
              <a:rPr lang="en-GB" sz="1600" dirty="0"/>
              <a:t>The grossly </a:t>
            </a:r>
            <a:r>
              <a:rPr lang="en-GB" sz="1600" dirty="0">
                <a:solidFill>
                  <a:srgbClr val="C00000"/>
                </a:solidFill>
              </a:rPr>
              <a:t>unfair participation in the provision of protection </a:t>
            </a:r>
            <a:r>
              <a:rPr lang="en-GB" sz="1600" dirty="0"/>
              <a:t>to refugees reaching EU territory</a:t>
            </a:r>
          </a:p>
          <a:p>
            <a:pPr>
              <a:buFont typeface="Wingdings" panose="05000000000000000000" pitchFamily="2" charset="2"/>
              <a:buChar char="§"/>
            </a:pPr>
            <a:r>
              <a:rPr lang="en-GB" sz="1600" dirty="0"/>
              <a:t>The repeated, but </a:t>
            </a:r>
            <a:r>
              <a:rPr lang="en-GB" sz="1600" dirty="0">
                <a:solidFill>
                  <a:srgbClr val="C00000"/>
                </a:solidFill>
              </a:rPr>
              <a:t>largely fruitless sweeping legislative and political efforts, </a:t>
            </a:r>
            <a:r>
              <a:rPr lang="en-GB" sz="1600" dirty="0"/>
              <a:t>including negotiations with transit countries (Western Balkan conference) and states of the regions of origin (Valetta summit), decisions to resettle and relocate refugees and asylum seekers</a:t>
            </a:r>
            <a:endParaRPr lang="en-GB" sz="1600" dirty="0">
              <a:solidFill>
                <a:srgbClr val="C00000"/>
              </a:solidFill>
            </a:endParaRPr>
          </a:p>
          <a:p>
            <a:pPr>
              <a:buFont typeface="Wingdings" panose="05000000000000000000" pitchFamily="2" charset="2"/>
              <a:buChar char="§"/>
            </a:pPr>
            <a:r>
              <a:rPr lang="en-GB" sz="1600" dirty="0">
                <a:solidFill>
                  <a:srgbClr val="C00000"/>
                </a:solidFill>
              </a:rPr>
              <a:t>The breakdown of the Dublin system</a:t>
            </a:r>
          </a:p>
          <a:p>
            <a:pPr>
              <a:buFont typeface="Wingdings" panose="05000000000000000000" pitchFamily="2" charset="2"/>
              <a:buChar char="§"/>
            </a:pPr>
            <a:r>
              <a:rPr lang="en-GB" sz="1600" dirty="0">
                <a:solidFill>
                  <a:srgbClr val="C00000"/>
                </a:solidFill>
              </a:rPr>
              <a:t>Fences </a:t>
            </a:r>
            <a:r>
              <a:rPr lang="en-GB" sz="1600" dirty="0"/>
              <a:t>at the external and internal borders &amp; </a:t>
            </a:r>
            <a:r>
              <a:rPr lang="en-GB" sz="1600" dirty="0">
                <a:solidFill>
                  <a:srgbClr val="C00000"/>
                </a:solidFill>
              </a:rPr>
              <a:t>reintroduction of border controls </a:t>
            </a:r>
            <a:r>
              <a:rPr lang="en-GB" sz="1600" dirty="0"/>
              <a:t>at Schengen </a:t>
            </a:r>
            <a:r>
              <a:rPr lang="en-GB" sz="1600" dirty="0">
                <a:solidFill>
                  <a:srgbClr val="C00000"/>
                </a:solidFill>
              </a:rPr>
              <a:t>internal borders</a:t>
            </a:r>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56</a:t>
            </a:fld>
            <a:endParaRPr lang="en-GB">
              <a:solidFill>
                <a:prstClr val="black"/>
              </a:solidFill>
            </a:endParaRPr>
          </a:p>
        </p:txBody>
      </p:sp>
    </p:spTree>
    <p:extLst>
      <p:ext uri="{BB962C8B-B14F-4D97-AF65-F5344CB8AC3E}">
        <p14:creationId xmlns:p14="http://schemas.microsoft.com/office/powerpoint/2010/main" val="3447923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C56F8189-9FF9-4AFC-81FD-FECA76BF8701}" type="slidenum">
              <a:rPr lang="hu-HU" smtClean="0">
                <a:solidFill>
                  <a:prstClr val="black"/>
                </a:solidFill>
              </a:rPr>
              <a:pPr>
                <a:defRPr/>
              </a:pPr>
              <a:t>57</a:t>
            </a:fld>
            <a:endParaRPr lang="hu-HU">
              <a:solidFill>
                <a:prstClr val="black"/>
              </a:solidFill>
            </a:endParaRPr>
          </a:p>
        </p:txBody>
      </p:sp>
    </p:spTree>
    <p:extLst>
      <p:ext uri="{BB962C8B-B14F-4D97-AF65-F5344CB8AC3E}">
        <p14:creationId xmlns:p14="http://schemas.microsoft.com/office/powerpoint/2010/main" val="21371883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solidFill>
                  <a:prstClr val="black"/>
                </a:solidFill>
              </a:rPr>
              <a:pPr fontAlgn="base">
                <a:spcBef>
                  <a:spcPct val="0"/>
                </a:spcBef>
                <a:spcAft>
                  <a:spcPct val="0"/>
                </a:spcAft>
                <a:defRPr/>
              </a:pPr>
              <a:t>58</a:t>
            </a:fld>
            <a:endParaRPr lang="en-GB" dirty="0" smtClean="0">
              <a:solidFill>
                <a:prstClr val="black"/>
              </a:solidFill>
            </a:endParaRPr>
          </a:p>
        </p:txBody>
      </p:sp>
    </p:spTree>
    <p:extLst>
      <p:ext uri="{BB962C8B-B14F-4D97-AF65-F5344CB8AC3E}">
        <p14:creationId xmlns:p14="http://schemas.microsoft.com/office/powerpoint/2010/main" val="2173194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59</a:t>
            </a:fld>
            <a:endParaRPr lang="en-GB">
              <a:solidFill>
                <a:prstClr val="black"/>
              </a:solidFill>
            </a:endParaRPr>
          </a:p>
        </p:txBody>
      </p:sp>
    </p:spTree>
    <p:extLst>
      <p:ext uri="{BB962C8B-B14F-4D97-AF65-F5344CB8AC3E}">
        <p14:creationId xmlns:p14="http://schemas.microsoft.com/office/powerpoint/2010/main" val="1233359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244475"/>
            <a:ext cx="4962525" cy="3722688"/>
          </a:xfrm>
        </p:spPr>
      </p:sp>
      <p:sp>
        <p:nvSpPr>
          <p:cNvPr id="3" name="Notes Placeholder 2"/>
          <p:cNvSpPr>
            <a:spLocks noGrp="1"/>
          </p:cNvSpPr>
          <p:nvPr>
            <p:ph type="body" idx="1"/>
          </p:nvPr>
        </p:nvSpPr>
        <p:spPr>
          <a:xfrm>
            <a:off x="407839" y="4133354"/>
            <a:ext cx="5710069" cy="5544616"/>
          </a:xfrm>
        </p:spPr>
        <p:txBody>
          <a:bodyPr>
            <a:normAutofit fontScale="92500"/>
          </a:bodyPr>
          <a:lstStyle/>
          <a:p>
            <a:r>
              <a:rPr lang="en-GB" dirty="0">
                <a:solidFill>
                  <a:srgbClr val="C00000"/>
                </a:solidFill>
              </a:rPr>
              <a:t>Relocation</a:t>
            </a:r>
            <a:r>
              <a:rPr lang="en-GB" dirty="0"/>
              <a:t>: distributing among Member States those asylum seekers who are already within the EU  and have a good chance of being recognised – i.e. members of groups with 75% recognition rate in the previous quarter (Syrians, Iraqis and Eritreans)</a:t>
            </a:r>
          </a:p>
          <a:p>
            <a:r>
              <a:rPr lang="en-GB" dirty="0"/>
              <a:t>	2 decisions:</a:t>
            </a:r>
          </a:p>
          <a:p>
            <a:pPr>
              <a:buFont typeface="Arial" pitchFamily="34" charset="0"/>
              <a:buChar char="•"/>
            </a:pPr>
            <a:r>
              <a:rPr lang="en-GB" sz="2000" dirty="0"/>
              <a:t>  </a:t>
            </a:r>
            <a:r>
              <a:rPr lang="en-GB" sz="1700" dirty="0"/>
              <a:t>COUNCIL DECISION (EU) 2015/1523 of </a:t>
            </a:r>
            <a:r>
              <a:rPr lang="en-GB" sz="1700" dirty="0">
                <a:solidFill>
                  <a:srgbClr val="C00000"/>
                </a:solidFill>
              </a:rPr>
              <a:t>14 September </a:t>
            </a:r>
            <a:r>
              <a:rPr lang="en-GB" sz="1700" dirty="0"/>
              <a:t>2015 </a:t>
            </a:r>
          </a:p>
          <a:p>
            <a:r>
              <a:rPr lang="en-GB" dirty="0"/>
              <a:t>	40 000 persons  </a:t>
            </a:r>
            <a:r>
              <a:rPr lang="en-GB" dirty="0">
                <a:solidFill>
                  <a:srgbClr val="C00000"/>
                </a:solidFill>
              </a:rPr>
              <a:t>24,000 from Italy, 16,000 from 		Greece</a:t>
            </a:r>
            <a:endParaRPr lang="en-GB" sz="2000" dirty="0">
              <a:solidFill>
                <a:srgbClr val="C00000"/>
              </a:solidFill>
            </a:endParaRPr>
          </a:p>
          <a:p>
            <a:pPr>
              <a:buFont typeface="Arial" pitchFamily="34" charset="0"/>
              <a:buChar char="•"/>
            </a:pPr>
            <a:r>
              <a:rPr lang="en-GB" sz="1700" dirty="0"/>
              <a:t>  COUNCIL DECISION (EU) 2015/1601 of </a:t>
            </a:r>
            <a:r>
              <a:rPr lang="en-GB" sz="1700" dirty="0">
                <a:solidFill>
                  <a:srgbClr val="C00000"/>
                </a:solidFill>
              </a:rPr>
              <a:t>22 September  </a:t>
            </a:r>
            <a:r>
              <a:rPr lang="en-GB" sz="1700" dirty="0"/>
              <a:t>2015 </a:t>
            </a:r>
          </a:p>
          <a:p>
            <a:pPr lvl="2"/>
            <a:r>
              <a:rPr lang="en-GB" dirty="0"/>
              <a:t> </a:t>
            </a:r>
            <a:r>
              <a:rPr lang="en-GB" dirty="0">
                <a:solidFill>
                  <a:srgbClr val="C00000"/>
                </a:solidFill>
              </a:rPr>
              <a:t>120 000 </a:t>
            </a:r>
            <a:r>
              <a:rPr lang="en-GB" dirty="0"/>
              <a:t>persons  First year: </a:t>
            </a:r>
            <a:r>
              <a:rPr lang="en-GB" dirty="0">
                <a:solidFill>
                  <a:srgbClr val="C00000"/>
                </a:solidFill>
              </a:rPr>
              <a:t>15,600 from Italy and 50,400 from Greece</a:t>
            </a:r>
            <a:r>
              <a:rPr lang="en-GB" dirty="0"/>
              <a:t>  Second year: 54,000 either form the same two or from other Member States.</a:t>
            </a:r>
          </a:p>
          <a:p>
            <a:r>
              <a:rPr lang="en-GB" dirty="0"/>
              <a:t> No relocation to Denmark, Ireland, UK, Greece and Italy – 23 MS take up the 40 plus 120 thousand</a:t>
            </a:r>
            <a:endParaRPr lang="hu-HU" dirty="0"/>
          </a:p>
          <a:p>
            <a:endParaRPr lang="hu-HU" dirty="0"/>
          </a:p>
          <a:p>
            <a:r>
              <a:rPr lang="hu-HU" dirty="0" err="1">
                <a:solidFill>
                  <a:srgbClr val="C00000"/>
                </a:solidFill>
              </a:rPr>
              <a:t>Difficult</a:t>
            </a:r>
            <a:r>
              <a:rPr lang="hu-HU" dirty="0">
                <a:solidFill>
                  <a:srgbClr val="C00000"/>
                </a:solidFill>
              </a:rPr>
              <a:t> </a:t>
            </a:r>
            <a:r>
              <a:rPr lang="hu-HU" dirty="0" err="1">
                <a:solidFill>
                  <a:srgbClr val="C00000"/>
                </a:solidFill>
              </a:rPr>
              <a:t>cases</a:t>
            </a:r>
            <a:r>
              <a:rPr lang="hu-HU" dirty="0">
                <a:solidFill>
                  <a:srgbClr val="C00000"/>
                </a:solidFill>
              </a:rPr>
              <a:t> </a:t>
            </a:r>
            <a:r>
              <a:rPr lang="hu-HU" dirty="0"/>
              <a:t>(</a:t>
            </a:r>
            <a:r>
              <a:rPr lang="hu-HU" dirty="0" err="1"/>
              <a:t>not</a:t>
            </a:r>
            <a:r>
              <a:rPr lang="hu-HU" dirty="0"/>
              <a:t> „</a:t>
            </a:r>
            <a:r>
              <a:rPr lang="hu-HU" dirty="0" err="1"/>
              <a:t>in</a:t>
            </a:r>
            <a:r>
              <a:rPr lang="hu-HU" dirty="0"/>
              <a:t> </a:t>
            </a:r>
            <a:r>
              <a:rPr lang="hu-HU" dirty="0" err="1"/>
              <a:t>clear</a:t>
            </a:r>
            <a:r>
              <a:rPr lang="hu-HU" dirty="0"/>
              <a:t> </a:t>
            </a:r>
            <a:r>
              <a:rPr lang="hu-HU" dirty="0" err="1"/>
              <a:t>need</a:t>
            </a:r>
            <a:r>
              <a:rPr lang="hu-HU" dirty="0"/>
              <a:t>”) </a:t>
            </a:r>
            <a:r>
              <a:rPr lang="hu-HU" dirty="0" err="1">
                <a:solidFill>
                  <a:srgbClr val="C00000"/>
                </a:solidFill>
              </a:rPr>
              <a:t>remain</a:t>
            </a:r>
            <a:r>
              <a:rPr lang="hu-HU" dirty="0">
                <a:solidFill>
                  <a:srgbClr val="C00000"/>
                </a:solidFill>
              </a:rPr>
              <a:t> </a:t>
            </a:r>
            <a:r>
              <a:rPr lang="hu-HU" dirty="0" err="1">
                <a:solidFill>
                  <a:srgbClr val="C00000"/>
                </a:solidFill>
              </a:rPr>
              <a:t>in</a:t>
            </a:r>
            <a:r>
              <a:rPr lang="hu-HU" dirty="0">
                <a:solidFill>
                  <a:srgbClr val="C00000"/>
                </a:solidFill>
              </a:rPr>
              <a:t> </a:t>
            </a:r>
            <a:r>
              <a:rPr lang="hu-HU" dirty="0" err="1"/>
              <a:t>the</a:t>
            </a:r>
            <a:r>
              <a:rPr lang="hu-HU" dirty="0"/>
              <a:t> </a:t>
            </a:r>
            <a:r>
              <a:rPr lang="hu-HU" dirty="0" err="1"/>
              <a:t>competence</a:t>
            </a:r>
            <a:r>
              <a:rPr lang="hu-HU" dirty="0"/>
              <a:t> of </a:t>
            </a:r>
            <a:r>
              <a:rPr lang="hu-HU" dirty="0" err="1"/>
              <a:t>the</a:t>
            </a:r>
            <a:r>
              <a:rPr lang="hu-HU" dirty="0"/>
              <a:t> </a:t>
            </a:r>
            <a:r>
              <a:rPr lang="hu-HU" dirty="0" err="1">
                <a:solidFill>
                  <a:srgbClr val="C00000"/>
                </a:solidFill>
              </a:rPr>
              <a:t>frontline</a:t>
            </a:r>
            <a:r>
              <a:rPr lang="hu-HU" dirty="0">
                <a:solidFill>
                  <a:srgbClr val="C00000"/>
                </a:solidFill>
              </a:rPr>
              <a:t> </a:t>
            </a:r>
            <a:r>
              <a:rPr lang="hu-HU" dirty="0" err="1">
                <a:solidFill>
                  <a:srgbClr val="C00000"/>
                </a:solidFill>
              </a:rPr>
              <a:t>states</a:t>
            </a:r>
            <a:endParaRPr lang="en-GB" dirty="0">
              <a:solidFill>
                <a:srgbClr val="C00000"/>
              </a:solidFill>
            </a:endParaRPr>
          </a:p>
          <a:p>
            <a:endParaRPr lang="en-GB" dirty="0"/>
          </a:p>
          <a:p>
            <a:r>
              <a:rPr lang="en-GB" dirty="0"/>
              <a:t>Relocating MS get </a:t>
            </a:r>
            <a:r>
              <a:rPr lang="en-GB" dirty="0">
                <a:solidFill>
                  <a:srgbClr val="C00000"/>
                </a:solidFill>
              </a:rPr>
              <a:t>6000 Euros/head</a:t>
            </a:r>
          </a:p>
          <a:p>
            <a:endParaRPr lang="en-GB" dirty="0"/>
          </a:p>
          <a:p>
            <a:r>
              <a:rPr lang="en-GB" dirty="0"/>
              <a:t>In exchange: Greece, Italy must develop „roadmap</a:t>
            </a:r>
            <a:r>
              <a:rPr lang="en-GB" dirty="0" smtClean="0"/>
              <a:t>”</a:t>
            </a:r>
            <a:endParaRPr lang="hu-HU" dirty="0" smtClean="0"/>
          </a:p>
          <a:p>
            <a:r>
              <a:rPr lang="en-GB" dirty="0"/>
              <a:t>a) </a:t>
            </a:r>
            <a:r>
              <a:rPr lang="en-GB" dirty="0">
                <a:solidFill>
                  <a:srgbClr val="C00000"/>
                </a:solidFill>
              </a:rPr>
              <a:t>Population</a:t>
            </a:r>
            <a:r>
              <a:rPr lang="en-GB" dirty="0"/>
              <a:t> - 40% weighting </a:t>
            </a:r>
          </a:p>
          <a:p>
            <a:r>
              <a:rPr lang="en-US" dirty="0"/>
              <a:t>b) </a:t>
            </a:r>
            <a:r>
              <a:rPr lang="en-US" dirty="0">
                <a:solidFill>
                  <a:srgbClr val="C00000"/>
                </a:solidFill>
              </a:rPr>
              <a:t>Total GDP </a:t>
            </a:r>
            <a:r>
              <a:rPr lang="en-US" dirty="0"/>
              <a:t>- 40% weighting </a:t>
            </a:r>
          </a:p>
          <a:p>
            <a:r>
              <a:rPr lang="en-US" dirty="0"/>
              <a:t>c) Average number of </a:t>
            </a:r>
            <a:r>
              <a:rPr lang="en-US" dirty="0">
                <a:solidFill>
                  <a:srgbClr val="C00000"/>
                </a:solidFill>
              </a:rPr>
              <a:t>asylum applications over the 5 preceding years</a:t>
            </a:r>
            <a:r>
              <a:rPr lang="en-US" dirty="0"/>
              <a:t> per million inhabitants with a cap of 30% of the population and GDP - 10% weighting </a:t>
            </a:r>
            <a:r>
              <a:rPr lang="hu-HU" dirty="0"/>
              <a:t> (</a:t>
            </a:r>
            <a:r>
              <a:rPr lang="hu-HU" dirty="0" err="1">
                <a:solidFill>
                  <a:srgbClr val="C00000"/>
                </a:solidFill>
              </a:rPr>
              <a:t>reducing</a:t>
            </a:r>
            <a:r>
              <a:rPr lang="hu-HU" dirty="0">
                <a:solidFill>
                  <a:srgbClr val="C00000"/>
                </a:solidFill>
              </a:rPr>
              <a:t> </a:t>
            </a:r>
            <a:r>
              <a:rPr lang="hu-HU" dirty="0" err="1">
                <a:solidFill>
                  <a:srgbClr val="C00000"/>
                </a:solidFill>
              </a:rPr>
              <a:t>the</a:t>
            </a:r>
            <a:r>
              <a:rPr lang="hu-HU" dirty="0">
                <a:solidFill>
                  <a:srgbClr val="C00000"/>
                </a:solidFill>
              </a:rPr>
              <a:t> </a:t>
            </a:r>
            <a:r>
              <a:rPr lang="hu-HU" dirty="0" err="1">
                <a:solidFill>
                  <a:srgbClr val="C00000"/>
                </a:solidFill>
              </a:rPr>
              <a:t>share</a:t>
            </a:r>
            <a:r>
              <a:rPr lang="hu-HU" dirty="0"/>
              <a:t>)</a:t>
            </a:r>
            <a:endParaRPr lang="en-US" dirty="0"/>
          </a:p>
          <a:p>
            <a:r>
              <a:rPr lang="en-US" dirty="0"/>
              <a:t>d) </a:t>
            </a:r>
            <a:r>
              <a:rPr lang="en-US" dirty="0">
                <a:solidFill>
                  <a:srgbClr val="C00000"/>
                </a:solidFill>
              </a:rPr>
              <a:t>Unemployment rate </a:t>
            </a:r>
            <a:r>
              <a:rPr lang="en-US" dirty="0"/>
              <a:t>with a cap of 30% of the population and GDP - 10% weighting </a:t>
            </a:r>
            <a:r>
              <a:rPr lang="hu-HU" dirty="0"/>
              <a:t> (</a:t>
            </a:r>
            <a:r>
              <a:rPr lang="hu-HU" dirty="0" err="1">
                <a:solidFill>
                  <a:srgbClr val="C00000"/>
                </a:solidFill>
              </a:rPr>
              <a:t>reducing</a:t>
            </a:r>
            <a:r>
              <a:rPr lang="hu-HU" dirty="0">
                <a:solidFill>
                  <a:srgbClr val="C00000"/>
                </a:solidFill>
              </a:rPr>
              <a:t> </a:t>
            </a:r>
            <a:r>
              <a:rPr lang="hu-HU" dirty="0" err="1">
                <a:solidFill>
                  <a:srgbClr val="C00000"/>
                </a:solidFill>
              </a:rPr>
              <a:t>the</a:t>
            </a:r>
            <a:r>
              <a:rPr lang="hu-HU" dirty="0">
                <a:solidFill>
                  <a:srgbClr val="C00000"/>
                </a:solidFill>
              </a:rPr>
              <a:t> </a:t>
            </a:r>
            <a:r>
              <a:rPr lang="hu-HU" dirty="0" err="1">
                <a:solidFill>
                  <a:srgbClr val="C00000"/>
                </a:solidFill>
              </a:rPr>
              <a:t>share</a:t>
            </a:r>
            <a:r>
              <a:rPr lang="hu-HU" dirty="0">
                <a:solidFill>
                  <a:srgbClr val="C00000"/>
                </a:solidFill>
              </a:rPr>
              <a:t>)</a:t>
            </a:r>
            <a:endParaRPr lang="en-GB" dirty="0">
              <a:solidFill>
                <a:srgbClr val="C00000"/>
              </a:solidFill>
            </a:endParaRPr>
          </a:p>
          <a:p>
            <a:endParaRPr lang="en-GB" dirty="0"/>
          </a:p>
        </p:txBody>
      </p:sp>
      <p:sp>
        <p:nvSpPr>
          <p:cNvPr id="4" name="Slide Number Placeholder 3"/>
          <p:cNvSpPr>
            <a:spLocks noGrp="1"/>
          </p:cNvSpPr>
          <p:nvPr>
            <p:ph type="sldNum" sz="quarter" idx="10"/>
          </p:nvPr>
        </p:nvSpPr>
        <p:spPr/>
        <p:txBody>
          <a:bodyPr/>
          <a:lstStyle/>
          <a:p>
            <a:pPr>
              <a:defRPr/>
            </a:pPr>
            <a:fld id="{6071FF27-857C-4769-8B66-E72A6E36AA9A}" type="slidenum">
              <a:rPr lang="hu-HU" smtClean="0">
                <a:solidFill>
                  <a:prstClr val="black"/>
                </a:solidFill>
              </a:rPr>
              <a:pPr>
                <a:defRPr/>
              </a:pPr>
              <a:t>61</a:t>
            </a:fld>
            <a:endParaRPr lang="hu-HU">
              <a:solidFill>
                <a:prstClr val="black"/>
              </a:solidFill>
            </a:endParaRPr>
          </a:p>
        </p:txBody>
      </p:sp>
    </p:spTree>
    <p:extLst>
      <p:ext uri="{BB962C8B-B14F-4D97-AF65-F5344CB8AC3E}">
        <p14:creationId xmlns:p14="http://schemas.microsoft.com/office/powerpoint/2010/main" val="13745739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dirty="0" smtClean="0"/>
          </a:p>
          <a:p>
            <a:r>
              <a:rPr lang="en-US" dirty="0" smtClean="0"/>
              <a:t>10 </a:t>
            </a:r>
            <a:r>
              <a:rPr lang="en-US" dirty="0" err="1" smtClean="0"/>
              <a:t>Frontex</a:t>
            </a:r>
            <a:r>
              <a:rPr lang="en-US" dirty="0" smtClean="0"/>
              <a:t> </a:t>
            </a:r>
            <a:r>
              <a:rPr lang="en-US" dirty="0" err="1" smtClean="0"/>
              <a:t>fingerprinters</a:t>
            </a:r>
            <a:r>
              <a:rPr lang="en-US" dirty="0" smtClean="0"/>
              <a:t>, 2 debriefing teams and 2 screening teams, alongside a team of 3 EASO experts for information provision. </a:t>
            </a:r>
          </a:p>
          <a:p>
            <a:pPr>
              <a:lnSpc>
                <a:spcPct val="120000"/>
              </a:lnSpc>
            </a:pPr>
            <a:r>
              <a:rPr lang="en-GB" dirty="0">
                <a:solidFill>
                  <a:srgbClr val="C00000"/>
                </a:solidFill>
                <a:latin typeface="Calibri" panose="020F0502020204030204" pitchFamily="34" charset="0"/>
                <a:cs typeface="Calibri" panose="020F0502020204030204" pitchFamily="34" charset="0"/>
              </a:rPr>
              <a:t>ECRE conclusion, December 2016</a:t>
            </a:r>
          </a:p>
          <a:p>
            <a:pPr>
              <a:lnSpc>
                <a:spcPct val="120000"/>
              </a:lnSpc>
            </a:pPr>
            <a:r>
              <a:rPr lang="en-GB" dirty="0">
                <a:latin typeface="Calibri" panose="020F0502020204030204" pitchFamily="34" charset="0"/>
                <a:cs typeface="Calibri" panose="020F0502020204030204" pitchFamily="34" charset="0"/>
              </a:rPr>
              <a:t>„The hotspots have </a:t>
            </a:r>
            <a:r>
              <a:rPr lang="en-GB" dirty="0">
                <a:solidFill>
                  <a:srgbClr val="C00000"/>
                </a:solidFill>
                <a:latin typeface="Calibri" panose="020F0502020204030204" pitchFamily="34" charset="0"/>
                <a:cs typeface="Calibri" panose="020F0502020204030204" pitchFamily="34" charset="0"/>
              </a:rPr>
              <a:t>certainly not helped in relieving the pressure from Italy and Greece </a:t>
            </a:r>
            <a:r>
              <a:rPr lang="en-GB" dirty="0">
                <a:latin typeface="Calibri" panose="020F0502020204030204" pitchFamily="34" charset="0"/>
                <a:cs typeface="Calibri" panose="020F0502020204030204" pitchFamily="34" charset="0"/>
              </a:rPr>
              <a:t>as was their stated objective: instead, they have </a:t>
            </a:r>
            <a:r>
              <a:rPr lang="en-GB" dirty="0">
                <a:solidFill>
                  <a:srgbClr val="C00000"/>
                </a:solidFill>
                <a:latin typeface="Calibri" panose="020F0502020204030204" pitchFamily="34" charset="0"/>
                <a:cs typeface="Calibri" panose="020F0502020204030204" pitchFamily="34" charset="0"/>
              </a:rPr>
              <a:t>led to an increase in the number of asylum applicants waiting in Italy and Greece</a:t>
            </a:r>
            <a:r>
              <a:rPr lang="en-GB" dirty="0">
                <a:latin typeface="Calibri" panose="020F0502020204030204" pitchFamily="34" charset="0"/>
                <a:cs typeface="Calibri" panose="020F0502020204030204" pitchFamily="34" charset="0"/>
              </a:rPr>
              <a:t>, consolidating the challenges and shortcomings already inherent in the Dublin system. The </a:t>
            </a:r>
            <a:r>
              <a:rPr lang="en-GB" dirty="0">
                <a:solidFill>
                  <a:srgbClr val="C00000"/>
                </a:solidFill>
                <a:latin typeface="Calibri" panose="020F0502020204030204" pitchFamily="34" charset="0"/>
                <a:cs typeface="Calibri" panose="020F0502020204030204" pitchFamily="34" charset="0"/>
              </a:rPr>
              <a:t>hotspots approach has also led to more repressive measures, often disrespecting fundamental rights, </a:t>
            </a:r>
            <a:r>
              <a:rPr lang="en-GB" dirty="0">
                <a:latin typeface="Calibri" panose="020F0502020204030204" pitchFamily="34" charset="0"/>
                <a:cs typeface="Calibri" panose="020F0502020204030204" pitchFamily="34" charset="0"/>
              </a:rPr>
              <a:t>which are applied by national authorities as a result of EU pressure to control the arrivals; yet despite EU pressure, it is the Member States that are held ultimately responsible for this implementation. The implementation of the EU-Turkey deal is a prime example of this EU pressure shifting responsibilities to the national level.” </a:t>
            </a:r>
            <a:endParaRPr lang="en-GB" dirty="0">
              <a:solidFill>
                <a:srgbClr val="C00000"/>
              </a:solidFill>
              <a:latin typeface="Calibri" panose="020F0502020204030204" pitchFamily="34" charset="0"/>
              <a:cs typeface="Calibri" panose="020F0502020204030204" pitchFamily="34" charset="0"/>
            </a:endParaRPr>
          </a:p>
          <a:p>
            <a:endParaRPr lang="en-GB" dirty="0"/>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62</a:t>
            </a:fld>
            <a:endParaRPr lang="en-GB">
              <a:solidFill>
                <a:prstClr val="black"/>
              </a:solidFill>
            </a:endParaRPr>
          </a:p>
        </p:txBody>
      </p:sp>
    </p:spTree>
    <p:extLst>
      <p:ext uri="{BB962C8B-B14F-4D97-AF65-F5344CB8AC3E}">
        <p14:creationId xmlns:p14="http://schemas.microsoft.com/office/powerpoint/2010/main" val="2439086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solidFill>
                  <a:srgbClr val="000000"/>
                </a:solidFill>
              </a:rPr>
              <a:pPr>
                <a:defRPr/>
              </a:pPr>
              <a:t>63</a:t>
            </a:fld>
            <a:endParaRPr lang="hu-HU" dirty="0">
              <a:solidFill>
                <a:srgbClr val="000000"/>
              </a:solidFill>
            </a:endParaRPr>
          </a:p>
        </p:txBody>
      </p:sp>
    </p:spTree>
    <p:extLst>
      <p:ext uri="{BB962C8B-B14F-4D97-AF65-F5344CB8AC3E}">
        <p14:creationId xmlns:p14="http://schemas.microsoft.com/office/powerpoint/2010/main" val="662195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solidFill>
                  <a:srgbClr val="000000"/>
                </a:solidFill>
              </a:rPr>
              <a:pPr>
                <a:defRPr/>
              </a:pPr>
              <a:t>64</a:t>
            </a:fld>
            <a:endParaRPr lang="hu-HU" dirty="0">
              <a:solidFill>
                <a:srgbClr val="000000"/>
              </a:solidFill>
            </a:endParaRPr>
          </a:p>
        </p:txBody>
      </p:sp>
    </p:spTree>
    <p:extLst>
      <p:ext uri="{BB962C8B-B14F-4D97-AF65-F5344CB8AC3E}">
        <p14:creationId xmlns:p14="http://schemas.microsoft.com/office/powerpoint/2010/main" val="145285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F4721356-8E34-47B4-A4B5-740D8FF18672}" type="slidenum">
              <a:rPr lang="hu-HU" smtClean="0"/>
              <a:pPr>
                <a:defRPr/>
              </a:pPr>
              <a:t>8</a:t>
            </a:fld>
            <a:endParaRPr lang="hu-HU" dirty="0"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lnSpc>
                <a:spcPct val="90000"/>
              </a:lnSpc>
              <a:defRPr/>
            </a:pPr>
            <a:r>
              <a:rPr lang="en-GB" sz="1100" dirty="0">
                <a:latin typeface="+mn-lt"/>
              </a:rPr>
              <a:t>Convention:</a:t>
            </a:r>
          </a:p>
          <a:p>
            <a:pPr lvl="2" eaLnBrk="1" hangingPunct="1">
              <a:lnSpc>
                <a:spcPct val="90000"/>
              </a:lnSpc>
              <a:defRPr/>
            </a:pPr>
            <a:r>
              <a:rPr lang="en-GB" sz="1100" dirty="0">
                <a:latin typeface="+mn-lt"/>
              </a:rPr>
              <a:t>Signature: 15 June 1990. </a:t>
            </a:r>
          </a:p>
          <a:p>
            <a:pPr lvl="2" eaLnBrk="1" hangingPunct="1">
              <a:lnSpc>
                <a:spcPct val="90000"/>
              </a:lnSpc>
              <a:defRPr/>
            </a:pPr>
            <a:r>
              <a:rPr lang="en-GB" sz="1100" dirty="0">
                <a:latin typeface="+mn-lt"/>
              </a:rPr>
              <a:t>Entry into force:1 September  1997. </a:t>
            </a:r>
          </a:p>
          <a:p>
            <a:pPr lvl="2" eaLnBrk="1" hangingPunct="1">
              <a:lnSpc>
                <a:spcPct val="90000"/>
              </a:lnSpc>
              <a:defRPr/>
            </a:pPr>
            <a:r>
              <a:rPr lang="en-GB" sz="1100" dirty="0">
                <a:latin typeface="+mn-lt"/>
              </a:rPr>
              <a:t>Parties: A 15 EU member states,  Iceland and Norway </a:t>
            </a:r>
          </a:p>
          <a:p>
            <a:pPr eaLnBrk="1" hangingPunct="1">
              <a:lnSpc>
                <a:spcPct val="90000"/>
              </a:lnSpc>
              <a:defRPr/>
            </a:pPr>
            <a:r>
              <a:rPr lang="en-GB" sz="1100" dirty="0">
                <a:latin typeface="+mn-lt"/>
              </a:rPr>
              <a:t>Regulation:</a:t>
            </a:r>
          </a:p>
          <a:p>
            <a:pPr lvl="2" eaLnBrk="1" hangingPunct="1">
              <a:lnSpc>
                <a:spcPct val="90000"/>
              </a:lnSpc>
              <a:defRPr/>
            </a:pPr>
            <a:r>
              <a:rPr lang="en-GB" sz="1100" dirty="0">
                <a:latin typeface="+mn-lt"/>
              </a:rPr>
              <a:t>EC Council reg.  </a:t>
            </a:r>
            <a:r>
              <a:rPr lang="en-GB" sz="1100" b="1" dirty="0">
                <a:latin typeface="+mn-lt"/>
              </a:rPr>
              <a:t>343/2003</a:t>
            </a:r>
            <a:r>
              <a:rPr lang="en-GB" sz="1100" dirty="0">
                <a:latin typeface="+mn-lt"/>
              </a:rPr>
              <a:t> (18 February 2003),  </a:t>
            </a:r>
            <a:r>
              <a:rPr lang="en-GB" sz="1100" b="1" dirty="0">
                <a:latin typeface="+mn-lt"/>
              </a:rPr>
              <a:t>OJ</a:t>
            </a:r>
            <a:r>
              <a:rPr lang="en-GB" sz="1100" dirty="0">
                <a:latin typeface="+mn-lt"/>
              </a:rPr>
              <a:t> (2003)  </a:t>
            </a:r>
            <a:r>
              <a:rPr lang="en-GB" sz="1100" b="1" dirty="0">
                <a:latin typeface="+mn-lt"/>
              </a:rPr>
              <a:t>L 50/1 2003. 02.25</a:t>
            </a:r>
          </a:p>
          <a:p>
            <a:pPr lvl="2" eaLnBrk="1" hangingPunct="1">
              <a:lnSpc>
                <a:spcPct val="90000"/>
              </a:lnSpc>
              <a:defRPr/>
            </a:pPr>
            <a:r>
              <a:rPr lang="en-GB" sz="1100" b="1" dirty="0">
                <a:latin typeface="+mn-lt"/>
              </a:rPr>
              <a:t>Start of application: 1 September</a:t>
            </a:r>
            <a:r>
              <a:rPr lang="en-GB" sz="1100" dirty="0">
                <a:latin typeface="+mn-lt"/>
              </a:rPr>
              <a:t> </a:t>
            </a:r>
            <a:r>
              <a:rPr lang="en-GB" sz="1100" b="1" dirty="0">
                <a:latin typeface="+mn-lt"/>
              </a:rPr>
              <a:t>2003</a:t>
            </a:r>
            <a:r>
              <a:rPr lang="en-GB" sz="1100" dirty="0">
                <a:latin typeface="+mn-lt"/>
              </a:rPr>
              <a:t>. (In respect of applications submitted after the date and requests for readmission)</a:t>
            </a:r>
          </a:p>
          <a:p>
            <a:pPr lvl="2" eaLnBrk="1" hangingPunct="1">
              <a:lnSpc>
                <a:spcPct val="90000"/>
              </a:lnSpc>
              <a:defRPr/>
            </a:pPr>
            <a:r>
              <a:rPr lang="en-GB" sz="1100" dirty="0">
                <a:latin typeface="+mn-lt"/>
              </a:rPr>
              <a:t>Participants: EU member states  except for Denmark plus Norway and Iceland</a:t>
            </a:r>
          </a:p>
          <a:p>
            <a:pPr lvl="2" eaLnBrk="1" hangingPunct="1">
              <a:lnSpc>
                <a:spcPct val="90000"/>
              </a:lnSpc>
              <a:defRPr/>
            </a:pPr>
            <a:r>
              <a:rPr lang="en-GB" sz="1100" dirty="0">
                <a:latin typeface="+mn-lt"/>
              </a:rPr>
              <a:t>Denmark has a special link to it,</a:t>
            </a:r>
          </a:p>
          <a:p>
            <a:pPr lvl="2" eaLnBrk="1" hangingPunct="1">
              <a:lnSpc>
                <a:spcPct val="90000"/>
              </a:lnSpc>
              <a:buFontTx/>
              <a:buNone/>
              <a:defRPr/>
            </a:pPr>
            <a:r>
              <a:rPr lang="en-GB" sz="1100" dirty="0">
                <a:latin typeface="+mn-lt"/>
              </a:rPr>
              <a:t> </a:t>
            </a:r>
            <a:r>
              <a:rPr lang="en-GB" sz="1100" i="1" dirty="0">
                <a:latin typeface="+mn-lt"/>
              </a:rPr>
              <a:t>see 2006/188/EC: Council Decision of 21 February 2006 on the conclusion of the Agreement between the European Community and the Kingdom of Denmark extending to Denmark the provisions of Council Regulation (EC) No 343/2003 </a:t>
            </a:r>
          </a:p>
          <a:p>
            <a:pPr eaLnBrk="1" hangingPunct="1"/>
            <a:endParaRPr lang="en-GB" dirty="0" smtClean="0">
              <a:cs typeface="Arial" charset="0"/>
            </a:endParaRPr>
          </a:p>
        </p:txBody>
      </p:sp>
    </p:spTree>
    <p:extLst>
      <p:ext uri="{BB962C8B-B14F-4D97-AF65-F5344CB8AC3E}">
        <p14:creationId xmlns:p14="http://schemas.microsoft.com/office/powerpoint/2010/main" val="3805819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p:spPr>
      </p:sp>
      <p:sp>
        <p:nvSpPr>
          <p:cNvPr id="6656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100EC-65D7-41ED-83D9-7910FA4EE7CE}" type="slidenum">
              <a:rPr lang="en-GB" smtClean="0">
                <a:solidFill>
                  <a:prstClr val="black"/>
                </a:solidFill>
              </a:rPr>
              <a:pPr fontAlgn="base">
                <a:spcBef>
                  <a:spcPct val="0"/>
                </a:spcBef>
                <a:spcAft>
                  <a:spcPct val="0"/>
                </a:spcAft>
                <a:defRPr/>
              </a:pPr>
              <a:t>65</a:t>
            </a:fld>
            <a:endParaRPr lang="en-GB" dirty="0" smtClean="0">
              <a:solidFill>
                <a:prstClr val="black"/>
              </a:solidFill>
            </a:endParaRPr>
          </a:p>
        </p:txBody>
      </p:sp>
    </p:spTree>
    <p:extLst>
      <p:ext uri="{BB962C8B-B14F-4D97-AF65-F5344CB8AC3E}">
        <p14:creationId xmlns:p14="http://schemas.microsoft.com/office/powerpoint/2010/main" val="34840546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26988"/>
            <a:ext cx="5810250" cy="4357687"/>
          </a:xfrm>
        </p:spPr>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66</a:t>
            </a:fld>
            <a:endParaRPr lang="en-GB">
              <a:solidFill>
                <a:prstClr val="black"/>
              </a:solidFill>
            </a:endParaRPr>
          </a:p>
        </p:txBody>
      </p:sp>
      <p:graphicFrame>
        <p:nvGraphicFramePr>
          <p:cNvPr id="7" name="Table 6"/>
          <p:cNvGraphicFramePr>
            <a:graphicFrameLocks noGrp="1"/>
          </p:cNvGraphicFramePr>
          <p:nvPr>
            <p:extLst/>
          </p:nvPr>
        </p:nvGraphicFramePr>
        <p:xfrm>
          <a:off x="839887" y="5141466"/>
          <a:ext cx="2918990" cy="4501741"/>
        </p:xfrm>
        <a:graphic>
          <a:graphicData uri="http://schemas.openxmlformats.org/drawingml/2006/table">
            <a:tbl>
              <a:tblPr>
                <a:tableStyleId>{5C22544A-7EE6-4342-B048-85BDC9FD1C3A}</a:tableStyleId>
              </a:tblPr>
              <a:tblGrid>
                <a:gridCol w="1459495"/>
                <a:gridCol w="1459495"/>
              </a:tblGrid>
              <a:tr h="136436">
                <a:tc>
                  <a:txBody>
                    <a:bodyPr/>
                    <a:lstStyle/>
                    <a:p>
                      <a:pPr>
                        <a:lnSpc>
                          <a:spcPct val="107000"/>
                        </a:lnSpc>
                        <a:spcAft>
                          <a:spcPts val="0"/>
                        </a:spcAft>
                      </a:pPr>
                      <a:r>
                        <a:rPr lang="hu-HU" sz="1000" dirty="0">
                          <a:effectLst/>
                        </a:rPr>
                        <a:t> </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1000">
                          <a:effectLst/>
                        </a:rPr>
                        <a:t> </a:t>
                      </a:r>
                      <a:endParaRPr lang="hu-HU" sz="9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90833">
                <a:tc>
                  <a:txBody>
                    <a:bodyPr/>
                    <a:lstStyle/>
                    <a:p>
                      <a:pPr>
                        <a:lnSpc>
                          <a:spcPct val="107000"/>
                        </a:lnSpc>
                        <a:spcAft>
                          <a:spcPts val="0"/>
                        </a:spcAft>
                      </a:pPr>
                      <a:r>
                        <a:rPr lang="hu-HU" sz="700">
                          <a:effectLst/>
                        </a:rPr>
                        <a:t>Austria</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1900</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dirty="0">
                          <a:effectLst/>
                        </a:rPr>
                        <a:t>Belgium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dirty="0">
                          <a:effectLst/>
                        </a:rPr>
                        <a:t>1100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Bulgaria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Croatia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Cyprus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dirty="0">
                          <a:effectLst/>
                        </a:rPr>
                        <a:t>69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Czech Republic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400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Denmark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dirty="0">
                          <a:effectLst/>
                        </a:rPr>
                        <a:t>1000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Estonia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Finland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293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France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2375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Germany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dirty="0">
                          <a:effectLst/>
                        </a:rPr>
                        <a:t>1600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Greece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354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Hungary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Ireland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520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Italy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1989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Latvia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Lithuania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70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Luxembourg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30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Malta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14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Netherlands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1000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Poland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900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Portugal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191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Romania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80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Slovakia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Slovenia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Spain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1449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Sweden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491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United Kingdom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2200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Norway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3500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Iceland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Liechtenstein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a:effectLst/>
                        </a:rPr>
                        <a:t>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r h="136436">
                <a:tc>
                  <a:txBody>
                    <a:bodyPr/>
                    <a:lstStyle/>
                    <a:p>
                      <a:pPr>
                        <a:lnSpc>
                          <a:spcPct val="107000"/>
                        </a:lnSpc>
                        <a:spcAft>
                          <a:spcPts val="0"/>
                        </a:spcAft>
                      </a:pPr>
                      <a:r>
                        <a:rPr lang="hu-HU" sz="700">
                          <a:effectLst/>
                        </a:rPr>
                        <a:t>Switzerland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c>
                  <a:txBody>
                    <a:bodyPr/>
                    <a:lstStyle/>
                    <a:p>
                      <a:pPr>
                        <a:lnSpc>
                          <a:spcPct val="107000"/>
                        </a:lnSpc>
                        <a:spcAft>
                          <a:spcPts val="0"/>
                        </a:spcAft>
                      </a:pPr>
                      <a:r>
                        <a:rPr lang="hu-HU" sz="700" dirty="0">
                          <a:effectLst/>
                        </a:rPr>
                        <a:t>519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602" marR="57602" marT="0" marB="0"/>
                </a:tc>
              </a:tr>
            </a:tbl>
          </a:graphicData>
        </a:graphic>
      </p:graphicFrame>
      <p:sp>
        <p:nvSpPr>
          <p:cNvPr id="8" name="Rectangle 2"/>
          <p:cNvSpPr>
            <a:spLocks noChangeArrowheads="1"/>
          </p:cNvSpPr>
          <p:nvPr/>
        </p:nvSpPr>
        <p:spPr bwMode="auto">
          <a:xfrm>
            <a:off x="551855" y="4414799"/>
            <a:ext cx="684995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hu-HU" altLang="hu-HU" sz="11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Council</a:t>
            </a:r>
            <a:r>
              <a:rPr lang="hu-HU" altLang="hu-HU"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 of </a:t>
            </a:r>
            <a:r>
              <a:rPr lang="hu-HU" altLang="hu-HU" sz="11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the</a:t>
            </a:r>
            <a:r>
              <a:rPr lang="hu-HU" altLang="hu-HU"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 European Union </a:t>
            </a:r>
            <a:r>
              <a:rPr lang="hu-HU" altLang="hu-HU" sz="11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Brussels</a:t>
            </a:r>
            <a:r>
              <a:rPr lang="hu-HU" altLang="hu-HU"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 22 </a:t>
            </a:r>
            <a:r>
              <a:rPr lang="hu-HU" altLang="hu-HU" sz="11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July</a:t>
            </a:r>
            <a:r>
              <a:rPr lang="hu-HU" altLang="hu-HU"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 2015 (OR. en) 11130/15 ASIM 62 RELEX 633 NOTE </a:t>
            </a:r>
            <a:endParaRPr lang="hu-HU" altLang="hu-HU" sz="200" b="0" dirty="0" smtClean="0">
              <a:solidFill>
                <a:prstClr val="black"/>
              </a:solidFill>
              <a:latin typeface="Arial" pitchFamily="34" charset="0"/>
              <a:cs typeface="Arial" pitchFamily="34" charset="0"/>
            </a:endParaRPr>
          </a:p>
          <a:p>
            <a:pPr eaLnBrk="0" hangingPunct="0"/>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ANNEX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Conclusions</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Representatives</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Governments</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Member</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States</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meeting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within</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Council</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resettling</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through</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multilateral</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national</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schemes</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20 000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persons</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clear</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need</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international</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protection</a:t>
            </a:r>
            <a:r>
              <a:rPr lang="hu-HU" altLang="hu-HU"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hu-HU" altLang="hu-HU" sz="200" b="0" dirty="0" smtClean="0">
              <a:solidFill>
                <a:prstClr val="black"/>
              </a:solidFill>
              <a:latin typeface="Arial" pitchFamily="34" charset="0"/>
              <a:cs typeface="Arial" pitchFamily="34" charset="0"/>
            </a:endParaRPr>
          </a:p>
          <a:p>
            <a:pPr eaLnBrk="0" hangingPunct="0"/>
            <a:endParaRPr lang="hu-HU" altLang="hu-HU" sz="1800" b="0" dirty="0" smtClean="0">
              <a:solidFill>
                <a:prstClr val="black"/>
              </a:solidFill>
              <a:latin typeface="Arial" panose="020B0604020202020204" pitchFamily="34" charset="0"/>
              <a:cs typeface="Arial" pitchFamily="34" charset="0"/>
            </a:endParaRPr>
          </a:p>
        </p:txBody>
      </p:sp>
      <p:graphicFrame>
        <p:nvGraphicFramePr>
          <p:cNvPr id="3" name="Object 2"/>
          <p:cNvGraphicFramePr>
            <a:graphicFrameLocks noChangeAspect="1"/>
          </p:cNvGraphicFramePr>
          <p:nvPr>
            <p:extLst/>
          </p:nvPr>
        </p:nvGraphicFramePr>
        <p:xfrm>
          <a:off x="2966789" y="5116709"/>
          <a:ext cx="3672408" cy="3193652"/>
        </p:xfrm>
        <a:graphic>
          <a:graphicData uri="http://schemas.openxmlformats.org/presentationml/2006/ole">
            <mc:AlternateContent xmlns:mc="http://schemas.openxmlformats.org/markup-compatibility/2006">
              <mc:Choice xmlns:v="urn:schemas-microsoft-com:vml" Requires="v">
                <p:oleObj spid="_x0000_s6262" name="Slide" r:id="rId4" imgW="4568777" imgH="3425960" progId="PowerPoint.Slide.12">
                  <p:embed/>
                </p:oleObj>
              </mc:Choice>
              <mc:Fallback>
                <p:oleObj name="Slide" r:id="rId4" imgW="4568777" imgH="3425960" progId="PowerPoint.Slide.12">
                  <p:embed/>
                  <p:pic>
                    <p:nvPicPr>
                      <p:cNvPr id="0" name=""/>
                      <p:cNvPicPr/>
                      <p:nvPr/>
                    </p:nvPicPr>
                    <p:blipFill>
                      <a:blip r:embed="rId5"/>
                      <a:stretch>
                        <a:fillRect/>
                      </a:stretch>
                    </p:blipFill>
                    <p:spPr>
                      <a:xfrm>
                        <a:off x="2966789" y="5116709"/>
                        <a:ext cx="3672408" cy="3193652"/>
                      </a:xfrm>
                      <a:prstGeom prst="rect">
                        <a:avLst/>
                      </a:prstGeom>
                    </p:spPr>
                  </p:pic>
                </p:oleObj>
              </mc:Fallback>
            </mc:AlternateContent>
          </a:graphicData>
        </a:graphic>
      </p:graphicFrame>
    </p:spTree>
    <p:extLst>
      <p:ext uri="{BB962C8B-B14F-4D97-AF65-F5344CB8AC3E}">
        <p14:creationId xmlns:p14="http://schemas.microsoft.com/office/powerpoint/2010/main" val="1043925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67</a:t>
            </a:fld>
            <a:endParaRPr lang="en-GB">
              <a:solidFill>
                <a:prstClr val="black"/>
              </a:solidFill>
            </a:endParaRPr>
          </a:p>
        </p:txBody>
      </p:sp>
    </p:spTree>
    <p:extLst>
      <p:ext uri="{BB962C8B-B14F-4D97-AF65-F5344CB8AC3E}">
        <p14:creationId xmlns:p14="http://schemas.microsoft.com/office/powerpoint/2010/main" val="3827158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69</a:t>
            </a:fld>
            <a:endParaRPr lang="en-GB">
              <a:solidFill>
                <a:prstClr val="black"/>
              </a:solidFill>
            </a:endParaRPr>
          </a:p>
        </p:txBody>
      </p:sp>
    </p:spTree>
    <p:extLst>
      <p:ext uri="{BB962C8B-B14F-4D97-AF65-F5344CB8AC3E}">
        <p14:creationId xmlns:p14="http://schemas.microsoft.com/office/powerpoint/2010/main" val="2495746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C00000"/>
                </a:solidFill>
              </a:rPr>
              <a:t>„[</a:t>
            </a:r>
            <a:r>
              <a:rPr lang="en-GB" dirty="0">
                <a:solidFill>
                  <a:srgbClr val="C00000"/>
                </a:solidFill>
              </a:rPr>
              <a:t>R]</a:t>
            </a:r>
            <a:r>
              <a:rPr lang="en-GB" dirty="0" err="1">
                <a:solidFill>
                  <a:srgbClr val="C00000"/>
                </a:solidFill>
              </a:rPr>
              <a:t>esettlement</a:t>
            </a:r>
            <a:r>
              <a:rPr lang="en-GB" dirty="0">
                <a:solidFill>
                  <a:srgbClr val="C00000"/>
                </a:solidFill>
              </a:rPr>
              <a:t> </a:t>
            </a:r>
            <a:r>
              <a:rPr lang="en-GB" dirty="0"/>
              <a:t>under this mechanism will take place, … honouring the commitments [of 20 July 2015], of which </a:t>
            </a:r>
            <a:r>
              <a:rPr lang="en-GB" dirty="0">
                <a:solidFill>
                  <a:srgbClr val="C00000"/>
                </a:solidFill>
              </a:rPr>
              <a:t>18.000</a:t>
            </a:r>
            <a:r>
              <a:rPr lang="en-GB" dirty="0"/>
              <a:t> places for resettlement remain. Any further need for resettlement will be carried out through </a:t>
            </a:r>
            <a:r>
              <a:rPr lang="en-GB" dirty="0">
                <a:solidFill>
                  <a:srgbClr val="C00000"/>
                </a:solidFill>
              </a:rPr>
              <a:t>a similar voluntary arrangement </a:t>
            </a:r>
            <a:r>
              <a:rPr lang="en-GB" dirty="0"/>
              <a:t>up to a limit of an additional </a:t>
            </a:r>
            <a:r>
              <a:rPr lang="en-GB" dirty="0">
                <a:solidFill>
                  <a:srgbClr val="C00000"/>
                </a:solidFill>
              </a:rPr>
              <a:t>54.000 persons</a:t>
            </a:r>
            <a:r>
              <a:rPr lang="en-GB" dirty="0"/>
              <a:t>.” … The Commission's will propose an </a:t>
            </a:r>
            <a:r>
              <a:rPr lang="en-GB" dirty="0">
                <a:solidFill>
                  <a:srgbClr val="C00000"/>
                </a:solidFill>
              </a:rPr>
              <a:t>amendment to the relocation decision of 22 September 2015 </a:t>
            </a:r>
            <a:r>
              <a:rPr lang="en-GB" dirty="0"/>
              <a:t>to allow for any resettlement commitment undertaken to be offset from non-allocated places under the decision… Should the number of returns exceed the numbers provided for above, this mechanism will be discontinued.”</a:t>
            </a:r>
          </a:p>
          <a:p>
            <a:r>
              <a:rPr lang="en-GB" dirty="0"/>
              <a:t>	- A mechanism up  to 72 000 </a:t>
            </a:r>
            <a:r>
              <a:rPr lang="en-GB" dirty="0" err="1"/>
              <a:t>resetllements</a:t>
            </a:r>
            <a:r>
              <a:rPr lang="en-GB" dirty="0"/>
              <a:t>. No plan for afterwards</a:t>
            </a:r>
          </a:p>
          <a:p>
            <a:r>
              <a:rPr lang="en-GB" dirty="0"/>
              <a:t>	- Purely voluntary</a:t>
            </a:r>
          </a:p>
          <a:p>
            <a:endParaRPr lang="hu-HU" dirty="0"/>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70</a:t>
            </a:fld>
            <a:endParaRPr lang="en-GB">
              <a:solidFill>
                <a:prstClr val="black"/>
              </a:solidFill>
            </a:endParaRPr>
          </a:p>
        </p:txBody>
      </p:sp>
    </p:spTree>
    <p:extLst>
      <p:ext uri="{BB962C8B-B14F-4D97-AF65-F5344CB8AC3E}">
        <p14:creationId xmlns:p14="http://schemas.microsoft.com/office/powerpoint/2010/main" val="1234836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71</a:t>
            </a:fld>
            <a:endParaRPr lang="en-GB">
              <a:solidFill>
                <a:prstClr val="black"/>
              </a:solidFill>
            </a:endParaRPr>
          </a:p>
        </p:txBody>
      </p:sp>
    </p:spTree>
    <p:extLst>
      <p:ext uri="{BB962C8B-B14F-4D97-AF65-F5344CB8AC3E}">
        <p14:creationId xmlns:p14="http://schemas.microsoft.com/office/powerpoint/2010/main" val="3064972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a:ln/>
        </p:spPr>
      </p:sp>
      <p:sp>
        <p:nvSpPr>
          <p:cNvPr id="67587" name="Jegyzetek helye 2"/>
          <p:cNvSpPr>
            <a:spLocks noGrp="1"/>
          </p:cNvSpPr>
          <p:nvPr>
            <p:ph type="body" idx="1"/>
          </p:nvPr>
        </p:nvSpPr>
        <p:spPr>
          <a:noFill/>
          <a:ln/>
        </p:spPr>
        <p:txBody>
          <a:bodyPr/>
          <a:lstStyle/>
          <a:p>
            <a:endParaRPr lang="en-GB" smtClean="0"/>
          </a:p>
        </p:txBody>
      </p:sp>
      <p:sp>
        <p:nvSpPr>
          <p:cNvPr id="4" name="Dia számának helye 3"/>
          <p:cNvSpPr>
            <a:spLocks noGrp="1"/>
          </p:cNvSpPr>
          <p:nvPr>
            <p:ph type="sldNum" sz="quarter" idx="5"/>
          </p:nvPr>
        </p:nvSpPr>
        <p:spPr/>
        <p:txBody>
          <a:bodyPr/>
          <a:lstStyle/>
          <a:p>
            <a:pPr>
              <a:defRPr/>
            </a:pPr>
            <a:fld id="{33301FE4-F366-4C52-A53A-E524FC235902}" type="slidenum">
              <a:rPr lang="en-GB" smtClean="0">
                <a:solidFill>
                  <a:srgbClr val="000000"/>
                </a:solidFill>
              </a:rPr>
              <a:pPr>
                <a:defRPr/>
              </a:pPr>
              <a:t>75</a:t>
            </a:fld>
            <a:endParaRPr lang="en-GB">
              <a:solidFill>
                <a:srgbClr val="000000"/>
              </a:solidFill>
            </a:endParaRPr>
          </a:p>
        </p:txBody>
      </p:sp>
    </p:spTree>
    <p:extLst>
      <p:ext uri="{BB962C8B-B14F-4D97-AF65-F5344CB8AC3E}">
        <p14:creationId xmlns:p14="http://schemas.microsoft.com/office/powerpoint/2010/main" val="427228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3F710DB7-AE26-4F99-AAE0-A4AB6C125E8A}" type="slidenum">
              <a:rPr lang="hu-HU" smtClean="0"/>
              <a:pPr>
                <a:defRPr/>
              </a:pPr>
              <a:t>9</a:t>
            </a:fld>
            <a:endParaRPr lang="hu-HU"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hu-HU" dirty="0" smtClean="0">
                <a:cs typeface="Arial" charset="0"/>
              </a:rPr>
              <a:t>See The Commission’s suggestion of 2001 (COM) 2001 447 final  p.3</a:t>
            </a:r>
          </a:p>
          <a:p>
            <a:pPr eaLnBrk="1" hangingPunct="1"/>
            <a:endParaRPr lang="hu-HU" dirty="0" smtClean="0">
              <a:cs typeface="Arial" charset="0"/>
            </a:endParaRPr>
          </a:p>
          <a:p>
            <a:pPr eaLnBrk="1" hangingPunct="1"/>
            <a:r>
              <a:rPr lang="hu-HU" dirty="0" smtClean="0">
                <a:cs typeface="Arial" charset="0"/>
              </a:rPr>
              <a:t>Goal: A  </a:t>
            </a:r>
            <a:r>
              <a:rPr lang="hu-HU" dirty="0" err="1" smtClean="0">
                <a:cs typeface="Arial" charset="0"/>
              </a:rPr>
              <a:t>unified</a:t>
            </a:r>
            <a:r>
              <a:rPr lang="hu-HU" dirty="0" smtClean="0">
                <a:cs typeface="Arial" charset="0"/>
              </a:rPr>
              <a:t> </a:t>
            </a:r>
            <a:r>
              <a:rPr lang="hu-HU" dirty="0" err="1" smtClean="0">
                <a:cs typeface="Arial" charset="0"/>
              </a:rPr>
              <a:t>area</a:t>
            </a:r>
            <a:r>
              <a:rPr lang="hu-HU" dirty="0" smtClean="0">
                <a:cs typeface="Arial" charset="0"/>
              </a:rPr>
              <a:t> </a:t>
            </a:r>
            <a:r>
              <a:rPr lang="hu-HU" dirty="0" err="1" smtClean="0">
                <a:cs typeface="Arial" charset="0"/>
              </a:rPr>
              <a:t>without</a:t>
            </a:r>
            <a:r>
              <a:rPr lang="hu-HU" dirty="0" smtClean="0">
                <a:cs typeface="Arial" charset="0"/>
              </a:rPr>
              <a:t> </a:t>
            </a:r>
            <a:r>
              <a:rPr lang="hu-HU" dirty="0" err="1" smtClean="0">
                <a:cs typeface="Arial" charset="0"/>
              </a:rPr>
              <a:t>internal</a:t>
            </a:r>
            <a:r>
              <a:rPr lang="hu-HU" dirty="0" smtClean="0">
                <a:cs typeface="Arial" charset="0"/>
              </a:rPr>
              <a:t> </a:t>
            </a:r>
            <a:r>
              <a:rPr lang="hu-HU" dirty="0" err="1" smtClean="0">
                <a:cs typeface="Arial" charset="0"/>
              </a:rPr>
              <a:t>borders</a:t>
            </a:r>
            <a:r>
              <a:rPr lang="hu-HU" dirty="0" smtClean="0">
                <a:cs typeface="Arial" charset="0"/>
              </a:rPr>
              <a:t>  - </a:t>
            </a:r>
            <a:r>
              <a:rPr lang="hu-HU" dirty="0" err="1" smtClean="0">
                <a:cs typeface="Arial" charset="0"/>
              </a:rPr>
              <a:t>that</a:t>
            </a:r>
            <a:r>
              <a:rPr lang="hu-HU" dirty="0" smtClean="0">
                <a:cs typeface="Arial" charset="0"/>
              </a:rPr>
              <a:t> </a:t>
            </a:r>
            <a:r>
              <a:rPr lang="hu-HU" dirty="0" err="1" smtClean="0">
                <a:cs typeface="Arial" charset="0"/>
              </a:rPr>
              <a:t>justifies</a:t>
            </a:r>
            <a:r>
              <a:rPr lang="hu-HU" dirty="0" smtClean="0">
                <a:cs typeface="Arial" charset="0"/>
              </a:rPr>
              <a:t> </a:t>
            </a:r>
            <a:r>
              <a:rPr lang="hu-HU" dirty="0" err="1" smtClean="0">
                <a:cs typeface="Arial" charset="0"/>
              </a:rPr>
              <a:t>tthat</a:t>
            </a:r>
            <a:r>
              <a:rPr lang="hu-HU" dirty="0" smtClean="0">
                <a:cs typeface="Arial" charset="0"/>
              </a:rPr>
              <a:t> </a:t>
            </a:r>
            <a:r>
              <a:rPr lang="hu-HU" dirty="0" err="1" smtClean="0">
                <a:cs typeface="Arial" charset="0"/>
              </a:rPr>
              <a:t>only</a:t>
            </a:r>
            <a:r>
              <a:rPr lang="hu-HU" dirty="0" smtClean="0">
                <a:cs typeface="Arial" charset="0"/>
              </a:rPr>
              <a:t> </a:t>
            </a:r>
            <a:r>
              <a:rPr lang="hu-HU" dirty="0" err="1" smtClean="0">
                <a:cs typeface="Arial" charset="0"/>
              </a:rPr>
              <a:t>one</a:t>
            </a:r>
            <a:r>
              <a:rPr lang="hu-HU" dirty="0" smtClean="0">
                <a:cs typeface="Arial" charset="0"/>
              </a:rPr>
              <a:t> </a:t>
            </a:r>
            <a:r>
              <a:rPr lang="hu-HU" dirty="0" err="1" smtClean="0">
                <a:cs typeface="Arial" charset="0"/>
              </a:rPr>
              <a:t>decision</a:t>
            </a:r>
            <a:r>
              <a:rPr lang="hu-HU" dirty="0" smtClean="0">
                <a:cs typeface="Arial" charset="0"/>
              </a:rPr>
              <a:t> be </a:t>
            </a:r>
            <a:r>
              <a:rPr lang="hu-HU" dirty="0" err="1" smtClean="0">
                <a:cs typeface="Arial" charset="0"/>
              </a:rPr>
              <a:t>taken</a:t>
            </a:r>
            <a:r>
              <a:rPr lang="hu-HU" dirty="0" smtClean="0">
                <a:cs typeface="Arial" charset="0"/>
              </a:rPr>
              <a:t>.</a:t>
            </a:r>
          </a:p>
          <a:p>
            <a:r>
              <a:rPr lang="en-US" dirty="0" smtClean="0">
                <a:cs typeface="Arial" charset="0"/>
              </a:rPr>
              <a:t>Further goals of the regulation:</a:t>
            </a:r>
          </a:p>
          <a:p>
            <a:endParaRPr lang="en-US" dirty="0" smtClean="0">
              <a:cs typeface="Arial" charset="0"/>
            </a:endParaRPr>
          </a:p>
          <a:p>
            <a:pPr lvl="1"/>
            <a:r>
              <a:rPr lang="en-US" dirty="0" smtClean="0">
                <a:cs typeface="Arial" charset="0"/>
              </a:rPr>
              <a:t>Closing the gaps of the Dublin Convention</a:t>
            </a:r>
          </a:p>
          <a:p>
            <a:pPr lvl="1"/>
            <a:r>
              <a:rPr lang="en-US" dirty="0" smtClean="0">
                <a:cs typeface="Arial" charset="0"/>
              </a:rPr>
              <a:t> Drawing the consequence of the single visa lists</a:t>
            </a:r>
          </a:p>
          <a:p>
            <a:pPr lvl="1"/>
            <a:r>
              <a:rPr lang="en-US" dirty="0" smtClean="0">
                <a:cs typeface="Arial" charset="0"/>
              </a:rPr>
              <a:t>Speeding up the procedure</a:t>
            </a:r>
          </a:p>
          <a:p>
            <a:pPr lvl="1"/>
            <a:r>
              <a:rPr lang="en-US" dirty="0" smtClean="0">
                <a:cs typeface="Arial" charset="0"/>
              </a:rPr>
              <a:t>Increasing efficiency (the number of persons effectively transferred)</a:t>
            </a:r>
          </a:p>
          <a:p>
            <a:pPr eaLnBrk="1" hangingPunct="1"/>
            <a:endParaRPr lang="hu-HU" dirty="0" smtClean="0">
              <a:cs typeface="Arial" charset="0"/>
            </a:endParaRPr>
          </a:p>
        </p:txBody>
      </p:sp>
    </p:spTree>
    <p:extLst>
      <p:ext uri="{BB962C8B-B14F-4D97-AF65-F5344CB8AC3E}">
        <p14:creationId xmlns:p14="http://schemas.microsoft.com/office/powerpoint/2010/main" val="63275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7B658C57-A4E3-4386-B255-62299274F2B8}" type="slidenum">
              <a:rPr lang="hu-HU" smtClean="0"/>
              <a:pPr>
                <a:defRPr/>
              </a:pPr>
              <a:t>10</a:t>
            </a:fld>
            <a:endParaRPr lang="hu-HU"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cs typeface="Arial" charset="0"/>
            </a:endParaRPr>
          </a:p>
        </p:txBody>
      </p:sp>
    </p:spTree>
    <p:extLst>
      <p:ext uri="{BB962C8B-B14F-4D97-AF65-F5344CB8AC3E}">
        <p14:creationId xmlns:p14="http://schemas.microsoft.com/office/powerpoint/2010/main" val="238627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804A7058-EEAD-42D1-BD57-C19DCD3E180B}" type="slidenum">
              <a:rPr lang="hu-HU" smtClean="0"/>
              <a:pPr>
                <a:defRPr/>
              </a:pPr>
              <a:t>11</a:t>
            </a:fld>
            <a:endParaRPr lang="hu-HU"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0" y="4868213"/>
            <a:ext cx="6873888" cy="5378921"/>
          </a:xfrm>
          <a:noFill/>
          <a:ln/>
        </p:spPr>
        <p:txBody>
          <a:bodyPr/>
          <a:lstStyle/>
          <a:p>
            <a:pPr eaLnBrk="1" hangingPunct="1"/>
            <a:r>
              <a:rPr lang="en-US" dirty="0" smtClean="0">
                <a:cs typeface="Arial" charset="0"/>
              </a:rPr>
              <a:t>The responsible state has to be requested as soon as possible but not later than 3 months after the submission of the application.</a:t>
            </a:r>
            <a:r>
              <a:rPr lang="hu-HU" dirty="0" smtClean="0">
                <a:cs typeface="Arial" charset="0"/>
              </a:rPr>
              <a:t> </a:t>
            </a:r>
            <a:r>
              <a:rPr lang="en-US" dirty="0" smtClean="0">
                <a:cs typeface="Arial" charset="0"/>
              </a:rPr>
              <a:t>If not: loss of right to transfer</a:t>
            </a:r>
          </a:p>
          <a:p>
            <a:pPr eaLnBrk="1" hangingPunct="1"/>
            <a:r>
              <a:rPr lang="en-US" dirty="0" smtClean="0">
                <a:cs typeface="Arial" charset="0"/>
              </a:rPr>
              <a:t>Reply: within 2  months. Silence = agreement</a:t>
            </a:r>
            <a:r>
              <a:rPr lang="hu-HU" dirty="0" smtClean="0">
                <a:cs typeface="Arial" charset="0"/>
              </a:rPr>
              <a:t> </a:t>
            </a:r>
            <a:r>
              <a:rPr lang="en-US" dirty="0" smtClean="0">
                <a:cs typeface="Arial" charset="0"/>
              </a:rPr>
              <a:t>In urgent cases: 1 month for reply</a:t>
            </a:r>
          </a:p>
          <a:p>
            <a:pPr eaLnBrk="1" hangingPunct="1"/>
            <a:r>
              <a:rPr lang="en-US" dirty="0" smtClean="0">
                <a:cs typeface="Arial" charset="0"/>
              </a:rPr>
              <a:t>Transfer: within 6 month</a:t>
            </a:r>
            <a:r>
              <a:rPr lang="hu-HU" dirty="0" smtClean="0">
                <a:cs typeface="Arial" charset="0"/>
              </a:rPr>
              <a:t> </a:t>
            </a:r>
            <a:r>
              <a:rPr lang="en-US" dirty="0" smtClean="0">
                <a:cs typeface="Arial" charset="0"/>
              </a:rPr>
              <a:t>from acceptance to take charge or</a:t>
            </a:r>
            <a:r>
              <a:rPr lang="hu-HU" dirty="0" smtClean="0">
                <a:cs typeface="Arial" charset="0"/>
              </a:rPr>
              <a:t> </a:t>
            </a:r>
            <a:r>
              <a:rPr lang="en-US" dirty="0" smtClean="0">
                <a:cs typeface="Arial" charset="0"/>
              </a:rPr>
              <a:t>from the end of procedure in which transfer was challenged</a:t>
            </a:r>
            <a:r>
              <a:rPr lang="hu-HU" dirty="0" smtClean="0">
                <a:cs typeface="Arial" charset="0"/>
              </a:rPr>
              <a:t> </a:t>
            </a:r>
            <a:r>
              <a:rPr lang="hu-HU" b="1" dirty="0" smtClean="0">
                <a:solidFill>
                  <a:srgbClr val="C00000"/>
                </a:solidFill>
                <a:cs typeface="Arial" charset="0"/>
              </a:rPr>
              <a:t>= </a:t>
            </a:r>
            <a:r>
              <a:rPr lang="hu-HU" b="1" dirty="0" err="1" smtClean="0">
                <a:solidFill>
                  <a:srgbClr val="C00000"/>
                </a:solidFill>
                <a:cs typeface="Arial" charset="0"/>
              </a:rPr>
              <a:t>taking</a:t>
            </a:r>
            <a:r>
              <a:rPr lang="hu-HU" b="1" dirty="0" smtClean="0">
                <a:solidFill>
                  <a:srgbClr val="C00000"/>
                </a:solidFill>
                <a:cs typeface="Arial" charset="0"/>
              </a:rPr>
              <a:t> </a:t>
            </a:r>
            <a:r>
              <a:rPr lang="hu-HU" b="1" dirty="0" err="1" smtClean="0">
                <a:solidFill>
                  <a:srgbClr val="C00000"/>
                </a:solidFill>
                <a:cs typeface="Arial" charset="0"/>
              </a:rPr>
              <a:t>charge</a:t>
            </a:r>
            <a:r>
              <a:rPr lang="hu-HU" b="1" dirty="0" smtClean="0">
                <a:solidFill>
                  <a:srgbClr val="C00000"/>
                </a:solidFill>
                <a:cs typeface="Arial" charset="0"/>
              </a:rPr>
              <a:t>   </a:t>
            </a:r>
          </a:p>
          <a:p>
            <a:pPr eaLnBrk="1" hangingPunct="1"/>
            <a:r>
              <a:rPr lang="hu-HU" dirty="0" smtClean="0">
                <a:solidFill>
                  <a:srgbClr val="C00000"/>
                </a:solidFill>
                <a:cs typeface="Arial" charset="0"/>
              </a:rPr>
              <a:t>______________________________</a:t>
            </a:r>
          </a:p>
          <a:p>
            <a:pPr eaLnBrk="1" hangingPunct="1"/>
            <a:endParaRPr lang="hu-HU" dirty="0" smtClean="0">
              <a:solidFill>
                <a:srgbClr val="C00000"/>
              </a:solidFill>
              <a:cs typeface="Arial" charset="0"/>
            </a:endParaRPr>
          </a:p>
          <a:p>
            <a:pPr eaLnBrk="1" hangingPunct="1">
              <a:lnSpc>
                <a:spcPct val="90000"/>
              </a:lnSpc>
            </a:pPr>
            <a:r>
              <a:rPr lang="en-US" sz="1300" dirty="0"/>
              <a:t>In case the applicants leaves the state’s territory during the procedure of</a:t>
            </a:r>
          </a:p>
          <a:p>
            <a:pPr lvl="1" eaLnBrk="1" hangingPunct="1">
              <a:lnSpc>
                <a:spcPct val="90000"/>
              </a:lnSpc>
            </a:pPr>
            <a:r>
              <a:rPr lang="en-US" sz="1300" dirty="0"/>
              <a:t>determining the responsible state</a:t>
            </a:r>
          </a:p>
          <a:p>
            <a:pPr lvl="1" eaLnBrk="1" hangingPunct="1">
              <a:lnSpc>
                <a:spcPct val="90000"/>
              </a:lnSpc>
            </a:pPr>
            <a:r>
              <a:rPr lang="en-US" sz="1300" dirty="0"/>
              <a:t>determining whether she qualifies for status (merits)</a:t>
            </a:r>
            <a:r>
              <a:rPr lang="hu-HU" sz="1300" dirty="0"/>
              <a:t> </a:t>
            </a:r>
            <a:endParaRPr lang="en-US" sz="1300" dirty="0"/>
          </a:p>
          <a:p>
            <a:pPr lvl="1" eaLnBrk="1" hangingPunct="1">
              <a:lnSpc>
                <a:spcPct val="90000"/>
              </a:lnSpc>
            </a:pPr>
            <a:r>
              <a:rPr lang="en-US" sz="1300" dirty="0"/>
              <a:t>or after a negative decision</a:t>
            </a:r>
          </a:p>
          <a:p>
            <a:pPr lvl="1" eaLnBrk="1" hangingPunct="1">
              <a:lnSpc>
                <a:spcPct val="90000"/>
              </a:lnSpc>
            </a:pPr>
            <a:r>
              <a:rPr lang="en-US" sz="1300" dirty="0"/>
              <a:t>that state has to </a:t>
            </a:r>
            <a:r>
              <a:rPr lang="en-US" sz="1300" i="1" dirty="0">
                <a:solidFill>
                  <a:srgbClr val="C00000"/>
                </a:solidFill>
              </a:rPr>
              <a:t>take</a:t>
            </a:r>
            <a:r>
              <a:rPr lang="en-US" sz="1300" dirty="0"/>
              <a:t> her  </a:t>
            </a:r>
            <a:r>
              <a:rPr lang="en-US" sz="1300" i="1" dirty="0">
                <a:solidFill>
                  <a:srgbClr val="C00000"/>
                </a:solidFill>
              </a:rPr>
              <a:t>back.</a:t>
            </a:r>
          </a:p>
          <a:p>
            <a:pPr lvl="1" eaLnBrk="1" hangingPunct="1">
              <a:lnSpc>
                <a:spcPct val="90000"/>
              </a:lnSpc>
            </a:pPr>
            <a:r>
              <a:rPr lang="en-US" sz="1300" dirty="0"/>
              <a:t>Reply: within 1 month (if Eurodac based request: 2 weeks)</a:t>
            </a:r>
          </a:p>
          <a:p>
            <a:pPr lvl="1" eaLnBrk="1" hangingPunct="1">
              <a:lnSpc>
                <a:spcPct val="90000"/>
              </a:lnSpc>
            </a:pPr>
            <a:r>
              <a:rPr lang="en-US" sz="1300" dirty="0"/>
              <a:t>Taking back: within 6 months from </a:t>
            </a:r>
            <a:r>
              <a:rPr lang="hu-HU" sz="1300" dirty="0"/>
              <a:t>a</a:t>
            </a:r>
            <a:r>
              <a:rPr lang="en-US" sz="1300" dirty="0" err="1"/>
              <a:t>cceptance</a:t>
            </a:r>
            <a:r>
              <a:rPr lang="hu-HU" sz="1300" dirty="0"/>
              <a:t> </a:t>
            </a:r>
          </a:p>
          <a:p>
            <a:pPr lvl="1" eaLnBrk="1" hangingPunct="1">
              <a:lnSpc>
                <a:spcPct val="90000"/>
              </a:lnSpc>
            </a:pPr>
            <a:r>
              <a:rPr lang="hu-HU" sz="1300" b="1" dirty="0">
                <a:solidFill>
                  <a:srgbClr val="C00000"/>
                </a:solidFill>
              </a:rPr>
              <a:t>= </a:t>
            </a:r>
            <a:r>
              <a:rPr lang="hu-HU" sz="1300" b="1" dirty="0" err="1">
                <a:solidFill>
                  <a:srgbClr val="C00000"/>
                </a:solidFill>
              </a:rPr>
              <a:t>taking</a:t>
            </a:r>
            <a:r>
              <a:rPr lang="hu-HU" sz="1300" b="1" dirty="0">
                <a:solidFill>
                  <a:srgbClr val="C00000"/>
                </a:solidFill>
              </a:rPr>
              <a:t> back</a:t>
            </a:r>
            <a:endParaRPr lang="en-US" sz="1300" b="1" dirty="0">
              <a:solidFill>
                <a:srgbClr val="C00000"/>
              </a:solidFill>
            </a:endParaRPr>
          </a:p>
          <a:p>
            <a:pPr eaLnBrk="1" hangingPunct="1"/>
            <a:endParaRPr lang="en-US" dirty="0" smtClean="0">
              <a:solidFill>
                <a:srgbClr val="C00000"/>
              </a:solidFill>
              <a:cs typeface="Arial" charset="0"/>
            </a:endParaRPr>
          </a:p>
          <a:p>
            <a:pPr lvl="2" eaLnBrk="1" hangingPunct="1">
              <a:lnSpc>
                <a:spcPct val="90000"/>
              </a:lnSpc>
            </a:pPr>
            <a:endParaRPr lang="hu-HU" sz="1000" dirty="0"/>
          </a:p>
          <a:p>
            <a:pPr lvl="3" eaLnBrk="1" hangingPunct="1">
              <a:lnSpc>
                <a:spcPct val="90000"/>
              </a:lnSpc>
            </a:pPr>
            <a:endParaRPr lang="hu-HU" sz="1000" dirty="0"/>
          </a:p>
          <a:p>
            <a:pPr eaLnBrk="1" hangingPunct="1">
              <a:lnSpc>
                <a:spcPct val="90000"/>
              </a:lnSpc>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139845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transition>
    <p:pull dir="rd"/>
  </p:transition>
  <p:timing>
    <p:tnLst>
      <p:par>
        <p:cTn id="1" dur="indefinite" restart="never" nodeType="tmRoot"/>
      </p:par>
    </p:tnLst>
  </p:timing>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6858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685800" y="838200"/>
            <a:ext cx="3810000" cy="5662634"/>
          </a:xfrm>
          <a:solidFill>
            <a:schemeClr val="bg1">
              <a:lumMod val="20000"/>
              <a:lumOff val="80000"/>
              <a:alpha val="11000"/>
            </a:schemeClr>
          </a:solidFill>
          <a:ln>
            <a:solidFill>
              <a:srgbClr val="002060"/>
            </a:solidFill>
          </a:ln>
        </p:spPr>
        <p:txBody>
          <a:bodyPr/>
          <a:lstStyle>
            <a:lvl1pPr>
              <a:defRPr sz="2800">
                <a:solidFill>
                  <a:schemeClr val="bg2"/>
                </a:solidFill>
                <a:latin typeface="Calibri" panose="020F0502020204030204" pitchFamily="34" charset="0"/>
                <a:cs typeface="Calibri" panose="020F0502020204030204" pitchFamily="34" charset="0"/>
              </a:defRPr>
            </a:lvl1pPr>
            <a:lvl2pPr>
              <a:defRPr sz="2400">
                <a:solidFill>
                  <a:schemeClr val="bg2"/>
                </a:solidFill>
                <a:latin typeface="Calibri" panose="020F0502020204030204" pitchFamily="34" charset="0"/>
                <a:cs typeface="Calibri" panose="020F0502020204030204" pitchFamily="34" charset="0"/>
              </a:defRPr>
            </a:lvl2pPr>
            <a:lvl3pPr>
              <a:defRPr sz="2000">
                <a:solidFill>
                  <a:schemeClr val="bg2"/>
                </a:solidFill>
                <a:latin typeface="Calibri" panose="020F0502020204030204" pitchFamily="34" charset="0"/>
                <a:cs typeface="Calibri" panose="020F0502020204030204" pitchFamily="34" charset="0"/>
              </a:defRPr>
            </a:lvl3pPr>
            <a:lvl4pPr>
              <a:defRPr sz="1800">
                <a:solidFill>
                  <a:schemeClr val="bg2"/>
                </a:solidFill>
                <a:latin typeface="Calibri" panose="020F0502020204030204" pitchFamily="34" charset="0"/>
                <a:cs typeface="Calibri" panose="020F0502020204030204" pitchFamily="34" charset="0"/>
              </a:defRPr>
            </a:lvl4pPr>
            <a:lvl5pPr>
              <a:defRPr sz="1800">
                <a:solidFill>
                  <a:schemeClr val="bg2"/>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838200"/>
            <a:ext cx="3810000" cy="5662634"/>
          </a:xfrm>
          <a:solidFill>
            <a:schemeClr val="bg1">
              <a:lumMod val="20000"/>
              <a:lumOff val="80000"/>
              <a:alpha val="9000"/>
            </a:schemeClr>
          </a:solidFill>
          <a:ln>
            <a:solidFill>
              <a:srgbClr val="002060"/>
            </a:solidFill>
          </a:ln>
        </p:spPr>
        <p:txBody>
          <a:bodyPr/>
          <a:lstStyle>
            <a:lvl1pPr>
              <a:defRPr sz="2800">
                <a:solidFill>
                  <a:schemeClr val="bg2"/>
                </a:solidFill>
                <a:latin typeface="Calibri" panose="020F0502020204030204" pitchFamily="34" charset="0"/>
                <a:cs typeface="Calibri" panose="020F0502020204030204" pitchFamily="34" charset="0"/>
              </a:defRPr>
            </a:lvl1pPr>
            <a:lvl2pPr>
              <a:defRPr sz="2400">
                <a:solidFill>
                  <a:schemeClr val="bg2"/>
                </a:solidFill>
                <a:latin typeface="Calibri" panose="020F0502020204030204" pitchFamily="34" charset="0"/>
                <a:cs typeface="Calibri" panose="020F0502020204030204" pitchFamily="34" charset="0"/>
              </a:defRPr>
            </a:lvl2pPr>
            <a:lvl3pPr>
              <a:defRPr sz="2000">
                <a:solidFill>
                  <a:schemeClr val="bg2"/>
                </a:solidFill>
                <a:latin typeface="Calibri" panose="020F0502020204030204" pitchFamily="34" charset="0"/>
                <a:cs typeface="Calibri" panose="020F0502020204030204" pitchFamily="34" charset="0"/>
              </a:defRPr>
            </a:lvl3pPr>
            <a:lvl4pPr>
              <a:defRPr sz="1800">
                <a:solidFill>
                  <a:schemeClr val="bg2"/>
                </a:solidFill>
                <a:latin typeface="Calibri" panose="020F0502020204030204" pitchFamily="34" charset="0"/>
                <a:cs typeface="Calibri" panose="020F0502020204030204" pitchFamily="34" charset="0"/>
              </a:defRPr>
            </a:lvl4pPr>
            <a:lvl5pPr>
              <a:defRPr sz="1800">
                <a:solidFill>
                  <a:schemeClr val="bg2"/>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Cím 1"/>
          <p:cNvSpPr>
            <a:spLocks noGrp="1"/>
          </p:cNvSpPr>
          <p:nvPr>
            <p:ph type="title" hasCustomPrompt="1"/>
          </p:nvPr>
        </p:nvSpPr>
        <p:spPr>
          <a:xfrm>
            <a:off x="685800" y="228600"/>
            <a:ext cx="7772400" cy="457200"/>
          </a:xfrm>
          <a:solidFill>
            <a:schemeClr val="bg1">
              <a:lumMod val="20000"/>
              <a:lumOff val="80000"/>
              <a:alpha val="55000"/>
            </a:schemeClr>
          </a:solidFill>
          <a:ln>
            <a:solidFill>
              <a:srgbClr val="C00000"/>
            </a:solidFill>
          </a:ln>
        </p:spPr>
        <p:txBody>
          <a:bodyPr/>
          <a:lstStyle>
            <a:lvl1pPr>
              <a:defRPr sz="2400">
                <a:solidFill>
                  <a:srgbClr val="540000"/>
                </a:solidFill>
                <a:effectLst>
                  <a:outerShdw blurRad="38100" dist="38100" dir="2700000" algn="tl">
                    <a:srgbClr val="000000">
                      <a:alpha val="43137"/>
                    </a:srgbClr>
                  </a:outerShdw>
                </a:effectLst>
              </a:defRPr>
            </a:lvl1pPr>
          </a:lstStyle>
          <a:p>
            <a:r>
              <a:rPr lang="hu-HU" dirty="0" smtClean="0"/>
              <a:t>MINTACÍM SZERKESZTÉSE</a:t>
            </a:r>
            <a:endParaRPr lang="hu-HU" dirty="0"/>
          </a:p>
        </p:txBody>
      </p:sp>
    </p:spTree>
    <p:extLst>
      <p:ext uri="{BB962C8B-B14F-4D97-AF65-F5344CB8AC3E}">
        <p14:creationId xmlns:p14="http://schemas.microsoft.com/office/powerpoint/2010/main" val="576761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Szöveg helye 2"/>
          <p:cNvSpPr>
            <a:spLocks noGrp="1"/>
          </p:cNvSpPr>
          <p:nvPr>
            <p:ph type="body"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9276850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457200"/>
          </a:xfrm>
          <a:prstGeom prst="rect">
            <a:avLst/>
          </a:prstGeom>
          <a:solidFill>
            <a:schemeClr val="tx1">
              <a:lumMod val="95000"/>
            </a:schemeClr>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hu-HU" dirty="0" smtClean="0"/>
          </a:p>
        </p:txBody>
      </p:sp>
      <p:sp>
        <p:nvSpPr>
          <p:cNvPr id="1027" name="Rectangle 3"/>
          <p:cNvSpPr>
            <a:spLocks noGrp="1" noChangeArrowheads="1"/>
          </p:cNvSpPr>
          <p:nvPr>
            <p:ph type="body" idx="1"/>
          </p:nvPr>
        </p:nvSpPr>
        <p:spPr bwMode="auto">
          <a:xfrm>
            <a:off x="685800" y="838200"/>
            <a:ext cx="7772400" cy="5615136"/>
          </a:xfrm>
          <a:prstGeom prst="rect">
            <a:avLst/>
          </a:prstGeom>
          <a:solidFill>
            <a:schemeClr val="tx1">
              <a:lumMod val="95000"/>
              <a:alpha val="20000"/>
            </a:schemeClr>
          </a:solidFill>
          <a:ln w="12700">
            <a:solidFill>
              <a:schemeClr val="tx1">
                <a:lumMod val="50000"/>
              </a:schemeClr>
            </a:solid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
        <p:nvSpPr>
          <p:cNvPr id="4" name="Szövegdoboz 6"/>
          <p:cNvSpPr txBox="1"/>
          <p:nvPr userDrawn="1"/>
        </p:nvSpPr>
        <p:spPr>
          <a:xfrm>
            <a:off x="0" y="6611938"/>
            <a:ext cx="2214563" cy="246062"/>
          </a:xfrm>
          <a:prstGeom prst="rect">
            <a:avLst/>
          </a:prstGeom>
          <a:solidFill>
            <a:schemeClr val="tx1">
              <a:lumMod val="65000"/>
            </a:schemeClr>
          </a:solidFill>
          <a:ln>
            <a:solidFill>
              <a:schemeClr val="tx1">
                <a:lumMod val="50000"/>
              </a:schemeClr>
            </a:solidFill>
          </a:ln>
        </p:spPr>
        <p:txBody>
          <a:bodyPr>
            <a:spAutoFit/>
          </a:bodyPr>
          <a:lstStyle/>
          <a:p>
            <a:pPr algn="ctr" eaLnBrk="0" hangingPunct="0">
              <a:defRPr/>
            </a:pPr>
            <a:r>
              <a:rPr lang="hu-HU" sz="1000" b="0" dirty="0" err="1">
                <a:solidFill>
                  <a:prstClr val="white"/>
                </a:solidFill>
                <a:latin typeface="Arial" pitchFamily="34" charset="0"/>
                <a:cs typeface="Arial" pitchFamily="34" charset="0"/>
              </a:rPr>
              <a:t>Presentation</a:t>
            </a:r>
            <a:r>
              <a:rPr lang="hu-HU" sz="1000" b="0" dirty="0">
                <a:solidFill>
                  <a:prstClr val="white"/>
                </a:solidFill>
                <a:latin typeface="Arial" pitchFamily="34" charset="0"/>
                <a:cs typeface="Arial" pitchFamily="34" charset="0"/>
              </a:rPr>
              <a:t> </a:t>
            </a:r>
            <a:r>
              <a:rPr lang="hu-HU" sz="1000" b="0" dirty="0" err="1">
                <a:solidFill>
                  <a:prstClr val="white"/>
                </a:solidFill>
                <a:latin typeface="Arial" pitchFamily="34" charset="0"/>
                <a:cs typeface="Arial" pitchFamily="34" charset="0"/>
              </a:rPr>
              <a:t>by</a:t>
            </a:r>
            <a:r>
              <a:rPr lang="hu-HU" sz="1000" b="0" dirty="0">
                <a:solidFill>
                  <a:prstClr val="white"/>
                </a:solidFill>
                <a:latin typeface="Arial" pitchFamily="34" charset="0"/>
                <a:cs typeface="Arial" pitchFamily="34" charset="0"/>
              </a:rPr>
              <a:t> Boldizsar Nagy</a:t>
            </a:r>
          </a:p>
        </p:txBody>
      </p:sp>
      <p:sp>
        <p:nvSpPr>
          <p:cNvPr id="6" name="Szövegdoboz 4"/>
          <p:cNvSpPr txBox="1"/>
          <p:nvPr userDrawn="1"/>
        </p:nvSpPr>
        <p:spPr>
          <a:xfrm>
            <a:off x="8964488" y="0"/>
            <a:ext cx="179512" cy="6858000"/>
          </a:xfrm>
          <a:prstGeom prst="rect">
            <a:avLst/>
          </a:prstGeom>
          <a:solidFill>
            <a:sysClr val="window" lastClr="FFFFFF">
              <a:lumMod val="95000"/>
            </a:sysClr>
          </a:solidFill>
          <a:ln w="25400" cap="flat" cmpd="sng" algn="ctr">
            <a:solidFill>
              <a:srgbClr val="B2B2B2"/>
            </a:solidFill>
            <a:prstDash val="solid"/>
          </a:ln>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hu-HU"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err="1" smtClean="0">
                <a:ln>
                  <a:noFill/>
                </a:ln>
                <a:solidFill>
                  <a:prstClr val="black"/>
                </a:solidFill>
                <a:effectLst/>
                <a:uLnTx/>
                <a:uFillTx/>
                <a:latin typeface="Calibri"/>
                <a:ea typeface="+mn-ea"/>
                <a:cs typeface="+mn-cs"/>
              </a:rPr>
              <a:t>Yekaterinburg</a:t>
            </a:r>
            <a:endParaRPr kumimoji="0" lang="hu-HU" sz="14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hu-HU" sz="14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smtClean="0">
                <a:ln>
                  <a:noFill/>
                </a:ln>
                <a:solidFill>
                  <a:prstClr val="black"/>
                </a:solidFill>
                <a:effectLst/>
                <a:uLnTx/>
                <a:uFillTx/>
                <a:latin typeface="Calibri"/>
                <a:ea typeface="+mn-ea"/>
                <a:cs typeface="+mn-cs"/>
              </a:rPr>
              <a:t>2017</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hu-HU" sz="14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smtClean="0">
                <a:ln>
                  <a:noFill/>
                </a:ln>
                <a:solidFill>
                  <a:prstClr val="black"/>
                </a:solidFill>
                <a:effectLst/>
                <a:uLnTx/>
                <a:uFillTx/>
                <a:latin typeface="Calibri"/>
                <a:ea typeface="+mn-ea"/>
                <a:cs typeface="+mn-cs"/>
              </a:rPr>
              <a:t>J</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smtClean="0">
                <a:ln>
                  <a:noFill/>
                </a:ln>
                <a:solidFill>
                  <a:prstClr val="black"/>
                </a:solidFill>
                <a:effectLst/>
                <a:uLnTx/>
                <a:uFillTx/>
                <a:latin typeface="Calibri"/>
                <a:ea typeface="+mn-ea"/>
                <a:cs typeface="+mn-cs"/>
              </a:rPr>
              <a:t>U</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smtClean="0">
                <a:ln>
                  <a:noFill/>
                </a:ln>
                <a:solidFill>
                  <a:prstClr val="black"/>
                </a:solidFill>
                <a:effectLst/>
                <a:uLnTx/>
                <a:uFillTx/>
                <a:latin typeface="Calibri"/>
                <a:ea typeface="+mn-ea"/>
                <a:cs typeface="+mn-cs"/>
              </a:rPr>
              <a:t>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smtClean="0">
                <a:ln>
                  <a:noFill/>
                </a:ln>
                <a:solidFill>
                  <a:prstClr val="black"/>
                </a:solidFill>
                <a:effectLst/>
                <a:uLnTx/>
                <a:uFillTx/>
                <a:latin typeface="Calibri"/>
                <a:ea typeface="+mn-ea"/>
                <a:cs typeface="+mn-cs"/>
              </a:rPr>
              <a:t>E </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hu-HU" sz="14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400" b="0" i="0" u="none" strike="noStrike" kern="0" cap="none" spc="0" normalizeH="0" baseline="0" noProof="0" dirty="0" smtClean="0">
                <a:ln>
                  <a:noFill/>
                </a:ln>
                <a:solidFill>
                  <a:prstClr val="black"/>
                </a:solidFill>
                <a:effectLst/>
                <a:uLnTx/>
                <a:uFillTx/>
                <a:latin typeface="Calibri"/>
                <a:ea typeface="+mn-ea"/>
                <a:cs typeface="+mn-cs"/>
              </a:rPr>
              <a:t>28</a:t>
            </a:r>
            <a:endParaRPr kumimoji="0" lang="hu-HU" sz="1400" b="0" i="0" u="none" strike="noStrike" kern="0" cap="none" spc="0" normalizeH="0" baseline="0" noProof="0" dirty="0">
              <a:ln>
                <a:noFill/>
              </a:ln>
              <a:solidFill>
                <a:prstClr val="black"/>
              </a:solidFill>
              <a:effectLst/>
              <a:uLnTx/>
              <a:uFillTx/>
              <a:latin typeface="Calibri"/>
              <a:ea typeface="+mn-ea"/>
              <a:cs typeface="+mn-cs"/>
            </a:endParaRP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736" r:id="rId8"/>
    <p:sldLayoutId id="2147483764" r:id="rId9"/>
  </p:sldLayoutIdLst>
  <p:transition>
    <p:pull dir="rd"/>
  </p:transition>
  <p:timing>
    <p:tnLst>
      <p:par>
        <p:cTn id="1" dur="indefinite" restart="never" nodeType="tmRoot"/>
      </p:par>
    </p:tnLst>
  </p:timing>
  <p:hf sldNum="0" hdr="0" ftr="0"/>
  <p:txStyles>
    <p:title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p:titleStyle>
    <p:bodyStyle>
      <a:lvl1pPr marL="0" indent="0" algn="l" rtl="0" eaLnBrk="1" fontAlgn="base" hangingPunct="1">
        <a:spcBef>
          <a:spcPct val="20000"/>
        </a:spcBef>
        <a:spcAft>
          <a:spcPct val="0"/>
        </a:spcAft>
        <a:buNone/>
        <a:defRPr sz="2400">
          <a:solidFill>
            <a:schemeClr val="bg2"/>
          </a:solidFill>
          <a:latin typeface="+mn-lt"/>
          <a:ea typeface="+mn-ea"/>
          <a:cs typeface="+mn-cs"/>
        </a:defRPr>
      </a:lvl1pPr>
      <a:lvl2pPr marL="457200" indent="0" algn="l" rtl="0" eaLnBrk="1" fontAlgn="base" hangingPunct="1">
        <a:spcBef>
          <a:spcPct val="20000"/>
        </a:spcBef>
        <a:spcAft>
          <a:spcPct val="0"/>
        </a:spcAft>
        <a:buNone/>
        <a:defRPr sz="2000">
          <a:solidFill>
            <a:schemeClr val="bg2"/>
          </a:solidFill>
          <a:latin typeface="+mn-lt"/>
          <a:cs typeface="+mn-cs"/>
        </a:defRPr>
      </a:lvl2pPr>
      <a:lvl3pPr marL="914400" indent="0" algn="l" rtl="0" eaLnBrk="1" fontAlgn="base" hangingPunct="1">
        <a:spcBef>
          <a:spcPct val="20000"/>
        </a:spcBef>
        <a:spcAft>
          <a:spcPct val="0"/>
        </a:spcAft>
        <a:buNone/>
        <a:defRPr sz="1800">
          <a:solidFill>
            <a:schemeClr val="bg2"/>
          </a:solidFill>
          <a:latin typeface="+mn-lt"/>
          <a:cs typeface="+mn-cs"/>
        </a:defRPr>
      </a:lvl3pPr>
      <a:lvl4pPr marL="1371600" indent="0" algn="l" rtl="0" eaLnBrk="1" fontAlgn="base" hangingPunct="1">
        <a:spcBef>
          <a:spcPct val="20000"/>
        </a:spcBef>
        <a:spcAft>
          <a:spcPct val="0"/>
        </a:spcAft>
        <a:buNone/>
        <a:defRPr sz="1600">
          <a:solidFill>
            <a:schemeClr val="bg2"/>
          </a:solidFill>
          <a:latin typeface="+mn-lt"/>
          <a:cs typeface="+mn-cs"/>
        </a:defRPr>
      </a:lvl4pPr>
      <a:lvl5pPr marL="1828800" indent="0" algn="l" rtl="0" eaLnBrk="1" fontAlgn="base" hangingPunct="1">
        <a:spcBef>
          <a:spcPct val="20000"/>
        </a:spcBef>
        <a:spcAft>
          <a:spcPct val="0"/>
        </a:spcAft>
        <a:buNone/>
        <a:defRPr sz="16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hcr.org/news/press/2017/4/58eb7e454/unhcr-urges-suspension-transfers-asylum-seekers-hungary-under-dubli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www.unhcr.org/statistics/unhcrstats/5943e8a34/global-trends-forced-displacement-2016.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ata.unhcr.org/syrianrefugees/country.php?id=2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aso.europa.eu/latest-asylum-trends"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easo.europa.e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easo.europa.eu/latest-publications" TargetMode="External"/><Relationship Id="rId5" Type="http://schemas.openxmlformats.org/officeDocument/2006/relationships/hyperlink" Target="https://www.easo.europa.eu/latest-asylum-trends" TargetMode="External"/><Relationship Id="rId4" Type="http://schemas.openxmlformats.org/officeDocument/2006/relationships/hyperlink" Target="https://www.easo.europa.eu/sites/default/files/public/EN_%20Annual%20Report%202015_1.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c.europa.eu/home-affairs/what-we-do/policies/european-agenda-migration/background-information_en"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ec.europa.eu/home-affairs/what-we-do/policies/european-agenda-migration/background-information_e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685800" y="620688"/>
            <a:ext cx="7772400" cy="2979763"/>
          </a:xfrm>
        </p:spPr>
        <p:txBody>
          <a:bodyPr/>
          <a:lstStyle/>
          <a:p>
            <a:pPr>
              <a:defRPr/>
            </a:pPr>
            <a:r>
              <a:rPr lang="en-GB" sz="4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 ASYLUM </a:t>
            </a:r>
            <a:r>
              <a:rPr lang="en-GB" sz="4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a:t>
            </a:r>
            <a:r>
              <a:rPr lang="hu-HU" sz="4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hu-HU" sz="4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u-HU" sz="4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BIRD’S EYE VIEW</a:t>
            </a:r>
            <a:endParaRPr lang="en-GB"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075" name="Rectangle 3"/>
          <p:cNvSpPr>
            <a:spLocks noGrp="1" noChangeArrowheads="1"/>
          </p:cNvSpPr>
          <p:nvPr>
            <p:ph type="subTitle" idx="1"/>
          </p:nvPr>
        </p:nvSpPr>
        <p:spPr>
          <a:xfrm>
            <a:off x="1371600" y="3886200"/>
            <a:ext cx="6400800" cy="2135088"/>
          </a:xfrm>
        </p:spPr>
        <p:txBody>
          <a:bodyPr>
            <a:normAutofit fontScale="55000" lnSpcReduction="20000"/>
          </a:bodyPr>
          <a:lstStyle/>
          <a:p>
            <a:pPr algn="ctr">
              <a:buNone/>
            </a:pPr>
            <a:endParaRPr lang="en-GB" sz="3200" dirty="0" smtClean="0">
              <a:latin typeface="Calibri" panose="020F0502020204030204" pitchFamily="34" charset="0"/>
              <a:cs typeface="Calibri" panose="020F0502020204030204" pitchFamily="34" charset="0"/>
            </a:endParaRPr>
          </a:p>
          <a:p>
            <a:endParaRPr lang="hu-HU" sz="3800" dirty="0" smtClean="0">
              <a:latin typeface="Calibri" panose="020F0502020204030204" pitchFamily="34" charset="0"/>
              <a:cs typeface="Calibri" panose="020F0502020204030204" pitchFamily="34" charset="0"/>
            </a:endParaRPr>
          </a:p>
          <a:p>
            <a:r>
              <a:rPr lang="hu-HU" sz="3800" dirty="0" err="1" smtClean="0">
                <a:latin typeface="Calibri" panose="020F0502020204030204" pitchFamily="34" charset="0"/>
                <a:cs typeface="Calibri" panose="020F0502020204030204" pitchFamily="34" charset="0"/>
              </a:rPr>
              <a:t>Presentation</a:t>
            </a:r>
            <a:r>
              <a:rPr lang="hu-HU" sz="3800" dirty="0" smtClean="0">
                <a:latin typeface="Calibri" panose="020F0502020204030204" pitchFamily="34" charset="0"/>
                <a:cs typeface="Calibri" panose="020F0502020204030204" pitchFamily="34" charset="0"/>
              </a:rPr>
              <a:t> of Boldizsár Nagy </a:t>
            </a:r>
            <a:r>
              <a:rPr lang="en-GB" sz="3800" dirty="0">
                <a:latin typeface="Calibri" panose="020F0502020204030204" pitchFamily="34" charset="0"/>
                <a:cs typeface="Calibri" panose="020F0502020204030204" pitchFamily="34" charset="0"/>
              </a:rPr>
              <a:t>the fifth Summer School of Human Rights of the consortium of Russian universities </a:t>
            </a:r>
            <a:br>
              <a:rPr lang="en-GB" sz="3800" dirty="0">
                <a:latin typeface="Calibri" panose="020F0502020204030204" pitchFamily="34" charset="0"/>
                <a:cs typeface="Calibri" panose="020F0502020204030204" pitchFamily="34" charset="0"/>
              </a:rPr>
            </a:br>
            <a:r>
              <a:rPr lang="en-GB" sz="3800" dirty="0">
                <a:latin typeface="Calibri" panose="020F0502020204030204" pitchFamily="34" charset="0"/>
                <a:cs typeface="Calibri" panose="020F0502020204030204" pitchFamily="34" charset="0"/>
              </a:rPr>
              <a:t>«Social vulnerability: modern challenges and international protection»</a:t>
            </a:r>
            <a:endParaRPr lang="hu-HU" sz="38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528" y="0"/>
            <a:ext cx="8610600" cy="1484313"/>
          </a:xfrm>
        </p:spPr>
        <p:txBody>
          <a:bodyPr/>
          <a:lstStyle/>
          <a:p>
            <a:pPr eaLnBrk="1" hangingPunct="1">
              <a:defRPr/>
            </a:pPr>
            <a:r>
              <a:rPr lang="en-GB" sz="2000" noProof="0" dirty="0" smtClean="0">
                <a:latin typeface="Calibri" panose="020F0502020204030204" pitchFamily="34" charset="0"/>
                <a:cs typeface="Calibri" panose="020F0502020204030204" pitchFamily="34" charset="0"/>
              </a:rPr>
              <a:t>The philosophy of Dublin: </a:t>
            </a:r>
            <a:br>
              <a:rPr lang="en-GB" sz="2000" noProof="0" dirty="0" smtClean="0">
                <a:latin typeface="Calibri" panose="020F0502020204030204" pitchFamily="34" charset="0"/>
                <a:cs typeface="Calibri" panose="020F0502020204030204" pitchFamily="34" charset="0"/>
              </a:rPr>
            </a:br>
            <a:r>
              <a:rPr lang="en-GB" sz="2000" noProof="0" dirty="0" smtClean="0">
                <a:latin typeface="Calibri" panose="020F0502020204030204" pitchFamily="34" charset="0"/>
                <a:cs typeface="Calibri" panose="020F0502020204030204" pitchFamily="34" charset="0"/>
              </a:rPr>
              <a:t>under what conditions is taking charge by another state –without investigation of the merits in the first state fair</a:t>
            </a:r>
          </a:p>
        </p:txBody>
      </p:sp>
      <p:sp>
        <p:nvSpPr>
          <p:cNvPr id="599043" name="Rectangle 3"/>
          <p:cNvSpPr>
            <a:spLocks noGrp="1" noChangeArrowheads="1"/>
          </p:cNvSpPr>
          <p:nvPr>
            <p:ph idx="1"/>
          </p:nvPr>
        </p:nvSpPr>
        <p:spPr>
          <a:xfrm>
            <a:off x="971550" y="1628800"/>
            <a:ext cx="7772400" cy="4679925"/>
          </a:xfrm>
        </p:spPr>
        <p:txBody>
          <a:bodyPr>
            <a:normAutofit lnSpcReduction="10000"/>
          </a:bodyPr>
          <a:lstStyle/>
          <a:p>
            <a:pPr lvl="1" algn="ctr" eaLnBrk="1" hangingPunct="1">
              <a:buNone/>
            </a:pPr>
            <a:r>
              <a:rPr lang="en-GB" sz="2800" noProof="0" dirty="0" smtClean="0">
                <a:solidFill>
                  <a:srgbClr val="C00000"/>
                </a:solidFill>
                <a:latin typeface="Calibri" panose="020F0502020204030204" pitchFamily="34" charset="0"/>
                <a:cs typeface="Calibri" panose="020F0502020204030204" pitchFamily="34" charset="0"/>
              </a:rPr>
              <a:t>Fairness preconditions</a:t>
            </a:r>
          </a:p>
          <a:p>
            <a:pPr lvl="1" eaLnBrk="1" hangingPunct="1"/>
            <a:r>
              <a:rPr lang="en-GB" sz="2800" noProof="0" dirty="0" smtClean="0">
                <a:latin typeface="Calibri" panose="020F0502020204030204" pitchFamily="34" charset="0"/>
                <a:cs typeface="Calibri" panose="020F0502020204030204" pitchFamily="34" charset="0"/>
              </a:rPr>
              <a:t>If the </a:t>
            </a:r>
            <a:r>
              <a:rPr lang="en-GB" sz="2800" noProof="0" dirty="0" smtClean="0">
                <a:solidFill>
                  <a:srgbClr val="C00000"/>
                </a:solidFill>
                <a:latin typeface="Calibri" panose="020F0502020204030204" pitchFamily="34" charset="0"/>
                <a:cs typeface="Calibri" panose="020F0502020204030204" pitchFamily="34" charset="0"/>
              </a:rPr>
              <a:t>substantive law </a:t>
            </a:r>
            <a:r>
              <a:rPr lang="en-GB" sz="2800" noProof="0" dirty="0" smtClean="0">
                <a:latin typeface="Calibri" panose="020F0502020204030204" pitchFamily="34" charset="0"/>
                <a:cs typeface="Calibri" panose="020F0502020204030204" pitchFamily="34" charset="0"/>
              </a:rPr>
              <a:t>(the refugee definition) is identical</a:t>
            </a:r>
            <a:br>
              <a:rPr lang="en-GB" sz="2800" noProof="0" dirty="0" smtClean="0">
                <a:latin typeface="Calibri" panose="020F0502020204030204" pitchFamily="34" charset="0"/>
                <a:cs typeface="Calibri" panose="020F0502020204030204" pitchFamily="34" charset="0"/>
              </a:rPr>
            </a:br>
            <a:endParaRPr lang="en-GB" sz="2800" noProof="0" dirty="0" smtClean="0">
              <a:latin typeface="Calibri" panose="020F0502020204030204" pitchFamily="34" charset="0"/>
              <a:cs typeface="Calibri" panose="020F0502020204030204" pitchFamily="34" charset="0"/>
            </a:endParaRPr>
          </a:p>
          <a:p>
            <a:pPr lvl="1" eaLnBrk="1" hangingPunct="1"/>
            <a:r>
              <a:rPr lang="en-GB" sz="2800" noProof="0" dirty="0" smtClean="0">
                <a:latin typeface="Calibri" panose="020F0502020204030204" pitchFamily="34" charset="0"/>
                <a:cs typeface="Calibri" panose="020F0502020204030204" pitchFamily="34" charset="0"/>
              </a:rPr>
              <a:t>If </a:t>
            </a:r>
            <a:r>
              <a:rPr lang="en-GB" sz="2800" noProof="0" dirty="0" smtClean="0">
                <a:solidFill>
                  <a:srgbClr val="C00000"/>
                </a:solidFill>
                <a:latin typeface="Calibri" panose="020F0502020204030204" pitchFamily="34" charset="0"/>
                <a:cs typeface="Calibri" panose="020F0502020204030204" pitchFamily="34" charset="0"/>
              </a:rPr>
              <a:t>procedural rules </a:t>
            </a:r>
            <a:r>
              <a:rPr lang="en-GB" sz="2800" noProof="0" dirty="0" smtClean="0">
                <a:latin typeface="Calibri" panose="020F0502020204030204" pitchFamily="34" charset="0"/>
                <a:cs typeface="Calibri" panose="020F0502020204030204" pitchFamily="34" charset="0"/>
              </a:rPr>
              <a:t>guarantee equal level of protection at least in terms of </a:t>
            </a:r>
          </a:p>
          <a:p>
            <a:pPr lvl="2" eaLnBrk="1" hangingPunct="1"/>
            <a:r>
              <a:rPr lang="en-GB" sz="2800" noProof="0" dirty="0" smtClean="0">
                <a:latin typeface="Calibri" panose="020F0502020204030204" pitchFamily="34" charset="0"/>
                <a:cs typeface="Calibri" panose="020F0502020204030204" pitchFamily="34" charset="0"/>
              </a:rPr>
              <a:t>legal remedies (</a:t>
            </a:r>
            <a:r>
              <a:rPr lang="en-GB" sz="2800" noProof="0" dirty="0" smtClean="0">
                <a:solidFill>
                  <a:srgbClr val="C00000"/>
                </a:solidFill>
                <a:latin typeface="Calibri" panose="020F0502020204030204" pitchFamily="34" charset="0"/>
                <a:cs typeface="Calibri" panose="020F0502020204030204" pitchFamily="34" charset="0"/>
              </a:rPr>
              <a:t>appeals</a:t>
            </a:r>
            <a:r>
              <a:rPr lang="en-GB" sz="2800" noProof="0" dirty="0" smtClean="0">
                <a:latin typeface="Calibri" panose="020F0502020204030204" pitchFamily="34" charset="0"/>
                <a:cs typeface="Calibri" panose="020F0502020204030204" pitchFamily="34" charset="0"/>
              </a:rPr>
              <a:t>) </a:t>
            </a:r>
          </a:p>
          <a:p>
            <a:pPr lvl="2" eaLnBrk="1" hangingPunct="1"/>
            <a:r>
              <a:rPr lang="en-GB" sz="2800" noProof="0" dirty="0" smtClean="0">
                <a:latin typeface="Calibri" panose="020F0502020204030204" pitchFamily="34" charset="0"/>
                <a:cs typeface="Calibri" panose="020F0502020204030204" pitchFamily="34" charset="0"/>
              </a:rPr>
              <a:t>access to </a:t>
            </a:r>
            <a:r>
              <a:rPr lang="en-GB" sz="2800" noProof="0" dirty="0" smtClean="0">
                <a:solidFill>
                  <a:srgbClr val="C00000"/>
                </a:solidFill>
                <a:latin typeface="Calibri" panose="020F0502020204030204" pitchFamily="34" charset="0"/>
                <a:cs typeface="Calibri" panose="020F0502020204030204" pitchFamily="34" charset="0"/>
              </a:rPr>
              <a:t>legal representation</a:t>
            </a:r>
          </a:p>
          <a:p>
            <a:pPr lvl="2" eaLnBrk="1" hangingPunct="1"/>
            <a:r>
              <a:rPr lang="en-GB" sz="2800" dirty="0" smtClean="0">
                <a:solidFill>
                  <a:srgbClr val="C00000"/>
                </a:solidFill>
                <a:latin typeface="Calibri" panose="020F0502020204030204" pitchFamily="34" charset="0"/>
                <a:cs typeface="Calibri" panose="020F0502020204030204" pitchFamily="34" charset="0"/>
              </a:rPr>
              <a:t>r</a:t>
            </a:r>
            <a:r>
              <a:rPr lang="en-GB" sz="2800" noProof="0" dirty="0" smtClean="0">
                <a:solidFill>
                  <a:srgbClr val="C00000"/>
                </a:solidFill>
                <a:latin typeface="Calibri" panose="020F0502020204030204" pitchFamily="34" charset="0"/>
                <a:cs typeface="Calibri" panose="020F0502020204030204" pitchFamily="34" charset="0"/>
              </a:rPr>
              <a:t>eception  conditions </a:t>
            </a:r>
            <a:r>
              <a:rPr lang="en-GB" sz="2800" noProof="0" dirty="0" smtClean="0">
                <a:latin typeface="Calibri" panose="020F0502020204030204" pitchFamily="34" charset="0"/>
                <a:cs typeface="Calibri" panose="020F0502020204030204" pitchFamily="34" charset="0"/>
              </a:rPr>
              <a:t>(support) during the procedure (detention, e.g.!)</a:t>
            </a:r>
          </a:p>
        </p:txBody>
      </p:sp>
    </p:spTree>
    <p:extLst>
      <p:ext uri="{BB962C8B-B14F-4D97-AF65-F5344CB8AC3E}">
        <p14:creationId xmlns:p14="http://schemas.microsoft.com/office/powerpoint/2010/main" val="2625380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9043">
                                            <p:txEl>
                                              <p:pRg st="1" end="1"/>
                                            </p:txEl>
                                          </p:spTgt>
                                        </p:tgtEl>
                                        <p:attrNameLst>
                                          <p:attrName>style.visibility</p:attrName>
                                        </p:attrNameLst>
                                      </p:cBhvr>
                                      <p:to>
                                        <p:strVal val="visible"/>
                                      </p:to>
                                    </p:set>
                                    <p:anim calcmode="lin" valueType="num">
                                      <p:cBhvr additive="base">
                                        <p:cTn id="7" dur="500" fill="hold"/>
                                        <p:tgtEl>
                                          <p:spTgt spid="5990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9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9043">
                                            <p:txEl>
                                              <p:pRg st="0" end="0"/>
                                            </p:txEl>
                                          </p:spTgt>
                                        </p:tgtEl>
                                        <p:attrNameLst>
                                          <p:attrName>style.visibility</p:attrName>
                                        </p:attrNameLst>
                                      </p:cBhvr>
                                      <p:to>
                                        <p:strVal val="visible"/>
                                      </p:to>
                                    </p:set>
                                    <p:anim calcmode="lin" valueType="num">
                                      <p:cBhvr additive="base">
                                        <p:cTn id="13" dur="500" fill="hold"/>
                                        <p:tgtEl>
                                          <p:spTgt spid="5990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9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99043">
                                            <p:txEl>
                                              <p:pRg st="2" end="2"/>
                                            </p:txEl>
                                          </p:spTgt>
                                        </p:tgtEl>
                                        <p:attrNameLst>
                                          <p:attrName>style.visibility</p:attrName>
                                        </p:attrNameLst>
                                      </p:cBhvr>
                                      <p:to>
                                        <p:strVal val="visible"/>
                                      </p:to>
                                    </p:set>
                                    <p:anim calcmode="lin" valueType="num">
                                      <p:cBhvr additive="base">
                                        <p:cTn id="19" dur="1000" fill="hold"/>
                                        <p:tgtEl>
                                          <p:spTgt spid="5990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99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99043">
                                            <p:txEl>
                                              <p:pRg st="3" end="3"/>
                                            </p:txEl>
                                          </p:spTgt>
                                        </p:tgtEl>
                                        <p:attrNameLst>
                                          <p:attrName>style.visibility</p:attrName>
                                        </p:attrNameLst>
                                      </p:cBhvr>
                                      <p:to>
                                        <p:strVal val="visible"/>
                                      </p:to>
                                    </p:set>
                                    <p:anim calcmode="lin" valueType="num">
                                      <p:cBhvr additive="base">
                                        <p:cTn id="25" dur="1000" fill="hold"/>
                                        <p:tgtEl>
                                          <p:spTgt spid="5990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99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99043">
                                            <p:txEl>
                                              <p:pRg st="4" end="4"/>
                                            </p:txEl>
                                          </p:spTgt>
                                        </p:tgtEl>
                                        <p:attrNameLst>
                                          <p:attrName>style.visibility</p:attrName>
                                        </p:attrNameLst>
                                      </p:cBhvr>
                                      <p:to>
                                        <p:strVal val="visible"/>
                                      </p:to>
                                    </p:set>
                                    <p:anim calcmode="lin" valueType="num">
                                      <p:cBhvr additive="base">
                                        <p:cTn id="31" dur="1000" fill="hold"/>
                                        <p:tgtEl>
                                          <p:spTgt spid="5990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99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99043">
                                            <p:txEl>
                                              <p:pRg st="5" end="5"/>
                                            </p:txEl>
                                          </p:spTgt>
                                        </p:tgtEl>
                                        <p:attrNameLst>
                                          <p:attrName>style.visibility</p:attrName>
                                        </p:attrNameLst>
                                      </p:cBhvr>
                                      <p:to>
                                        <p:strVal val="visible"/>
                                      </p:to>
                                    </p:set>
                                    <p:anim calcmode="lin" valueType="num">
                                      <p:cBhvr additive="base">
                                        <p:cTn id="37" dur="1000" fill="hold"/>
                                        <p:tgtEl>
                                          <p:spTgt spid="5990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99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
            <a:ext cx="8229600" cy="476672"/>
          </a:xfrm>
        </p:spPr>
        <p:txBody>
          <a:bodyPr/>
          <a:lstStyle/>
          <a:p>
            <a:pPr eaLnBrk="1" hangingPunct="1">
              <a:defRPr/>
            </a:pPr>
            <a:r>
              <a:rPr lang="en-GB" sz="1800" dirty="0" smtClean="0">
                <a:latin typeface="Calibri" panose="020F0502020204030204" pitchFamily="34" charset="0"/>
                <a:cs typeface="Calibri" panose="020F0502020204030204" pitchFamily="34" charset="0"/>
              </a:rPr>
              <a:t>Regulation 604/2013/EU (Dublin III) criteria 8 – 15. § </a:t>
            </a:r>
            <a:endParaRPr lang="en-GB" sz="1800" noProof="0" dirty="0" smtClean="0">
              <a:latin typeface="Calibri" panose="020F0502020204030204" pitchFamily="34" charset="0"/>
              <a:cs typeface="Calibri" panose="020F0502020204030204" pitchFamily="34" charset="0"/>
            </a:endParaRPr>
          </a:p>
        </p:txBody>
      </p:sp>
      <p:sp>
        <p:nvSpPr>
          <p:cNvPr id="66562" name="Rectangle 3"/>
          <p:cNvSpPr>
            <a:spLocks noGrp="1" noChangeArrowheads="1"/>
          </p:cNvSpPr>
          <p:nvPr>
            <p:ph idx="1"/>
          </p:nvPr>
        </p:nvSpPr>
        <p:spPr>
          <a:xfrm>
            <a:off x="179512" y="764704"/>
            <a:ext cx="8507288" cy="5616625"/>
          </a:xfrm>
        </p:spPr>
        <p:txBody>
          <a:bodyPr>
            <a:normAutofit/>
          </a:bodyPr>
          <a:lstStyle/>
          <a:p>
            <a:pPr algn="ctr" eaLnBrk="1" hangingPunct="1">
              <a:buFont typeface="Arial" charset="0"/>
              <a:buNone/>
            </a:pPr>
            <a:r>
              <a:rPr lang="en-GB" sz="2000" b="1" noProof="0" dirty="0" smtClean="0">
                <a:latin typeface="Calibri" panose="020F0502020204030204" pitchFamily="34" charset="0"/>
                <a:cs typeface="Calibri" panose="020F0502020204030204" pitchFamily="34" charset="0"/>
              </a:rPr>
              <a:t>Criteria of identifying the responsible state (this is </a:t>
            </a:r>
            <a:r>
              <a:rPr lang="en-GB" sz="2000" b="1" noProof="0" dirty="0" smtClean="0">
                <a:solidFill>
                  <a:srgbClr val="C00000"/>
                </a:solidFill>
                <a:latin typeface="Calibri" panose="020F0502020204030204" pitchFamily="34" charset="0"/>
                <a:cs typeface="Calibri" panose="020F0502020204030204" pitchFamily="34" charset="0"/>
              </a:rPr>
              <a:t>the hierarchy</a:t>
            </a:r>
            <a:r>
              <a:rPr lang="en-GB" sz="2000" b="1" noProof="0" dirty="0" smtClean="0">
                <a:latin typeface="Calibri" panose="020F0502020204030204" pitchFamily="34" charset="0"/>
                <a:cs typeface="Calibri" panose="020F0502020204030204" pitchFamily="34" charset="0"/>
              </a:rPr>
              <a:t>)</a:t>
            </a:r>
          </a:p>
          <a:p>
            <a:pPr eaLnBrk="1" hangingPunct="1">
              <a:buFont typeface="Arial" charset="0"/>
              <a:buNone/>
            </a:pPr>
            <a:r>
              <a:rPr lang="en-GB" sz="2000" b="1" dirty="0" smtClean="0">
                <a:solidFill>
                  <a:srgbClr val="C00000"/>
                </a:solidFill>
                <a:latin typeface="Calibri" panose="020F0502020204030204" pitchFamily="34" charset="0"/>
                <a:cs typeface="Calibri" panose="020F0502020204030204" pitchFamily="34" charset="0"/>
              </a:rPr>
              <a:t>1 Minor</a:t>
            </a:r>
            <a:endParaRPr lang="en-GB" sz="2000" b="1" noProof="0" dirty="0" smtClean="0">
              <a:solidFill>
                <a:srgbClr val="C00000"/>
              </a:solidFill>
              <a:latin typeface="Calibri" panose="020F0502020204030204" pitchFamily="34" charset="0"/>
              <a:cs typeface="Calibri" panose="020F0502020204030204" pitchFamily="34" charset="0"/>
            </a:endParaRPr>
          </a:p>
          <a:p>
            <a:pPr lvl="1" eaLnBrk="1" hangingPunct="1">
              <a:buNone/>
            </a:pPr>
            <a:endParaRPr lang="en-GB" sz="2000" noProof="0" dirty="0" smtClean="0">
              <a:latin typeface="Calibri" panose="020F0502020204030204" pitchFamily="34" charset="0"/>
              <a:cs typeface="Calibri" panose="020F0502020204030204" pitchFamily="34" charset="0"/>
            </a:endParaRPr>
          </a:p>
          <a:p>
            <a:pPr eaLnBrk="1" hangingPunct="1">
              <a:buNone/>
            </a:pPr>
            <a:r>
              <a:rPr lang="en-GB" sz="2000" b="1" dirty="0" smtClean="0">
                <a:solidFill>
                  <a:srgbClr val="C00000"/>
                </a:solidFill>
                <a:latin typeface="Calibri" panose="020F0502020204030204" pitchFamily="34" charset="0"/>
                <a:cs typeface="Calibri" panose="020F0502020204030204" pitchFamily="34" charset="0"/>
              </a:rPr>
              <a:t>2 Adult applicant</a:t>
            </a:r>
          </a:p>
          <a:p>
            <a:pPr eaLnBrk="1" hangingPunct="1">
              <a:buNone/>
            </a:pPr>
            <a:endParaRPr lang="en-GB" sz="2000" b="1" dirty="0" smtClean="0">
              <a:solidFill>
                <a:srgbClr val="C00000"/>
              </a:solidFill>
              <a:latin typeface="Calibri" panose="020F0502020204030204" pitchFamily="34" charset="0"/>
              <a:cs typeface="Calibri" panose="020F0502020204030204" pitchFamily="34" charset="0"/>
            </a:endParaRPr>
          </a:p>
          <a:p>
            <a:pPr eaLnBrk="1" hangingPunct="1"/>
            <a:r>
              <a:rPr lang="en-GB" sz="2000" b="1" dirty="0" smtClean="0">
                <a:solidFill>
                  <a:srgbClr val="C00000"/>
                </a:solidFill>
                <a:latin typeface="Calibri" panose="020F0502020204030204" pitchFamily="34" charset="0"/>
                <a:cs typeface="Calibri" panose="020F0502020204030204" pitchFamily="34" charset="0"/>
              </a:rPr>
              <a:t>3 Residence permit, visa</a:t>
            </a:r>
          </a:p>
          <a:p>
            <a:pPr eaLnBrk="1" hangingPunct="1"/>
            <a:endParaRPr lang="en-GB" sz="2000" dirty="0" smtClean="0">
              <a:latin typeface="Calibri" panose="020F0502020204030204" pitchFamily="34" charset="0"/>
              <a:cs typeface="Calibri" panose="020F0502020204030204" pitchFamily="34" charset="0"/>
            </a:endParaRPr>
          </a:p>
          <a:p>
            <a:pPr>
              <a:lnSpc>
                <a:spcPct val="110000"/>
              </a:lnSpc>
            </a:pPr>
            <a:r>
              <a:rPr lang="en-GB" sz="2000" b="1" dirty="0" smtClean="0">
                <a:solidFill>
                  <a:srgbClr val="C00000"/>
                </a:solidFill>
                <a:latin typeface="Calibri" panose="020F0502020204030204" pitchFamily="34" charset="0"/>
                <a:cs typeface="Calibri" panose="020F0502020204030204" pitchFamily="34" charset="0"/>
              </a:rPr>
              <a:t>4 Irregular crossing of external border </a:t>
            </a:r>
          </a:p>
          <a:p>
            <a:pPr>
              <a:lnSpc>
                <a:spcPct val="110000"/>
              </a:lnSpc>
            </a:pPr>
            <a:endParaRPr lang="en-GB" sz="2000" b="1" dirty="0" smtClean="0">
              <a:solidFill>
                <a:srgbClr val="C00000"/>
              </a:solidFill>
              <a:latin typeface="Calibri" panose="020F0502020204030204" pitchFamily="34" charset="0"/>
              <a:cs typeface="Calibri" panose="020F0502020204030204" pitchFamily="34" charset="0"/>
            </a:endParaRPr>
          </a:p>
          <a:p>
            <a:pPr>
              <a:lnSpc>
                <a:spcPct val="110000"/>
              </a:lnSpc>
            </a:pPr>
            <a:r>
              <a:rPr lang="en-GB" sz="2000" b="1" dirty="0" smtClean="0">
                <a:solidFill>
                  <a:srgbClr val="C00000"/>
                </a:solidFill>
                <a:latin typeface="Calibri" panose="020F0502020204030204" pitchFamily="34" charset="0"/>
                <a:cs typeface="Calibri" panose="020F0502020204030204" pitchFamily="34" charset="0"/>
              </a:rPr>
              <a:t>5 Unnnoticed stay  </a:t>
            </a:r>
            <a:r>
              <a:rPr lang="en-GB" sz="2000" b="1"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for 5 months)</a:t>
            </a:r>
          </a:p>
          <a:p>
            <a:pPr>
              <a:lnSpc>
                <a:spcPct val="110000"/>
              </a:lnSpc>
            </a:pPr>
            <a:endParaRPr lang="en-GB" sz="2000" dirty="0" smtClean="0">
              <a:latin typeface="Calibri" panose="020F0502020204030204" pitchFamily="34" charset="0"/>
              <a:cs typeface="Calibri" panose="020F0502020204030204" pitchFamily="34" charset="0"/>
            </a:endParaRPr>
          </a:p>
          <a:p>
            <a:pPr>
              <a:lnSpc>
                <a:spcPct val="110000"/>
              </a:lnSpc>
            </a:pPr>
            <a:r>
              <a:rPr lang="en-GB" sz="2000" b="1" dirty="0" smtClean="0">
                <a:solidFill>
                  <a:srgbClr val="C00000"/>
                </a:solidFill>
                <a:latin typeface="Calibri" panose="020F0502020204030204" pitchFamily="34" charset="0"/>
                <a:cs typeface="Calibri" panose="020F0502020204030204" pitchFamily="34" charset="0"/>
              </a:rPr>
              <a:t>6 Visa waived entry</a:t>
            </a:r>
          </a:p>
          <a:p>
            <a:pPr>
              <a:lnSpc>
                <a:spcPct val="110000"/>
              </a:lnSpc>
            </a:pPr>
            <a:endParaRPr lang="en-GB" sz="2000" dirty="0" smtClean="0">
              <a:latin typeface="Calibri" panose="020F0502020204030204" pitchFamily="34" charset="0"/>
              <a:cs typeface="Calibri" panose="020F0502020204030204" pitchFamily="34" charset="0"/>
            </a:endParaRPr>
          </a:p>
          <a:p>
            <a:pPr>
              <a:lnSpc>
                <a:spcPct val="110000"/>
              </a:lnSpc>
            </a:pPr>
            <a:r>
              <a:rPr lang="en-GB" sz="2000" b="1" dirty="0" smtClean="0">
                <a:solidFill>
                  <a:srgbClr val="C00000"/>
                </a:solidFill>
                <a:latin typeface="Calibri" panose="020F0502020204030204" pitchFamily="34" charset="0"/>
                <a:cs typeface="Calibri" panose="020F0502020204030204" pitchFamily="34" charset="0"/>
              </a:rPr>
              <a:t>7. Needy family members </a:t>
            </a:r>
            <a:endParaRPr lang="en-GB" sz="2000" dirty="0" smtClean="0">
              <a:latin typeface="Calibri" panose="020F0502020204030204" pitchFamily="34" charset="0"/>
              <a:cs typeface="Calibri" panose="020F0502020204030204" pitchFamily="34" charset="0"/>
            </a:endParaRPr>
          </a:p>
          <a:p>
            <a:pPr eaLnBrk="1" hangingPunct="1">
              <a:buNone/>
            </a:pPr>
            <a:endParaRPr lang="en-GB" sz="2000" b="1" dirty="0" smtClean="0">
              <a:solidFill>
                <a:srgbClr val="C00000"/>
              </a:solidFill>
              <a:latin typeface="Calibri" panose="020F0502020204030204" pitchFamily="34" charset="0"/>
              <a:cs typeface="Calibri" panose="020F0502020204030204" pitchFamily="34" charset="0"/>
            </a:endParaRPr>
          </a:p>
          <a:p>
            <a:pPr eaLnBrk="1" hangingPunct="1">
              <a:buNone/>
            </a:pPr>
            <a:endParaRPr lang="en-GB" sz="2000" b="1" noProof="0" dirty="0" smtClean="0">
              <a:solidFill>
                <a:srgbClr val="C00000"/>
              </a:solidFill>
              <a:latin typeface="Calibri" panose="020F0502020204030204" pitchFamily="34" charset="0"/>
              <a:cs typeface="Calibri" panose="020F0502020204030204" pitchFamily="34" charset="0"/>
            </a:endParaRPr>
          </a:p>
        </p:txBody>
      </p:sp>
      <p:sp>
        <p:nvSpPr>
          <p:cNvPr id="4" name="Szövegdoboz 3"/>
          <p:cNvSpPr txBox="1"/>
          <p:nvPr/>
        </p:nvSpPr>
        <p:spPr>
          <a:xfrm rot="19270247">
            <a:off x="3587782" y="3796779"/>
            <a:ext cx="5138154" cy="1477328"/>
          </a:xfrm>
          <a:prstGeom prst="rect">
            <a:avLst/>
          </a:prstGeom>
          <a:solidFill>
            <a:schemeClr val="bg1">
              <a:lumMod val="20000"/>
              <a:lumOff val="80000"/>
            </a:schemeClr>
          </a:solidFill>
          <a:ln>
            <a:solidFill>
              <a:srgbClr val="060036"/>
            </a:solidFill>
          </a:ln>
        </p:spPr>
        <p:txBody>
          <a:bodyPr wrap="square" rtlCol="0">
            <a:spAutoFit/>
          </a:bodyPr>
          <a:lstStyle/>
          <a:p>
            <a:pPr algn="ctr"/>
            <a:r>
              <a:rPr lang="hu-HU" sz="1800" dirty="0" err="1" smtClean="0">
                <a:solidFill>
                  <a:srgbClr val="C00000"/>
                </a:solidFill>
                <a:latin typeface="+mn-lt"/>
              </a:rPr>
              <a:t>Responsibility</a:t>
            </a:r>
            <a:r>
              <a:rPr lang="hu-HU" sz="1800" dirty="0" smtClean="0">
                <a:solidFill>
                  <a:srgbClr val="C00000"/>
                </a:solidFill>
                <a:latin typeface="+mn-lt"/>
              </a:rPr>
              <a:t> </a:t>
            </a:r>
            <a:r>
              <a:rPr lang="hu-HU" sz="1800" dirty="0" smtClean="0">
                <a:latin typeface="+mn-lt"/>
              </a:rPr>
              <a:t>of </a:t>
            </a:r>
            <a:r>
              <a:rPr lang="hu-HU" sz="1800" dirty="0" err="1" smtClean="0">
                <a:latin typeface="+mn-lt"/>
              </a:rPr>
              <a:t>the</a:t>
            </a:r>
            <a:r>
              <a:rPr lang="hu-HU" sz="1800" dirty="0" smtClean="0">
                <a:latin typeface="+mn-lt"/>
              </a:rPr>
              <a:t> </a:t>
            </a:r>
            <a:r>
              <a:rPr lang="hu-HU" sz="1800" dirty="0" err="1" smtClean="0">
                <a:latin typeface="+mn-lt"/>
              </a:rPr>
              <a:t>state</a:t>
            </a:r>
            <a:r>
              <a:rPr lang="hu-HU" sz="1800" dirty="0" smtClean="0">
                <a:latin typeface="+mn-lt"/>
              </a:rPr>
              <a:t> </a:t>
            </a:r>
            <a:r>
              <a:rPr lang="hu-HU" sz="1800" dirty="0" err="1" smtClean="0">
                <a:solidFill>
                  <a:srgbClr val="C00000"/>
                </a:solidFill>
                <a:latin typeface="+mn-lt"/>
              </a:rPr>
              <a:t>terminates</a:t>
            </a:r>
            <a:r>
              <a:rPr lang="hu-HU" sz="1800" dirty="0" smtClean="0">
                <a:solidFill>
                  <a:srgbClr val="C00000"/>
                </a:solidFill>
                <a:latin typeface="+mn-lt"/>
              </a:rPr>
              <a:t> </a:t>
            </a:r>
            <a:r>
              <a:rPr lang="hu-HU" sz="1800" dirty="0" err="1" smtClean="0">
                <a:latin typeface="+mn-lt"/>
              </a:rPr>
              <a:t>when</a:t>
            </a:r>
            <a:r>
              <a:rPr lang="hu-HU" sz="1800" dirty="0" smtClean="0">
                <a:latin typeface="+mn-lt"/>
              </a:rPr>
              <a:t> </a:t>
            </a:r>
            <a:r>
              <a:rPr lang="hu-HU" sz="1800" dirty="0" err="1" smtClean="0">
                <a:latin typeface="+mn-lt"/>
              </a:rPr>
              <a:t>the</a:t>
            </a:r>
            <a:r>
              <a:rPr lang="hu-HU" sz="1800" dirty="0" smtClean="0">
                <a:latin typeface="+mn-lt"/>
              </a:rPr>
              <a:t> </a:t>
            </a:r>
            <a:r>
              <a:rPr lang="hu-HU" sz="1800" dirty="0" err="1" smtClean="0">
                <a:latin typeface="+mn-lt"/>
              </a:rPr>
              <a:t>applicant</a:t>
            </a:r>
            <a:r>
              <a:rPr lang="hu-HU" sz="1800" dirty="0" smtClean="0">
                <a:latin typeface="+mn-lt"/>
              </a:rPr>
              <a:t> </a:t>
            </a:r>
            <a:r>
              <a:rPr lang="hu-HU" sz="1800" dirty="0" err="1" smtClean="0">
                <a:solidFill>
                  <a:srgbClr val="C00000"/>
                </a:solidFill>
                <a:latin typeface="+mn-lt"/>
              </a:rPr>
              <a:t>leaves</a:t>
            </a:r>
            <a:r>
              <a:rPr lang="hu-HU" sz="1800" dirty="0" smtClean="0">
                <a:solidFill>
                  <a:srgbClr val="C00000"/>
                </a:solidFill>
                <a:latin typeface="+mn-lt"/>
              </a:rPr>
              <a:t> </a:t>
            </a:r>
            <a:r>
              <a:rPr lang="hu-HU" sz="1800" dirty="0" err="1" smtClean="0">
                <a:latin typeface="+mn-lt"/>
              </a:rPr>
              <a:t>the</a:t>
            </a:r>
            <a:r>
              <a:rPr lang="hu-HU" sz="1800" dirty="0" smtClean="0">
                <a:latin typeface="+mn-lt"/>
              </a:rPr>
              <a:t> </a:t>
            </a:r>
            <a:r>
              <a:rPr lang="hu-HU" sz="1800" dirty="0" err="1" smtClean="0">
                <a:latin typeface="+mn-lt"/>
              </a:rPr>
              <a:t>territory</a:t>
            </a:r>
            <a:r>
              <a:rPr lang="hu-HU" sz="1800" dirty="0" smtClean="0">
                <a:latin typeface="+mn-lt"/>
              </a:rPr>
              <a:t> </a:t>
            </a:r>
            <a:r>
              <a:rPr lang="hu-HU" sz="1800" dirty="0" err="1" smtClean="0">
                <a:latin typeface="+mn-lt"/>
              </a:rPr>
              <a:t>of</a:t>
            </a:r>
            <a:r>
              <a:rPr lang="hu-HU" sz="1800" dirty="0" smtClean="0">
                <a:latin typeface="+mn-lt"/>
              </a:rPr>
              <a:t> </a:t>
            </a:r>
            <a:r>
              <a:rPr lang="hu-HU" sz="1800" dirty="0" err="1" smtClean="0">
                <a:latin typeface="+mn-lt"/>
              </a:rPr>
              <a:t>the</a:t>
            </a:r>
            <a:r>
              <a:rPr lang="hu-HU" sz="1800" dirty="0" smtClean="0">
                <a:latin typeface="+mn-lt"/>
              </a:rPr>
              <a:t> EU </a:t>
            </a:r>
            <a:r>
              <a:rPr lang="hu-HU" sz="1800" dirty="0" err="1" smtClean="0">
                <a:solidFill>
                  <a:srgbClr val="C00000"/>
                </a:solidFill>
                <a:latin typeface="+mn-lt"/>
              </a:rPr>
              <a:t>for</a:t>
            </a:r>
            <a:r>
              <a:rPr lang="hu-HU" sz="1800" dirty="0" smtClean="0">
                <a:solidFill>
                  <a:srgbClr val="C00000"/>
                </a:solidFill>
                <a:latin typeface="+mn-lt"/>
              </a:rPr>
              <a:t> 3 </a:t>
            </a:r>
            <a:r>
              <a:rPr lang="hu-HU" sz="1800" dirty="0" err="1" smtClean="0">
                <a:solidFill>
                  <a:srgbClr val="C00000"/>
                </a:solidFill>
                <a:latin typeface="+mn-lt"/>
              </a:rPr>
              <a:t>months</a:t>
            </a:r>
            <a:endParaRPr lang="hu-HU" sz="1800" dirty="0" smtClean="0">
              <a:solidFill>
                <a:srgbClr val="C00000"/>
              </a:solidFill>
              <a:latin typeface="+mn-lt"/>
            </a:endParaRPr>
          </a:p>
          <a:p>
            <a:pPr algn="ctr"/>
            <a:r>
              <a:rPr lang="hu-HU" sz="1800" dirty="0" smtClean="0">
                <a:solidFill>
                  <a:srgbClr val="060036"/>
                </a:solidFill>
                <a:latin typeface="+mn-lt"/>
              </a:rPr>
              <a:t>See: </a:t>
            </a:r>
            <a:r>
              <a:rPr lang="hu-HU" sz="1800" i="1" dirty="0" smtClean="0">
                <a:solidFill>
                  <a:srgbClr val="060036"/>
                </a:solidFill>
                <a:latin typeface="+mn-lt"/>
              </a:rPr>
              <a:t>Abdullahi</a:t>
            </a:r>
            <a:r>
              <a:rPr lang="hu-HU" sz="1800" dirty="0" smtClean="0">
                <a:solidFill>
                  <a:srgbClr val="060036"/>
                </a:solidFill>
                <a:latin typeface="+mn-lt"/>
              </a:rPr>
              <a:t> </a:t>
            </a:r>
            <a:r>
              <a:rPr lang="hu-HU" sz="1800" dirty="0" err="1" smtClean="0">
                <a:solidFill>
                  <a:srgbClr val="060036"/>
                </a:solidFill>
                <a:latin typeface="+mn-lt"/>
              </a:rPr>
              <a:t>case</a:t>
            </a:r>
            <a:r>
              <a:rPr lang="hu-HU" sz="1800" dirty="0" smtClean="0">
                <a:solidFill>
                  <a:srgbClr val="060036"/>
                </a:solidFill>
                <a:latin typeface="+mn-lt"/>
              </a:rPr>
              <a:t>, </a:t>
            </a:r>
            <a:r>
              <a:rPr lang="hu-HU" sz="1800" dirty="0" err="1" smtClean="0">
                <a:solidFill>
                  <a:srgbClr val="060036"/>
                </a:solidFill>
                <a:latin typeface="+mn-lt"/>
              </a:rPr>
              <a:t>CJEUjudgment</a:t>
            </a:r>
            <a:r>
              <a:rPr lang="hu-HU" sz="1800" dirty="0" smtClean="0">
                <a:solidFill>
                  <a:srgbClr val="060036"/>
                </a:solidFill>
                <a:latin typeface="+mn-lt"/>
              </a:rPr>
              <a:t>, 2013 December</a:t>
            </a:r>
            <a:endParaRPr lang="hu-HU" sz="1800" dirty="0"/>
          </a:p>
        </p:txBody>
      </p:sp>
    </p:spTree>
    <p:extLst>
      <p:ext uri="{BB962C8B-B14F-4D97-AF65-F5344CB8AC3E}">
        <p14:creationId xmlns:p14="http://schemas.microsoft.com/office/powerpoint/2010/main" val="2239362727"/>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552" y="188640"/>
            <a:ext cx="7924800" cy="720080"/>
          </a:xfrm>
        </p:spPr>
        <p:txBody>
          <a:bodyPr/>
          <a:lstStyle/>
          <a:p>
            <a:pPr eaLnBrk="1" hangingPunct="1">
              <a:defRPr/>
            </a:pPr>
            <a:r>
              <a:rPr lang="en-GB" sz="2400" dirty="0" smtClean="0">
                <a:latin typeface="Calibri" panose="020F0502020204030204" pitchFamily="34" charset="0"/>
                <a:cs typeface="Calibri" panose="020F0502020204030204" pitchFamily="34" charset="0"/>
              </a:rPr>
              <a:t>Regulation 604/2013/EU (Dublin III) </a:t>
            </a:r>
            <a:r>
              <a:rPr lang="en-GB" sz="2400" noProof="0" dirty="0" smtClean="0">
                <a:latin typeface="Calibri" panose="020F0502020204030204" pitchFamily="34" charset="0"/>
                <a:cs typeface="Calibri" panose="020F0502020204030204" pitchFamily="34" charset="0"/>
              </a:rPr>
              <a:t/>
            </a:r>
            <a:br>
              <a:rPr lang="en-GB" sz="2400" noProof="0" dirty="0" smtClean="0">
                <a:latin typeface="Calibri" panose="020F0502020204030204" pitchFamily="34" charset="0"/>
                <a:cs typeface="Calibri" panose="020F0502020204030204" pitchFamily="34" charset="0"/>
              </a:rPr>
            </a:br>
            <a:r>
              <a:rPr lang="en-GB" sz="2400" noProof="0" dirty="0" smtClean="0">
                <a:latin typeface="Calibri" panose="020F0502020204030204" pitchFamily="34" charset="0"/>
                <a:cs typeface="Calibri" panose="020F0502020204030204" pitchFamily="34" charset="0"/>
              </a:rPr>
              <a:t>Procedure - deadlines</a:t>
            </a:r>
          </a:p>
        </p:txBody>
      </p:sp>
      <p:sp>
        <p:nvSpPr>
          <p:cNvPr id="68610" name="Rectangle 3"/>
          <p:cNvSpPr>
            <a:spLocks noGrp="1" noChangeArrowheads="1"/>
          </p:cNvSpPr>
          <p:nvPr>
            <p:ph idx="1"/>
          </p:nvPr>
        </p:nvSpPr>
        <p:spPr>
          <a:xfrm>
            <a:off x="685800" y="1124744"/>
            <a:ext cx="7772400" cy="5504656"/>
          </a:xfrm>
        </p:spPr>
        <p:txBody>
          <a:bodyPr>
            <a:normAutofit fontScale="92500" lnSpcReduction="10000"/>
          </a:bodyPr>
          <a:lstStyle/>
          <a:p>
            <a:pPr eaLnBrk="1" hangingPunct="1">
              <a:lnSpc>
                <a:spcPct val="120000"/>
              </a:lnSpc>
            </a:pPr>
            <a:r>
              <a:rPr lang="en-GB" dirty="0" smtClean="0">
                <a:solidFill>
                  <a:srgbClr val="C00000"/>
                </a:solidFill>
                <a:latin typeface="Calibri" panose="020F0502020204030204" pitchFamily="34" charset="0"/>
                <a:cs typeface="Calibri" panose="020F0502020204030204" pitchFamily="34" charset="0"/>
              </a:rPr>
              <a:t>Taking charge </a:t>
            </a:r>
            <a:r>
              <a:rPr lang="en-GB" dirty="0" smtClean="0">
                <a:latin typeface="Calibri" panose="020F0502020204030204" pitchFamily="34" charset="0"/>
                <a:cs typeface="Calibri" panose="020F0502020204030204" pitchFamily="34" charset="0"/>
              </a:rPr>
              <a:t>(Another MS, in which the applicant did not apply, is responsible for the procedure, not where the applicant submitted the application)</a:t>
            </a:r>
          </a:p>
          <a:p>
            <a:pPr eaLnBrk="1" hangingPunct="1">
              <a:lnSpc>
                <a:spcPct val="120000"/>
              </a:lnSpc>
            </a:pPr>
            <a:endParaRPr lang="hu-HU" dirty="0" smtClean="0">
              <a:latin typeface="Calibri" panose="020F0502020204030204" pitchFamily="34" charset="0"/>
              <a:cs typeface="Calibri" panose="020F0502020204030204" pitchFamily="34" charset="0"/>
            </a:endParaRPr>
          </a:p>
          <a:p>
            <a:pPr>
              <a:lnSpc>
                <a:spcPct val="120000"/>
              </a:lnSpc>
            </a:pPr>
            <a:r>
              <a:rPr lang="en-GB" dirty="0">
                <a:solidFill>
                  <a:srgbClr val="C00000"/>
                </a:solidFill>
                <a:latin typeface="Calibri" panose="020F0502020204030204" pitchFamily="34" charset="0"/>
                <a:cs typeface="Calibri" panose="020F0502020204030204" pitchFamily="34" charset="0"/>
              </a:rPr>
              <a:t>Taking back </a:t>
            </a:r>
            <a:r>
              <a:rPr lang="en-GB" dirty="0">
                <a:latin typeface="Calibri" panose="020F0502020204030204" pitchFamily="34" charset="0"/>
                <a:cs typeface="Calibri" panose="020F0502020204030204" pitchFamily="34" charset="0"/>
              </a:rPr>
              <a:t>(Procedure is still pending in the requested state, applicant withdrew her application there  or the application was rejected</a:t>
            </a:r>
            <a:r>
              <a:rPr lang="en-GB" dirty="0" smtClean="0">
                <a:latin typeface="Calibri" panose="020F0502020204030204" pitchFamily="34" charset="0"/>
                <a:cs typeface="Calibri" panose="020F0502020204030204" pitchFamily="34" charset="0"/>
              </a:rPr>
              <a:t>)</a:t>
            </a:r>
            <a:endParaRPr lang="hu-HU" dirty="0">
              <a:latin typeface="Calibri" panose="020F0502020204030204" pitchFamily="34" charset="0"/>
              <a:cs typeface="Calibri" panose="020F0502020204030204" pitchFamily="34" charset="0"/>
            </a:endParaRPr>
          </a:p>
          <a:p>
            <a:pPr eaLnBrk="1" hangingPunct="1">
              <a:lnSpc>
                <a:spcPct val="120000"/>
              </a:lnSpc>
            </a:pPr>
            <a:endParaRPr lang="hu-HU" dirty="0" smtClean="0">
              <a:latin typeface="Calibri" panose="020F0502020204030204" pitchFamily="34" charset="0"/>
              <a:cs typeface="Calibri" panose="020F0502020204030204" pitchFamily="34" charset="0"/>
            </a:endParaRPr>
          </a:p>
          <a:p>
            <a:pPr>
              <a:lnSpc>
                <a:spcPct val="120000"/>
              </a:lnSpc>
            </a:pPr>
            <a:r>
              <a:rPr lang="hu-HU" dirty="0" err="1" smtClean="0">
                <a:solidFill>
                  <a:srgbClr val="C00000"/>
                </a:solidFill>
                <a:latin typeface="Calibri" panose="020F0502020204030204" pitchFamily="34" charset="0"/>
                <a:cs typeface="Calibri" panose="020F0502020204030204" pitchFamily="34" charset="0"/>
              </a:rPr>
              <a:t>Deadlines</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for</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request</a:t>
            </a:r>
            <a:r>
              <a:rPr lang="hu-HU" dirty="0" smtClean="0">
                <a:latin typeface="Calibri" panose="020F0502020204030204" pitchFamily="34" charset="0"/>
                <a:cs typeface="Calibri" panose="020F0502020204030204" pitchFamily="34" charset="0"/>
              </a:rPr>
              <a:t> (3 </a:t>
            </a:r>
            <a:r>
              <a:rPr lang="hu-HU" dirty="0" err="1" smtClean="0">
                <a:latin typeface="Calibri" panose="020F0502020204030204" pitchFamily="34" charset="0"/>
                <a:cs typeface="Calibri" panose="020F0502020204030204" pitchFamily="34" charset="0"/>
              </a:rPr>
              <a:t>or</a:t>
            </a:r>
            <a:r>
              <a:rPr lang="hu-HU" dirty="0" smtClean="0">
                <a:latin typeface="Calibri" panose="020F0502020204030204" pitchFamily="34" charset="0"/>
                <a:cs typeface="Calibri" panose="020F0502020204030204" pitchFamily="34" charset="0"/>
              </a:rPr>
              <a:t> 2 </a:t>
            </a:r>
            <a:r>
              <a:rPr lang="hu-HU" dirty="0" err="1" smtClean="0">
                <a:latin typeface="Calibri" panose="020F0502020204030204" pitchFamily="34" charset="0"/>
                <a:cs typeface="Calibri" panose="020F0502020204030204" pitchFamily="34" charset="0"/>
              </a:rPr>
              <a:t>months</a:t>
            </a:r>
            <a:r>
              <a:rPr lang="hu-HU" dirty="0" smtClean="0">
                <a:latin typeface="Calibri" panose="020F0502020204030204" pitchFamily="34" charset="0"/>
                <a:cs typeface="Calibri" panose="020F0502020204030204" pitchFamily="34" charset="0"/>
              </a:rPr>
              <a:t>) and </a:t>
            </a:r>
            <a:r>
              <a:rPr lang="hu-HU" dirty="0" err="1" smtClean="0">
                <a:latin typeface="Calibri" panose="020F0502020204030204" pitchFamily="34" charset="0"/>
                <a:cs typeface="Calibri" panose="020F0502020204030204" pitchFamily="34" charset="0"/>
              </a:rPr>
              <a:t>response</a:t>
            </a:r>
            <a:r>
              <a:rPr lang="hu-HU" dirty="0" smtClean="0">
                <a:latin typeface="Calibri" panose="020F0502020204030204" pitchFamily="34" charset="0"/>
                <a:cs typeface="Calibri" panose="020F0502020204030204" pitchFamily="34" charset="0"/>
              </a:rPr>
              <a:t> (2 </a:t>
            </a:r>
            <a:r>
              <a:rPr lang="hu-HU" dirty="0" err="1" smtClean="0">
                <a:latin typeface="Calibri" panose="020F0502020204030204" pitchFamily="34" charset="0"/>
                <a:cs typeface="Calibri" panose="020F0502020204030204" pitchFamily="34" charset="0"/>
              </a:rPr>
              <a:t>months</a:t>
            </a:r>
            <a:r>
              <a:rPr lang="hu-HU" dirty="0" smtClean="0">
                <a:latin typeface="Calibri" panose="020F0502020204030204" pitchFamily="34" charset="0"/>
                <a:cs typeface="Calibri" panose="020F0502020204030204" pitchFamily="34" charset="0"/>
              </a:rPr>
              <a:t> – </a:t>
            </a:r>
            <a:r>
              <a:rPr lang="hu-HU" dirty="0" err="1" smtClean="0">
                <a:latin typeface="Calibri" panose="020F0502020204030204" pitchFamily="34" charset="0"/>
                <a:cs typeface="Calibri" panose="020F0502020204030204" pitchFamily="34" charset="0"/>
              </a:rPr>
              <a:t>2</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weeks</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Transfer</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within</a:t>
            </a:r>
            <a:r>
              <a:rPr lang="hu-HU" dirty="0" smtClean="0">
                <a:latin typeface="Calibri" panose="020F0502020204030204" pitchFamily="34" charset="0"/>
                <a:cs typeface="Calibri" panose="020F0502020204030204" pitchFamily="34" charset="0"/>
              </a:rPr>
              <a:t> 6 </a:t>
            </a:r>
            <a:r>
              <a:rPr lang="hu-HU" dirty="0" err="1" smtClean="0">
                <a:latin typeface="Calibri" panose="020F0502020204030204" pitchFamily="34" charset="0"/>
                <a:cs typeface="Calibri" panose="020F0502020204030204" pitchFamily="34" charset="0"/>
              </a:rPr>
              <a:t>months</a:t>
            </a:r>
            <a:endParaRPr lang="hu-HU" dirty="0" smtClean="0">
              <a:latin typeface="Calibri" panose="020F0502020204030204" pitchFamily="34" charset="0"/>
              <a:cs typeface="Calibri" panose="020F0502020204030204" pitchFamily="34" charset="0"/>
            </a:endParaRPr>
          </a:p>
          <a:p>
            <a:pPr>
              <a:lnSpc>
                <a:spcPct val="120000"/>
              </a:lnSpc>
            </a:pPr>
            <a:endParaRPr lang="hu-HU" dirty="0">
              <a:latin typeface="Calibri" panose="020F0502020204030204" pitchFamily="34" charset="0"/>
              <a:cs typeface="Calibri" panose="020F0502020204030204" pitchFamily="34" charset="0"/>
            </a:endParaRPr>
          </a:p>
          <a:p>
            <a:pPr>
              <a:lnSpc>
                <a:spcPct val="120000"/>
              </a:lnSpc>
            </a:pPr>
            <a:r>
              <a:rPr lang="hu-HU" dirty="0" err="1" smtClean="0">
                <a:latin typeface="Calibri" panose="020F0502020204030204" pitchFamily="34" charset="0"/>
                <a:cs typeface="Calibri" panose="020F0502020204030204" pitchFamily="34" charset="0"/>
              </a:rPr>
              <a:t>Silence</a:t>
            </a:r>
            <a:r>
              <a:rPr lang="hu-HU" dirty="0" smtClean="0">
                <a:latin typeface="Calibri" panose="020F0502020204030204" pitchFamily="34" charset="0"/>
                <a:cs typeface="Calibri" panose="020F0502020204030204" pitchFamily="34" charset="0"/>
              </a:rPr>
              <a:t> = </a:t>
            </a:r>
            <a:r>
              <a:rPr lang="hu-HU" dirty="0" err="1" smtClean="0">
                <a:latin typeface="Calibri" panose="020F0502020204030204" pitchFamily="34" charset="0"/>
                <a:cs typeface="Calibri" panose="020F0502020204030204" pitchFamily="34" charset="0"/>
              </a:rPr>
              <a:t>approval</a:t>
            </a:r>
            <a:r>
              <a:rPr lang="hu-HU" dirty="0" smtClean="0">
                <a:latin typeface="Calibri" panose="020F0502020204030204" pitchFamily="34" charset="0"/>
                <a:cs typeface="Calibri" panose="020F0502020204030204" pitchFamily="34" charset="0"/>
              </a:rPr>
              <a:t> of </a:t>
            </a:r>
            <a:r>
              <a:rPr lang="hu-HU" dirty="0" err="1" smtClean="0">
                <a:latin typeface="Calibri" panose="020F0502020204030204" pitchFamily="34" charset="0"/>
                <a:cs typeface="Calibri" panose="020F0502020204030204" pitchFamily="34" charset="0"/>
              </a:rPr>
              <a:t>the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request</a:t>
            </a:r>
            <a:r>
              <a:rPr lang="hu-HU" dirty="0" smtClean="0">
                <a:latin typeface="Calibri" panose="020F0502020204030204" pitchFamily="34" charset="0"/>
                <a:cs typeface="Calibri" panose="020F0502020204030204" pitchFamily="34" charset="0"/>
              </a:rPr>
              <a:t/>
            </a:r>
            <a:br>
              <a:rPr lang="hu-HU" dirty="0" smtClean="0">
                <a:latin typeface="Calibri" panose="020F0502020204030204" pitchFamily="34" charset="0"/>
                <a:cs typeface="Calibri" panose="020F0502020204030204" pitchFamily="34" charset="0"/>
              </a:rPr>
            </a:br>
            <a:r>
              <a:rPr lang="hu-HU" dirty="0" smtClean="0">
                <a:latin typeface="Calibri" panose="020F0502020204030204" pitchFamily="34" charset="0"/>
                <a:cs typeface="Calibri" panose="020F0502020204030204" pitchFamily="34" charset="0"/>
              </a:rPr>
              <a:t> </a:t>
            </a:r>
            <a:endParaRPr lang="en-GB" noProof="0" dirty="0" smtClean="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28424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The </a:t>
            </a:r>
            <a:r>
              <a:rPr lang="hu-HU" dirty="0" err="1" smtClean="0">
                <a:latin typeface="Calibri" panose="020F0502020204030204" pitchFamily="34" charset="0"/>
                <a:cs typeface="Calibri" panose="020F0502020204030204" pitchFamily="34" charset="0"/>
              </a:rPr>
              <a:t>problem</a:t>
            </a:r>
            <a:r>
              <a:rPr lang="hu-HU" dirty="0" smtClean="0">
                <a:latin typeface="Calibri" panose="020F0502020204030204" pitchFamily="34" charset="0"/>
                <a:cs typeface="Calibri" panose="020F0502020204030204" pitchFamily="34" charset="0"/>
              </a:rPr>
              <a:t> of </a:t>
            </a:r>
            <a:r>
              <a:rPr lang="hu-HU" dirty="0" err="1" smtClean="0">
                <a:latin typeface="Calibri" panose="020F0502020204030204" pitchFamily="34" charset="0"/>
                <a:cs typeface="Calibri" panose="020F0502020204030204" pitchFamily="34" charset="0"/>
              </a:rPr>
              <a:t>non-performing</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countries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5800" y="685800"/>
            <a:ext cx="7990656" cy="5975176"/>
          </a:xfrm>
        </p:spPr>
        <p:txBody>
          <a:bodyPr/>
          <a:lstStyle/>
          <a:p>
            <a:r>
              <a:rPr lang="hu-HU" dirty="0" err="1" smtClean="0">
                <a:latin typeface="Calibri" panose="020F0502020204030204" pitchFamily="34" charset="0"/>
                <a:cs typeface="Calibri" panose="020F0502020204030204" pitchFamily="34" charset="0"/>
              </a:rPr>
              <a:t>Greece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since</a:t>
            </a:r>
            <a:r>
              <a:rPr lang="hu-HU" dirty="0" smtClean="0">
                <a:latin typeface="Calibri" panose="020F0502020204030204" pitchFamily="34" charset="0"/>
                <a:cs typeface="Calibri" panose="020F0502020204030204" pitchFamily="34" charset="0"/>
              </a:rPr>
              <a:t> 2011</a:t>
            </a:r>
          </a:p>
          <a:p>
            <a:r>
              <a:rPr lang="hu-HU" dirty="0" err="1" smtClean="0">
                <a:latin typeface="Calibri" panose="020F0502020204030204" pitchFamily="34" charset="0"/>
                <a:cs typeface="Calibri" panose="020F0502020204030204" pitchFamily="34" charset="0"/>
              </a:rPr>
              <a:t>Bulgaria</a:t>
            </a:r>
            <a:r>
              <a:rPr lang="hu-HU" dirty="0" smtClean="0">
                <a:latin typeface="Calibri" panose="020F0502020204030204" pitchFamily="34" charset="0"/>
                <a:cs typeface="Calibri" panose="020F0502020204030204" pitchFamily="34" charset="0"/>
              </a:rPr>
              <a:t>, Hungary  </a:t>
            </a:r>
            <a:r>
              <a:rPr lang="hu-HU" dirty="0" err="1" smtClean="0">
                <a:latin typeface="Calibri" panose="020F0502020204030204" pitchFamily="34" charset="0"/>
                <a:cs typeface="Calibri" panose="020F0502020204030204" pitchFamily="34" charset="0"/>
              </a:rPr>
              <a:t>repeatedly</a:t>
            </a:r>
            <a:endParaRPr lang="hu-HU" dirty="0" smtClean="0">
              <a:latin typeface="Calibri" panose="020F0502020204030204" pitchFamily="34" charset="0"/>
              <a:cs typeface="Calibri" panose="020F0502020204030204" pitchFamily="34" charset="0"/>
            </a:endParaRPr>
          </a:p>
          <a:p>
            <a:r>
              <a:rPr lang="hu-HU" dirty="0" err="1">
                <a:latin typeface="Calibri" panose="020F0502020204030204" pitchFamily="34" charset="0"/>
                <a:cs typeface="Calibri" panose="020F0502020204030204" pitchFamily="34" charset="0"/>
              </a:rPr>
              <a:t>Inhuman</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treatment</a:t>
            </a:r>
            <a:r>
              <a:rPr lang="hu-HU" dirty="0">
                <a:latin typeface="Calibri" panose="020F0502020204030204" pitchFamily="34" charset="0"/>
                <a:cs typeface="Calibri" panose="020F0502020204030204" pitchFamily="34" charset="0"/>
              </a:rPr>
              <a:t> of </a:t>
            </a:r>
            <a:r>
              <a:rPr lang="hu-HU" dirty="0" err="1">
                <a:latin typeface="Calibri" panose="020F0502020204030204" pitchFamily="34" charset="0"/>
                <a:cs typeface="Calibri" panose="020F0502020204030204" pitchFamily="34" charset="0"/>
              </a:rPr>
              <a:t>asylum</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seekers</a:t>
            </a:r>
            <a:r>
              <a:rPr lang="hu-HU" dirty="0">
                <a:latin typeface="Calibri" panose="020F0502020204030204" pitchFamily="34" charset="0"/>
                <a:cs typeface="Calibri" panose="020F0502020204030204" pitchFamily="34" charset="0"/>
              </a:rPr>
              <a:t> – </a:t>
            </a:r>
            <a:r>
              <a:rPr lang="hu-HU" dirty="0" err="1">
                <a:latin typeface="Calibri" panose="020F0502020204030204" pitchFamily="34" charset="0"/>
                <a:cs typeface="Calibri" panose="020F0502020204030204" pitchFamily="34" charset="0"/>
              </a:rPr>
              <a:t>transfers</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stopped</a:t>
            </a:r>
            <a:endParaRPr lang="hu-HU" dirty="0">
              <a:latin typeface="Calibri" panose="020F0502020204030204" pitchFamily="34" charset="0"/>
              <a:cs typeface="Calibri" panose="020F0502020204030204" pitchFamily="34" charset="0"/>
            </a:endParaRPr>
          </a:p>
          <a:p>
            <a:r>
              <a:rPr lang="en-US" sz="2000" i="1" dirty="0" smtClean="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Given the worsening situation of asylum-seekers in Hungary, I urge States to suspend any Dublin transfer of asylum-seekers to this country until the Hungarian authorities bring their practices and policies in line with European and international law</a:t>
            </a:r>
            <a:r>
              <a:rPr lang="en-US" sz="2000" i="1" dirty="0" smtClean="0">
                <a:latin typeface="Calibri" panose="020F0502020204030204" pitchFamily="34" charset="0"/>
                <a:cs typeface="Calibri" panose="020F0502020204030204" pitchFamily="34" charset="0"/>
              </a:rPr>
              <a:t>,”</a:t>
            </a:r>
            <a:r>
              <a:rPr lang="hu-HU" sz="2000" i="1" dirty="0" smtClean="0">
                <a:latin typeface="Calibri" panose="020F0502020204030204" pitchFamily="34" charset="0"/>
                <a:cs typeface="Calibri" panose="020F0502020204030204" pitchFamily="34" charset="0"/>
              </a:rPr>
              <a:t>  </a:t>
            </a:r>
            <a:br>
              <a:rPr lang="hu-HU" sz="2000" i="1" dirty="0" smtClean="0">
                <a:latin typeface="Calibri" panose="020F0502020204030204" pitchFamily="34" charset="0"/>
                <a:cs typeface="Calibri" panose="020F0502020204030204" pitchFamily="34" charset="0"/>
              </a:rPr>
            </a:br>
            <a:r>
              <a:rPr lang="hu-HU" sz="2000" dirty="0" err="1" smtClean="0">
                <a:latin typeface="Calibri" panose="020F0502020204030204" pitchFamily="34" charset="0"/>
                <a:cs typeface="Calibri" panose="020F0502020204030204" pitchFamily="34" charset="0"/>
              </a:rPr>
              <a:t>Filippo</a:t>
            </a:r>
            <a:r>
              <a:rPr lang="hu-HU" sz="2000" dirty="0" smtClean="0">
                <a:latin typeface="Calibri" panose="020F0502020204030204" pitchFamily="34" charset="0"/>
                <a:cs typeface="Calibri" panose="020F0502020204030204" pitchFamily="34" charset="0"/>
              </a:rPr>
              <a:t> Grandi UN </a:t>
            </a:r>
            <a:r>
              <a:rPr lang="hu-HU" sz="2000" dirty="0" err="1" smtClean="0">
                <a:latin typeface="Calibri" panose="020F0502020204030204" pitchFamily="34" charset="0"/>
                <a:cs typeface="Calibri" panose="020F0502020204030204" pitchFamily="34" charset="0"/>
              </a:rPr>
              <a:t>High</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Commissioner</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for</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Refugees</a:t>
            </a:r>
            <a:r>
              <a:rPr lang="hu-HU" sz="2000" dirty="0" smtClean="0">
                <a:latin typeface="Calibri" panose="020F0502020204030204" pitchFamily="34" charset="0"/>
                <a:cs typeface="Calibri" panose="020F0502020204030204" pitchFamily="34" charset="0"/>
              </a:rPr>
              <a:t>, 2017 </a:t>
            </a:r>
            <a:r>
              <a:rPr lang="hu-HU" sz="2000" dirty="0" err="1" smtClean="0">
                <a:latin typeface="Calibri" panose="020F0502020204030204" pitchFamily="34" charset="0"/>
                <a:cs typeface="Calibri" panose="020F0502020204030204" pitchFamily="34" charset="0"/>
              </a:rPr>
              <a:t>April</a:t>
            </a:r>
            <a:r>
              <a:rPr lang="hu-HU" sz="2000" dirty="0" smtClean="0">
                <a:latin typeface="Calibri" panose="020F0502020204030204" pitchFamily="34" charset="0"/>
                <a:cs typeface="Calibri" panose="020F0502020204030204" pitchFamily="34" charset="0"/>
              </a:rPr>
              <a:t> 10</a:t>
            </a:r>
            <a:endParaRPr lang="hu-HU" sz="2000" dirty="0">
              <a:latin typeface="Calibri" panose="020F0502020204030204" pitchFamily="34" charset="0"/>
              <a:cs typeface="Calibri" panose="020F0502020204030204" pitchFamily="34" charset="0"/>
            </a:endParaRPr>
          </a:p>
          <a:p>
            <a:r>
              <a:rPr lang="hu-HU" sz="1000" dirty="0">
                <a:latin typeface="Calibri" panose="020F0502020204030204" pitchFamily="34" charset="0"/>
                <a:cs typeface="Calibri" panose="020F0502020204030204" pitchFamily="34" charset="0"/>
                <a:hlinkClick r:id="rId3"/>
              </a:rPr>
              <a:t>http://</a:t>
            </a:r>
            <a:r>
              <a:rPr lang="hu-HU" sz="1000" dirty="0" smtClean="0">
                <a:latin typeface="Calibri" panose="020F0502020204030204" pitchFamily="34" charset="0"/>
                <a:cs typeface="Calibri" panose="020F0502020204030204" pitchFamily="34" charset="0"/>
                <a:hlinkClick r:id="rId3"/>
              </a:rPr>
              <a:t>www.unhcr.org/news/press/2017/4/58eb7e454/unhcr-urges-suspension-transfers-asylum-seekers-hungary-under-dublin.html</a:t>
            </a:r>
            <a:r>
              <a:rPr lang="hu-HU" sz="1000" dirty="0" smtClean="0">
                <a:latin typeface="Calibri" panose="020F0502020204030204" pitchFamily="34" charset="0"/>
                <a:cs typeface="Calibri" panose="020F0502020204030204" pitchFamily="34" charset="0"/>
              </a:rPr>
              <a:t> (20170627)</a:t>
            </a:r>
          </a:p>
          <a:p>
            <a:pPr lvl="1">
              <a:lnSpc>
                <a:spcPct val="110000"/>
              </a:lnSpc>
            </a:pPr>
            <a:r>
              <a:rPr lang="hu-HU" sz="1700" b="1" dirty="0" smtClean="0">
                <a:latin typeface="Calibri" panose="020F0502020204030204" pitchFamily="34" charset="0"/>
                <a:cs typeface="Calibri" panose="020F0502020204030204" pitchFamily="34" charset="0"/>
              </a:rPr>
              <a:t>M.S.S </a:t>
            </a:r>
            <a:r>
              <a:rPr lang="hu-HU" sz="1700" b="1" dirty="0">
                <a:latin typeface="Calibri" panose="020F0502020204030204" pitchFamily="34" charset="0"/>
                <a:cs typeface="Calibri" panose="020F0502020204030204" pitchFamily="34" charset="0"/>
              </a:rPr>
              <a:t>v Belgium, and </a:t>
            </a:r>
            <a:r>
              <a:rPr lang="hu-HU" sz="1700" b="1" dirty="0" err="1">
                <a:latin typeface="Calibri" panose="020F0502020204030204" pitchFamily="34" charset="0"/>
                <a:cs typeface="Calibri" panose="020F0502020204030204" pitchFamily="34" charset="0"/>
              </a:rPr>
              <a:t>Greece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Ap</a:t>
            </a:r>
            <a:r>
              <a:rPr lang="hu-HU" sz="1700" dirty="0">
                <a:latin typeface="Calibri" panose="020F0502020204030204" pitchFamily="34" charset="0"/>
                <a:cs typeface="Calibri" panose="020F0502020204030204" pitchFamily="34" charset="0"/>
              </a:rPr>
              <a:t>. no. 30696/09, </a:t>
            </a:r>
            <a:r>
              <a:rPr lang="hu-HU" sz="1700" dirty="0" err="1">
                <a:latin typeface="Calibri" panose="020F0502020204030204" pitchFamily="34" charset="0"/>
                <a:cs typeface="Calibri" panose="020F0502020204030204" pitchFamily="34" charset="0"/>
              </a:rPr>
              <a:t>ECtHR</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Judgment</a:t>
            </a:r>
            <a:r>
              <a:rPr lang="hu-HU" sz="1700" dirty="0">
                <a:latin typeface="Calibri" panose="020F0502020204030204" pitchFamily="34" charset="0"/>
                <a:cs typeface="Calibri" panose="020F0502020204030204" pitchFamily="34" charset="0"/>
              </a:rPr>
              <a:t> of 21 </a:t>
            </a:r>
            <a:r>
              <a:rPr lang="hu-HU" sz="1700" dirty="0" err="1">
                <a:latin typeface="Calibri" panose="020F0502020204030204" pitchFamily="34" charset="0"/>
                <a:cs typeface="Calibri" panose="020F0502020204030204" pitchFamily="34" charset="0"/>
              </a:rPr>
              <a:t>January</a:t>
            </a:r>
            <a:r>
              <a:rPr lang="hu-HU" sz="1700" dirty="0">
                <a:latin typeface="Calibri" panose="020F0502020204030204" pitchFamily="34" charset="0"/>
                <a:cs typeface="Calibri" panose="020F0502020204030204" pitchFamily="34" charset="0"/>
              </a:rPr>
              <a:t> 2011 – </a:t>
            </a:r>
            <a:r>
              <a:rPr lang="hu-HU" sz="1700" dirty="0" err="1">
                <a:latin typeface="Calibri" panose="020F0502020204030204" pitchFamily="34" charset="0"/>
                <a:cs typeface="Calibri" panose="020F0502020204030204" pitchFamily="34" charset="0"/>
              </a:rPr>
              <a:t>return</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to</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Greece</a:t>
            </a:r>
            <a:r>
              <a:rPr lang="hu-HU" sz="1700" dirty="0">
                <a:latin typeface="Calibri" panose="020F0502020204030204" pitchFamily="34" charset="0"/>
                <a:cs typeface="Calibri" panose="020F0502020204030204" pitchFamily="34" charset="0"/>
              </a:rPr>
              <a:t>  and </a:t>
            </a:r>
            <a:r>
              <a:rPr lang="hu-HU" sz="1700" dirty="0" err="1">
                <a:latin typeface="Calibri" panose="020F0502020204030204" pitchFamily="34" charset="0"/>
                <a:cs typeface="Calibri" panose="020F0502020204030204" pitchFamily="34" charset="0"/>
              </a:rPr>
              <a:t>treatment</a:t>
            </a:r>
            <a:r>
              <a:rPr lang="hu-HU" sz="1700" dirty="0">
                <a:latin typeface="Calibri" panose="020F0502020204030204" pitchFamily="34" charset="0"/>
                <a:cs typeface="Calibri" panose="020F0502020204030204" pitchFamily="34" charset="0"/>
              </a:rPr>
              <a:t> of </a:t>
            </a:r>
            <a:r>
              <a:rPr lang="hu-HU" sz="1700" dirty="0" err="1">
                <a:latin typeface="Calibri" panose="020F0502020204030204" pitchFamily="34" charset="0"/>
                <a:cs typeface="Calibri" panose="020F0502020204030204" pitchFamily="34" charset="0"/>
              </a:rPr>
              <a:t>a.s</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in</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Greece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violates</a:t>
            </a:r>
            <a:r>
              <a:rPr lang="hu-HU" sz="1700" dirty="0">
                <a:latin typeface="Calibri" panose="020F0502020204030204" pitchFamily="34" charset="0"/>
                <a:cs typeface="Calibri" panose="020F0502020204030204" pitchFamily="34" charset="0"/>
              </a:rPr>
              <a:t>  Art 3.</a:t>
            </a:r>
          </a:p>
          <a:p>
            <a:pPr lvl="1">
              <a:lnSpc>
                <a:spcPct val="110000"/>
              </a:lnSpc>
            </a:pPr>
            <a:r>
              <a:rPr lang="hu-HU" sz="1700" b="1" dirty="0">
                <a:latin typeface="Calibri" panose="020F0502020204030204" pitchFamily="34" charset="0"/>
                <a:cs typeface="Calibri" panose="020F0502020204030204" pitchFamily="34" charset="0"/>
              </a:rPr>
              <a:t>NS </a:t>
            </a:r>
            <a:r>
              <a:rPr lang="hu-HU" sz="1700" b="1" dirty="0" err="1">
                <a:latin typeface="Calibri" panose="020F0502020204030204" pitchFamily="34" charset="0"/>
                <a:cs typeface="Calibri" panose="020F0502020204030204" pitchFamily="34" charset="0"/>
              </a:rPr>
              <a:t>contra</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Secretary</a:t>
            </a:r>
            <a:r>
              <a:rPr lang="hu-HU" sz="1700" b="1" dirty="0">
                <a:latin typeface="Calibri" panose="020F0502020204030204" pitchFamily="34" charset="0"/>
                <a:cs typeface="Calibri" panose="020F0502020204030204" pitchFamily="34" charset="0"/>
              </a:rPr>
              <a:t> of </a:t>
            </a:r>
            <a:r>
              <a:rPr lang="hu-HU" sz="1700" b="1" dirty="0" err="1">
                <a:latin typeface="Calibri" panose="020F0502020204030204" pitchFamily="34" charset="0"/>
                <a:cs typeface="Calibri" panose="020F0502020204030204" pitchFamily="34" charset="0"/>
              </a:rPr>
              <a:t>State</a:t>
            </a:r>
            <a:r>
              <a:rPr lang="hu-HU" sz="1700" b="1" dirty="0">
                <a:latin typeface="Calibri" panose="020F0502020204030204" pitchFamily="34" charset="0"/>
                <a:cs typeface="Calibri" panose="020F0502020204030204" pitchFamily="34" charset="0"/>
              </a:rPr>
              <a:t> </a:t>
            </a:r>
            <a:r>
              <a:rPr lang="hu-HU" sz="1700" dirty="0">
                <a:latin typeface="Calibri" panose="020F0502020204030204" pitchFamily="34" charset="0"/>
                <a:cs typeface="Calibri" panose="020F0502020204030204" pitchFamily="34" charset="0"/>
              </a:rPr>
              <a:t>/UK/ C-411/10 CJEU </a:t>
            </a:r>
            <a:r>
              <a:rPr lang="hu-HU" sz="1700" dirty="0" err="1">
                <a:latin typeface="Calibri" panose="020F0502020204030204" pitchFamily="34" charset="0"/>
                <a:cs typeface="Calibri" panose="020F0502020204030204" pitchFamily="34" charset="0"/>
              </a:rPr>
              <a:t>reference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for</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preliminary</a:t>
            </a:r>
            <a:r>
              <a:rPr lang="hu-HU" sz="1700" dirty="0">
                <a:latin typeface="Calibri" panose="020F0502020204030204" pitchFamily="34" charset="0"/>
                <a:cs typeface="Calibri" panose="020F0502020204030204" pitchFamily="34" charset="0"/>
              </a:rPr>
              <a:t> </a:t>
            </a:r>
            <a:r>
              <a:rPr lang="hu-HU" sz="1700" dirty="0" err="1" smtClean="0">
                <a:latin typeface="Calibri" panose="020F0502020204030204" pitchFamily="34" charset="0"/>
                <a:cs typeface="Calibri" panose="020F0502020204030204" pitchFamily="34" charset="0"/>
              </a:rPr>
              <a:t>ruling</a:t>
            </a:r>
            <a:r>
              <a:rPr lang="hu-HU" sz="1700" dirty="0" smtClean="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Joined</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with</a:t>
            </a:r>
            <a:r>
              <a:rPr lang="hu-HU" sz="1700" dirty="0">
                <a:latin typeface="Calibri" panose="020F0502020204030204" pitchFamily="34" charset="0"/>
                <a:cs typeface="Calibri" panose="020F0502020204030204" pitchFamily="34" charset="0"/>
              </a:rPr>
              <a:t> </a:t>
            </a:r>
            <a:r>
              <a:rPr lang="hu-HU" sz="1700" b="1" dirty="0">
                <a:latin typeface="Calibri" panose="020F0502020204030204" pitchFamily="34" charset="0"/>
                <a:cs typeface="Calibri" panose="020F0502020204030204" pitchFamily="34" charset="0"/>
              </a:rPr>
              <a:t>M.E. and </a:t>
            </a:r>
            <a:r>
              <a:rPr lang="hu-HU" sz="1700" b="1" dirty="0" err="1">
                <a:latin typeface="Calibri" panose="020F0502020204030204" pitchFamily="34" charset="0"/>
                <a:cs typeface="Calibri" panose="020F0502020204030204" pitchFamily="34" charset="0"/>
              </a:rPr>
              <a:t>Others</a:t>
            </a:r>
            <a:r>
              <a:rPr lang="hu-HU" sz="1700" b="1" dirty="0">
                <a:latin typeface="Calibri" panose="020F0502020204030204" pitchFamily="34" charset="0"/>
                <a:cs typeface="Calibri" panose="020F0502020204030204" pitchFamily="34" charset="0"/>
              </a:rPr>
              <a:t> v </a:t>
            </a:r>
            <a:r>
              <a:rPr lang="hu-HU" sz="1700" b="1" dirty="0" err="1">
                <a:latin typeface="Calibri" panose="020F0502020204030204" pitchFamily="34" charset="0"/>
                <a:cs typeface="Calibri" panose="020F0502020204030204" pitchFamily="34" charset="0"/>
              </a:rPr>
              <a:t>Refugee</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Applications</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Commissioner</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Minister</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for</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Justice</a:t>
            </a:r>
            <a:r>
              <a:rPr lang="hu-HU" sz="1700" b="1" dirty="0">
                <a:latin typeface="Calibri" panose="020F0502020204030204" pitchFamily="34" charset="0"/>
                <a:cs typeface="Calibri" panose="020F0502020204030204" pitchFamily="34" charset="0"/>
              </a:rPr>
              <a:t> and Law Reform</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Ireland</a:t>
            </a:r>
            <a:r>
              <a:rPr lang="hu-HU" sz="1700" dirty="0">
                <a:latin typeface="Calibri" panose="020F0502020204030204" pitchFamily="34" charset="0"/>
                <a:cs typeface="Calibri" panose="020F0502020204030204" pitchFamily="34" charset="0"/>
              </a:rPr>
              <a:t>)  - CJEU </a:t>
            </a:r>
            <a:r>
              <a:rPr lang="hu-HU" sz="1700" dirty="0" err="1">
                <a:latin typeface="Calibri" panose="020F0502020204030204" pitchFamily="34" charset="0"/>
                <a:cs typeface="Calibri" panose="020F0502020204030204" pitchFamily="34" charset="0"/>
              </a:rPr>
              <a:t>judgment</a:t>
            </a:r>
            <a:r>
              <a:rPr lang="hu-HU" sz="1700" dirty="0">
                <a:latin typeface="Calibri" panose="020F0502020204030204" pitchFamily="34" charset="0"/>
                <a:cs typeface="Calibri" panose="020F0502020204030204" pitchFamily="34" charset="0"/>
              </a:rPr>
              <a:t> of 21 December </a:t>
            </a:r>
            <a:r>
              <a:rPr lang="hu-HU" sz="1700" dirty="0" smtClean="0">
                <a:latin typeface="Calibri" panose="020F0502020204030204" pitchFamily="34" charset="0"/>
                <a:cs typeface="Calibri" panose="020F0502020204030204" pitchFamily="34" charset="0"/>
              </a:rPr>
              <a:t>2011 – No </a:t>
            </a:r>
            <a:r>
              <a:rPr lang="hu-HU" sz="1700" dirty="0" err="1" smtClean="0">
                <a:latin typeface="Calibri" panose="020F0502020204030204" pitchFamily="34" charset="0"/>
                <a:cs typeface="Calibri" panose="020F0502020204030204" pitchFamily="34" charset="0"/>
              </a:rPr>
              <a:t>return</a:t>
            </a:r>
            <a:r>
              <a:rPr lang="hu-HU" sz="1700" dirty="0" smtClean="0">
                <a:latin typeface="Calibri" panose="020F0502020204030204" pitchFamily="34" charset="0"/>
                <a:cs typeface="Calibri" panose="020F0502020204030204" pitchFamily="34" charset="0"/>
              </a:rPr>
              <a:t> </a:t>
            </a:r>
            <a:r>
              <a:rPr lang="hu-HU" sz="1700" dirty="0" err="1" smtClean="0">
                <a:latin typeface="Calibri" panose="020F0502020204030204" pitchFamily="34" charset="0"/>
                <a:cs typeface="Calibri" panose="020F0502020204030204" pitchFamily="34" charset="0"/>
              </a:rPr>
              <a:t>to</a:t>
            </a:r>
            <a:r>
              <a:rPr lang="hu-HU" sz="1700" dirty="0" smtClean="0">
                <a:latin typeface="Calibri" panose="020F0502020204030204" pitchFamily="34" charset="0"/>
                <a:cs typeface="Calibri" panose="020F0502020204030204" pitchFamily="34" charset="0"/>
              </a:rPr>
              <a:t> </a:t>
            </a:r>
            <a:r>
              <a:rPr lang="hu-HU" sz="1700" dirty="0" err="1" smtClean="0">
                <a:latin typeface="Calibri" panose="020F0502020204030204" pitchFamily="34" charset="0"/>
                <a:cs typeface="Calibri" panose="020F0502020204030204" pitchFamily="34" charset="0"/>
              </a:rPr>
              <a:t>Greece</a:t>
            </a:r>
            <a:r>
              <a:rPr lang="hu-HU" sz="1700" dirty="0" smtClean="0">
                <a:latin typeface="Calibri" panose="020F0502020204030204" pitchFamily="34" charset="0"/>
                <a:cs typeface="Calibri" panose="020F0502020204030204" pitchFamily="34" charset="0"/>
              </a:rPr>
              <a:t> </a:t>
            </a:r>
            <a:r>
              <a:rPr lang="hu-HU" sz="1700" dirty="0" err="1" smtClean="0">
                <a:latin typeface="Calibri" panose="020F0502020204030204" pitchFamily="34" charset="0"/>
                <a:cs typeface="Calibri" panose="020F0502020204030204" pitchFamily="34" charset="0"/>
              </a:rPr>
              <a:t>allowed</a:t>
            </a:r>
            <a:endParaRPr lang="hu-HU" sz="1700" dirty="0" smtClean="0">
              <a:latin typeface="Calibri" panose="020F0502020204030204" pitchFamily="34" charset="0"/>
              <a:cs typeface="Calibri" panose="020F0502020204030204" pitchFamily="34" charset="0"/>
            </a:endParaRPr>
          </a:p>
          <a:p>
            <a:pPr lvl="1">
              <a:lnSpc>
                <a:spcPct val="110000"/>
              </a:lnSpc>
            </a:pPr>
            <a:r>
              <a:rPr lang="en-US" sz="1600" dirty="0">
                <a:latin typeface="Calibri" panose="020F0502020204030204" pitchFamily="34" charset="0"/>
                <a:cs typeface="Calibri" panose="020F0502020204030204" pitchFamily="34" charset="0"/>
              </a:rPr>
              <a:t>CJEU: AG </a:t>
            </a:r>
            <a:r>
              <a:rPr lang="en-US" sz="1600" dirty="0" smtClean="0">
                <a:latin typeface="Calibri" panose="020F0502020204030204" pitchFamily="34" charset="0"/>
                <a:cs typeface="Calibri" panose="020F0502020204030204" pitchFamily="34" charset="0"/>
              </a:rPr>
              <a:t>Opinion </a:t>
            </a:r>
            <a:r>
              <a:rPr lang="en-US" sz="1600" dirty="0">
                <a:latin typeface="Calibri" panose="020F0502020204030204" pitchFamily="34" charset="0"/>
                <a:cs typeface="Calibri" panose="020F0502020204030204" pitchFamily="34" charset="0"/>
              </a:rPr>
              <a:t>in Cases C-490/16 </a:t>
            </a:r>
            <a:r>
              <a:rPr lang="en-US" sz="1600" b="1" dirty="0">
                <a:latin typeface="Calibri" panose="020F0502020204030204" pitchFamily="34" charset="0"/>
                <a:cs typeface="Calibri" panose="020F0502020204030204" pitchFamily="34" charset="0"/>
              </a:rPr>
              <a:t>A.S</a:t>
            </a:r>
            <a:r>
              <a:rPr lang="en-US" sz="1600" dirty="0">
                <a:latin typeface="Calibri" panose="020F0502020204030204" pitchFamily="34" charset="0"/>
                <a:cs typeface="Calibri" panose="020F0502020204030204" pitchFamily="34" charset="0"/>
              </a:rPr>
              <a:t> and C-646/16 </a:t>
            </a:r>
            <a:r>
              <a:rPr lang="en-US" sz="1600" b="1" dirty="0" err="1">
                <a:latin typeface="Calibri" panose="020F0502020204030204" pitchFamily="34" charset="0"/>
                <a:cs typeface="Calibri" panose="020F0502020204030204" pitchFamily="34" charset="0"/>
              </a:rPr>
              <a:t>Jafari</a:t>
            </a:r>
            <a:r>
              <a:rPr lang="en-US" sz="1600" dirty="0">
                <a:latin typeface="Calibri" panose="020F0502020204030204" pitchFamily="34" charset="0"/>
                <a:cs typeface="Calibri" panose="020F0502020204030204" pitchFamily="34" charset="0"/>
              </a:rPr>
              <a:t>, 8 June </a:t>
            </a:r>
            <a:r>
              <a:rPr lang="en-US" sz="1600" dirty="0" smtClean="0">
                <a:latin typeface="Calibri" panose="020F0502020204030204" pitchFamily="34" charset="0"/>
                <a:cs typeface="Calibri" panose="020F0502020204030204" pitchFamily="34" charset="0"/>
              </a:rPr>
              <a:t>2017</a:t>
            </a:r>
            <a:endParaRPr lang="hu-HU" sz="1600" dirty="0" smtClean="0">
              <a:latin typeface="Calibri" panose="020F0502020204030204" pitchFamily="34" charset="0"/>
              <a:cs typeface="Calibri" panose="020F0502020204030204" pitchFamily="34" charset="0"/>
            </a:endParaRPr>
          </a:p>
          <a:p>
            <a:pPr lvl="1">
              <a:lnSpc>
                <a:spcPct val="110000"/>
              </a:lnSpc>
            </a:pPr>
            <a:r>
              <a:rPr lang="hu-HU" sz="1600" dirty="0" err="1" smtClean="0">
                <a:latin typeface="Calibri" panose="020F0502020204030204" pitchFamily="34" charset="0"/>
                <a:cs typeface="Calibri" panose="020F0502020204030204" pitchFamily="34" charset="0"/>
              </a:rPr>
              <a:t>Humanitarian</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corridor</a:t>
            </a:r>
            <a:r>
              <a:rPr lang="hu-HU" sz="1600" dirty="0" smtClean="0">
                <a:latin typeface="Calibri" panose="020F0502020204030204" pitchFamily="34" charset="0"/>
                <a:cs typeface="Calibri" panose="020F0502020204030204" pitchFamily="34" charset="0"/>
              </a:rPr>
              <a:t> – </a:t>
            </a:r>
            <a:r>
              <a:rPr lang="hu-HU" sz="1600" dirty="0" err="1" smtClean="0">
                <a:latin typeface="Calibri" panose="020F0502020204030204" pitchFamily="34" charset="0"/>
                <a:cs typeface="Calibri" panose="020F0502020204030204" pitchFamily="34" charset="0"/>
              </a:rPr>
              <a:t>not</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irregular</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entry</a:t>
            </a:r>
            <a:r>
              <a:rPr lang="hu-HU" sz="1600" dirty="0" smtClean="0">
                <a:latin typeface="Calibri" panose="020F0502020204030204" pitchFamily="34" charset="0"/>
                <a:cs typeface="Calibri" panose="020F0502020204030204" pitchFamily="34" charset="0"/>
              </a:rPr>
              <a:t> </a:t>
            </a:r>
            <a:endParaRPr lang="hu-HU" sz="1700" dirty="0" smtClean="0">
              <a:latin typeface="Calibri" panose="020F0502020204030204" pitchFamily="34" charset="0"/>
              <a:cs typeface="Calibri" panose="020F0502020204030204" pitchFamily="34" charset="0"/>
            </a:endParaRPr>
          </a:p>
          <a:p>
            <a:pPr lvl="1">
              <a:lnSpc>
                <a:spcPct val="110000"/>
              </a:lnSpc>
            </a:pPr>
            <a:endParaRPr lang="hu-HU" sz="1700" dirty="0">
              <a:latin typeface="Calibri" panose="020F0502020204030204" pitchFamily="34" charset="0"/>
              <a:cs typeface="Calibri" panose="020F0502020204030204" pitchFamily="34" charset="0"/>
            </a:endParaRPr>
          </a:p>
          <a:p>
            <a:pPr lvl="1">
              <a:lnSpc>
                <a:spcPct val="110000"/>
              </a:lnSpc>
            </a:pPr>
            <a:endParaRPr lang="hu-HU" sz="1700" dirty="0" smtClean="0">
              <a:latin typeface="Calibri" panose="020F0502020204030204" pitchFamily="34" charset="0"/>
              <a:cs typeface="Calibri" panose="020F0502020204030204" pitchFamily="34" charset="0"/>
            </a:endParaRPr>
          </a:p>
          <a:p>
            <a:pPr lvl="1">
              <a:lnSpc>
                <a:spcPct val="110000"/>
              </a:lnSpc>
            </a:pPr>
            <a:endParaRPr lang="hu-HU" sz="1700"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4707634"/>
      </p:ext>
    </p:extLst>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3568" y="548680"/>
            <a:ext cx="7772400" cy="1470025"/>
          </a:xfrm>
        </p:spPr>
        <p:txBody>
          <a:bodyPr>
            <a:normAutofit/>
          </a:bodyPr>
          <a:lstStyle/>
          <a:p>
            <a:pPr eaLnBrk="1" hangingPunct="1">
              <a:defRPr/>
            </a:pPr>
            <a:r>
              <a:rPr lang="en-GB" noProof="0" dirty="0" smtClean="0">
                <a:latin typeface="Calibri" panose="020F0502020204030204" pitchFamily="34" charset="0"/>
                <a:cs typeface="Calibri" panose="020F0502020204030204" pitchFamily="34" charset="0"/>
              </a:rPr>
              <a:t>Reception conditions</a:t>
            </a:r>
            <a:br>
              <a:rPr lang="en-GB" noProof="0" dirty="0" smtClean="0">
                <a:latin typeface="Calibri" panose="020F0502020204030204" pitchFamily="34" charset="0"/>
                <a:cs typeface="Calibri" panose="020F0502020204030204" pitchFamily="34" charset="0"/>
              </a:rPr>
            </a:br>
            <a:r>
              <a:rPr lang="en-GB" noProof="0" dirty="0" smtClean="0">
                <a:latin typeface="Calibri" panose="020F0502020204030204" pitchFamily="34" charset="0"/>
                <a:cs typeface="Calibri" panose="020F0502020204030204" pitchFamily="34" charset="0"/>
              </a:rPr>
              <a:t> directive</a:t>
            </a:r>
          </a:p>
        </p:txBody>
      </p:sp>
      <p:sp>
        <p:nvSpPr>
          <p:cNvPr id="4" name="Rectangle 3"/>
          <p:cNvSpPr txBox="1">
            <a:spLocks noChangeArrowheads="1"/>
          </p:cNvSpPr>
          <p:nvPr/>
        </p:nvSpPr>
        <p:spPr bwMode="auto">
          <a:xfrm>
            <a:off x="1259632" y="2852936"/>
            <a:ext cx="6400800" cy="3024336"/>
          </a:xfrm>
          <a:prstGeom prst="rect">
            <a:avLst/>
          </a:prstGeom>
          <a:solidFill>
            <a:schemeClr val="bg1">
              <a:lumMod val="20000"/>
              <a:lumOff val="80000"/>
              <a:alpha val="23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ct val="20000"/>
              </a:spcBef>
              <a:defRPr/>
            </a:pPr>
            <a:r>
              <a:rPr lang="en-US" sz="1800" dirty="0" smtClean="0">
                <a:solidFill>
                  <a:srgbClr val="4D4D4D"/>
                </a:solidFill>
                <a:latin typeface="Calibri"/>
                <a:cs typeface="Arial" pitchFamily="34" charset="0"/>
              </a:rPr>
              <a:t>Directive </a:t>
            </a:r>
            <a:r>
              <a:rPr lang="en-US" sz="1800" dirty="0" smtClean="0">
                <a:solidFill>
                  <a:srgbClr val="C00000"/>
                </a:solidFill>
                <a:latin typeface="Calibri"/>
                <a:cs typeface="Arial" pitchFamily="34" charset="0"/>
              </a:rPr>
              <a:t>2013/33/EU </a:t>
            </a:r>
            <a:r>
              <a:rPr lang="en-US" sz="1800" dirty="0" smtClean="0">
                <a:solidFill>
                  <a:srgbClr val="4D4D4D"/>
                </a:solidFill>
                <a:latin typeface="Calibri"/>
                <a:cs typeface="Arial" pitchFamily="34" charset="0"/>
              </a:rPr>
              <a:t>of the European Parliament and of the Council </a:t>
            </a:r>
          </a:p>
          <a:p>
            <a:pPr algn="ctr">
              <a:lnSpc>
                <a:spcPct val="80000"/>
              </a:lnSpc>
              <a:spcBef>
                <a:spcPct val="20000"/>
              </a:spcBef>
              <a:defRPr/>
            </a:pPr>
            <a:r>
              <a:rPr lang="en-US" sz="1800" dirty="0" smtClean="0">
                <a:solidFill>
                  <a:srgbClr val="4D4D4D"/>
                </a:solidFill>
                <a:latin typeface="Calibri"/>
                <a:cs typeface="Arial" pitchFamily="34" charset="0"/>
              </a:rPr>
              <a:t>of 26 June 2013 </a:t>
            </a:r>
          </a:p>
          <a:p>
            <a:pPr algn="ctr">
              <a:lnSpc>
                <a:spcPct val="80000"/>
              </a:lnSpc>
              <a:spcBef>
                <a:spcPct val="20000"/>
              </a:spcBef>
              <a:defRPr/>
            </a:pPr>
            <a:r>
              <a:rPr lang="en-US" sz="1800" dirty="0" smtClean="0">
                <a:solidFill>
                  <a:srgbClr val="4D4D4D"/>
                </a:solidFill>
                <a:latin typeface="Calibri"/>
                <a:cs typeface="Arial" pitchFamily="34" charset="0"/>
              </a:rPr>
              <a:t>laying down standards for the reception of applicants for international protection (recast) </a:t>
            </a:r>
            <a:endParaRPr lang="hu-HU" sz="1800" dirty="0" smtClean="0">
              <a:solidFill>
                <a:srgbClr val="4D4D4D"/>
              </a:solidFill>
              <a:latin typeface="Calibri"/>
              <a:cs typeface="Arial" pitchFamily="34" charset="0"/>
            </a:endParaRPr>
          </a:p>
          <a:p>
            <a:pPr algn="ctr">
              <a:lnSpc>
                <a:spcPct val="80000"/>
              </a:lnSpc>
              <a:spcBef>
                <a:spcPct val="20000"/>
              </a:spcBef>
              <a:defRPr/>
            </a:pPr>
            <a:r>
              <a:rPr lang="hu-HU" sz="1800" dirty="0" smtClean="0">
                <a:solidFill>
                  <a:srgbClr val="4D4D4D"/>
                </a:solidFill>
                <a:latin typeface="Calibri"/>
                <a:cs typeface="Arial" pitchFamily="34" charset="0"/>
              </a:rPr>
              <a:t>(OJ 2013  L  180/96)</a:t>
            </a:r>
          </a:p>
          <a:p>
            <a:pPr algn="ctr">
              <a:lnSpc>
                <a:spcPct val="80000"/>
              </a:lnSpc>
              <a:spcBef>
                <a:spcPct val="20000"/>
              </a:spcBef>
              <a:defRPr/>
            </a:pPr>
            <a:endParaRPr lang="hu-HU" sz="1800" dirty="0">
              <a:solidFill>
                <a:srgbClr val="4D4D4D"/>
              </a:solidFill>
              <a:latin typeface="Calibri"/>
              <a:cs typeface="Arial" pitchFamily="34" charset="0"/>
            </a:endParaRPr>
          </a:p>
          <a:p>
            <a:pPr algn="ctr">
              <a:lnSpc>
                <a:spcPct val="80000"/>
              </a:lnSpc>
              <a:spcBef>
                <a:spcPct val="20000"/>
              </a:spcBef>
              <a:defRPr/>
            </a:pPr>
            <a:r>
              <a:rPr lang="hu-HU" sz="1200" dirty="0" smtClean="0">
                <a:solidFill>
                  <a:srgbClr val="4D4D4D"/>
                </a:solidFill>
                <a:latin typeface="Calibri"/>
                <a:cs typeface="Arial" pitchFamily="34" charset="0"/>
              </a:rPr>
              <a:t>Replacing</a:t>
            </a:r>
          </a:p>
          <a:p>
            <a:pPr algn="ctr">
              <a:lnSpc>
                <a:spcPct val="80000"/>
              </a:lnSpc>
              <a:spcBef>
                <a:spcPct val="20000"/>
              </a:spcBef>
              <a:defRPr/>
            </a:pPr>
            <a:r>
              <a:rPr lang="en-US" sz="1200" dirty="0">
                <a:solidFill>
                  <a:srgbClr val="4D4D4D"/>
                </a:solidFill>
                <a:latin typeface="Calibri"/>
                <a:cs typeface="Arial" pitchFamily="34" charset="0"/>
              </a:rPr>
              <a:t>COUNCIL DIRECTIVE 2003/9/EC</a:t>
            </a:r>
          </a:p>
          <a:p>
            <a:pPr algn="ctr">
              <a:lnSpc>
                <a:spcPct val="80000"/>
              </a:lnSpc>
              <a:spcBef>
                <a:spcPct val="20000"/>
              </a:spcBef>
              <a:defRPr/>
            </a:pPr>
            <a:r>
              <a:rPr lang="en-US" sz="1200" dirty="0">
                <a:solidFill>
                  <a:srgbClr val="4D4D4D"/>
                </a:solidFill>
                <a:latin typeface="Calibri"/>
                <a:cs typeface="Arial" pitchFamily="34" charset="0"/>
              </a:rPr>
              <a:t>of 27 January 2003</a:t>
            </a:r>
          </a:p>
          <a:p>
            <a:pPr algn="ctr">
              <a:lnSpc>
                <a:spcPct val="80000"/>
              </a:lnSpc>
              <a:spcBef>
                <a:spcPct val="20000"/>
              </a:spcBef>
              <a:defRPr/>
            </a:pPr>
            <a:r>
              <a:rPr lang="en-US" sz="1200" dirty="0">
                <a:solidFill>
                  <a:srgbClr val="4D4D4D"/>
                </a:solidFill>
                <a:latin typeface="Calibri"/>
                <a:cs typeface="Arial" pitchFamily="34" charset="0"/>
              </a:rPr>
              <a:t>laying down minimum standards for the reception of asylum seekers </a:t>
            </a:r>
          </a:p>
          <a:p>
            <a:pPr algn="ctr">
              <a:lnSpc>
                <a:spcPct val="80000"/>
              </a:lnSpc>
              <a:spcBef>
                <a:spcPct val="20000"/>
              </a:spcBef>
              <a:defRPr/>
            </a:pPr>
            <a:r>
              <a:rPr lang="en-US" sz="1200" dirty="0">
                <a:solidFill>
                  <a:srgbClr val="4D4D4D"/>
                </a:solidFill>
                <a:latin typeface="Calibri"/>
                <a:cs typeface="Arial" pitchFamily="34" charset="0"/>
              </a:rPr>
              <a:t>(OJ 2003 L 31/18)</a:t>
            </a:r>
          </a:p>
          <a:p>
            <a:pPr algn="ctr">
              <a:lnSpc>
                <a:spcPct val="80000"/>
              </a:lnSpc>
              <a:spcBef>
                <a:spcPct val="20000"/>
              </a:spcBef>
              <a:defRPr/>
            </a:pPr>
            <a:endParaRPr lang="en-GB" sz="1800" dirty="0" smtClean="0">
              <a:solidFill>
                <a:srgbClr val="4D4D4D"/>
              </a:solidFill>
              <a:latin typeface="Calibri"/>
              <a:cs typeface="Arial" pitchFamily="34" charset="0"/>
            </a:endParaRPr>
          </a:p>
        </p:txBody>
      </p:sp>
    </p:spTree>
    <p:extLst>
      <p:ext uri="{BB962C8B-B14F-4D97-AF65-F5344CB8AC3E}">
        <p14:creationId xmlns:p14="http://schemas.microsoft.com/office/powerpoint/2010/main" val="684930867"/>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Reception Conditions Directive</a:t>
            </a:r>
            <a:endParaRPr lang="en-GB" dirty="0">
              <a:latin typeface="Calibri" panose="020F0502020204030204" pitchFamily="34" charset="0"/>
              <a:cs typeface="Calibri" panose="020F0502020204030204" pitchFamily="34" charset="0"/>
            </a:endParaRPr>
          </a:p>
        </p:txBody>
      </p:sp>
      <p:sp>
        <p:nvSpPr>
          <p:cNvPr id="7" name="Tartalom helye 6"/>
          <p:cNvSpPr>
            <a:spLocks noGrp="1"/>
          </p:cNvSpPr>
          <p:nvPr>
            <p:ph idx="1"/>
          </p:nvPr>
        </p:nvSpPr>
        <p:spPr>
          <a:xfrm>
            <a:off x="685800" y="838200"/>
            <a:ext cx="7772400" cy="5759152"/>
          </a:xfrm>
        </p:spPr>
        <p:txBody>
          <a:bodyPr/>
          <a:lstStyle/>
          <a:p>
            <a:pPr algn="ctr"/>
            <a:r>
              <a:rPr lang="en-GB" sz="3200" dirty="0" smtClean="0">
                <a:latin typeface="Calibri" panose="020F0502020204030204" pitchFamily="34" charset="0"/>
                <a:cs typeface="Calibri" panose="020F0502020204030204" pitchFamily="34" charset="0"/>
              </a:rPr>
              <a:t>New emphasis</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Preamble explicitly refers to MS „which are faced with </a:t>
            </a:r>
            <a:r>
              <a:rPr lang="en-GB" dirty="0" smtClean="0">
                <a:solidFill>
                  <a:srgbClr val="C00000"/>
                </a:solidFill>
                <a:latin typeface="Calibri" panose="020F0502020204030204" pitchFamily="34" charset="0"/>
                <a:cs typeface="Calibri" panose="020F0502020204030204" pitchFamily="34" charset="0"/>
              </a:rPr>
              <a:t>specific and disproportionate pressures</a:t>
            </a:r>
            <a:r>
              <a:rPr lang="en-GB" dirty="0" smtClean="0">
                <a:latin typeface="Calibri" panose="020F0502020204030204" pitchFamily="34" charset="0"/>
                <a:cs typeface="Calibri" panose="020F0502020204030204" pitchFamily="34" charset="0"/>
              </a:rPr>
              <a:t> on their asylum systems, due in particular to their geographical or demographic situation”.</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 It emphasises that the EU asylum policy „should be governed by the principle of </a:t>
            </a:r>
            <a:r>
              <a:rPr lang="en-GB" dirty="0" smtClean="0">
                <a:solidFill>
                  <a:srgbClr val="C00000"/>
                </a:solidFill>
                <a:latin typeface="Calibri" panose="020F0502020204030204" pitchFamily="34" charset="0"/>
                <a:cs typeface="Calibri" panose="020F0502020204030204" pitchFamily="34" charset="0"/>
              </a:rPr>
              <a:t>solidarity and fair sharing of responsibility</a:t>
            </a:r>
            <a:r>
              <a:rPr lang="en-GB" dirty="0" smtClean="0">
                <a:latin typeface="Calibri" panose="020F0502020204030204" pitchFamily="34" charset="0"/>
                <a:cs typeface="Calibri" panose="020F0502020204030204" pitchFamily="34" charset="0"/>
              </a:rPr>
              <a:t>, including its financial implications, between the Member States.”</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Much </a:t>
            </a:r>
            <a:r>
              <a:rPr lang="en-GB" dirty="0" smtClean="0">
                <a:solidFill>
                  <a:srgbClr val="C00000"/>
                </a:solidFill>
                <a:latin typeface="Calibri" panose="020F0502020204030204" pitchFamily="34" charset="0"/>
                <a:cs typeface="Calibri" panose="020F0502020204030204" pitchFamily="34" charset="0"/>
              </a:rPr>
              <a:t>refinement</a:t>
            </a:r>
            <a:r>
              <a:rPr lang="en-GB" dirty="0" smtClean="0">
                <a:latin typeface="Calibri" panose="020F0502020204030204" pitchFamily="34" charset="0"/>
                <a:cs typeface="Calibri" panose="020F0502020204030204" pitchFamily="34" charset="0"/>
              </a:rPr>
              <a:t> concerning </a:t>
            </a:r>
            <a:r>
              <a:rPr lang="en-GB" dirty="0" smtClean="0">
                <a:solidFill>
                  <a:srgbClr val="C00000"/>
                </a:solidFill>
                <a:latin typeface="Calibri" panose="020F0502020204030204" pitchFamily="34" charset="0"/>
                <a:cs typeface="Calibri" panose="020F0502020204030204" pitchFamily="34" charset="0"/>
              </a:rPr>
              <a:t>detentio</a:t>
            </a:r>
            <a:r>
              <a:rPr lang="en-GB" dirty="0" smtClean="0">
                <a:latin typeface="Calibri" panose="020F0502020204030204" pitchFamily="34" charset="0"/>
                <a:cs typeface="Calibri" panose="020F0502020204030204" pitchFamily="34" charset="0"/>
              </a:rPr>
              <a:t>n and persons with special needs </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308041"/>
      </p:ext>
    </p:extLst>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GB" noProof="0" dirty="0" smtClean="0">
                <a:latin typeface="Calibri" panose="020F0502020204030204" pitchFamily="34" charset="0"/>
                <a:cs typeface="Calibri" panose="020F0502020204030204" pitchFamily="34" charset="0"/>
              </a:rPr>
              <a:t>Reception Conditions Directive</a:t>
            </a:r>
          </a:p>
        </p:txBody>
      </p:sp>
      <p:sp>
        <p:nvSpPr>
          <p:cNvPr id="29698" name="Rectangle 3"/>
          <p:cNvSpPr>
            <a:spLocks noGrp="1" noChangeArrowheads="1"/>
          </p:cNvSpPr>
          <p:nvPr>
            <p:ph idx="1"/>
          </p:nvPr>
        </p:nvSpPr>
        <p:spPr>
          <a:xfrm>
            <a:off x="685800" y="838200"/>
            <a:ext cx="7772400" cy="5662613"/>
          </a:xfrm>
        </p:spPr>
        <p:txBody>
          <a:bodyPr>
            <a:normAutofit/>
          </a:bodyPr>
          <a:lstStyle/>
          <a:p>
            <a:pPr algn="ctr" eaLnBrk="1" hangingPunct="1">
              <a:lnSpc>
                <a:spcPct val="90000"/>
              </a:lnSpc>
              <a:buFontTx/>
              <a:buNone/>
            </a:pPr>
            <a:r>
              <a:rPr lang="en-GB" sz="2000" noProof="0" dirty="0" smtClean="0">
                <a:solidFill>
                  <a:srgbClr val="C00000"/>
                </a:solidFill>
                <a:latin typeface="Calibri" panose="020F0502020204030204" pitchFamily="34" charset="0"/>
                <a:cs typeface="Calibri" panose="020F0502020204030204" pitchFamily="34" charset="0"/>
              </a:rPr>
              <a:t>Purpose:</a:t>
            </a:r>
            <a:r>
              <a:rPr lang="en-GB" sz="2000" noProof="0" dirty="0" smtClean="0">
                <a:latin typeface="Calibri" panose="020F0502020204030204" pitchFamily="34" charset="0"/>
                <a:cs typeface="Calibri" panose="020F0502020204030204" pitchFamily="34" charset="0"/>
              </a:rPr>
              <a:t> </a:t>
            </a:r>
          </a:p>
          <a:p>
            <a:pPr eaLnBrk="1" hangingPunct="1">
              <a:lnSpc>
                <a:spcPct val="150000"/>
              </a:lnSpc>
            </a:pPr>
            <a:r>
              <a:rPr lang="en-GB" noProof="0" dirty="0" smtClean="0">
                <a:latin typeface="Calibri" panose="020F0502020204030204" pitchFamily="34" charset="0"/>
                <a:cs typeface="Calibri" panose="020F0502020204030204" pitchFamily="34" charset="0"/>
              </a:rPr>
              <a:t>To ensure </a:t>
            </a:r>
            <a:r>
              <a:rPr lang="en-GB" noProof="0" dirty="0" smtClean="0">
                <a:solidFill>
                  <a:srgbClr val="C00000"/>
                </a:solidFill>
                <a:latin typeface="Calibri" panose="020F0502020204030204" pitchFamily="34" charset="0"/>
                <a:cs typeface="Calibri" panose="020F0502020204030204" pitchFamily="34" charset="0"/>
              </a:rPr>
              <a:t>asylum seekers a dignified standard of living </a:t>
            </a:r>
            <a:r>
              <a:rPr lang="en-GB" noProof="0" dirty="0" smtClean="0">
                <a:latin typeface="Calibri" panose="020F0502020204030204" pitchFamily="34" charset="0"/>
                <a:cs typeface="Calibri" panose="020F0502020204030204" pitchFamily="34" charset="0"/>
              </a:rPr>
              <a:t>and comparable living conditions in all Member States  during the refugee status determination  procedure </a:t>
            </a:r>
          </a:p>
          <a:p>
            <a:pPr algn="ctr" eaLnBrk="1" hangingPunct="1">
              <a:lnSpc>
                <a:spcPct val="150000"/>
              </a:lnSpc>
              <a:buFontTx/>
              <a:buNone/>
            </a:pPr>
            <a:r>
              <a:rPr lang="en-GB" noProof="0" dirty="0" smtClean="0">
                <a:latin typeface="Calibri" panose="020F0502020204030204" pitchFamily="34" charset="0"/>
                <a:cs typeface="Calibri" panose="020F0502020204030204" pitchFamily="34" charset="0"/>
              </a:rPr>
              <a:t>and</a:t>
            </a:r>
          </a:p>
          <a:p>
            <a:pPr eaLnBrk="1" hangingPunct="1">
              <a:lnSpc>
                <a:spcPct val="150000"/>
              </a:lnSpc>
            </a:pPr>
            <a:r>
              <a:rPr lang="en-GB" noProof="0" dirty="0" smtClean="0">
                <a:latin typeface="Calibri" panose="020F0502020204030204" pitchFamily="34" charset="0"/>
                <a:cs typeface="Calibri" panose="020F0502020204030204" pitchFamily="34" charset="0"/>
              </a:rPr>
              <a:t>by the </a:t>
            </a:r>
            <a:r>
              <a:rPr lang="en-GB" noProof="0" dirty="0" smtClean="0">
                <a:solidFill>
                  <a:srgbClr val="C00000"/>
                </a:solidFill>
                <a:latin typeface="Calibri" panose="020F0502020204030204" pitchFamily="34" charset="0"/>
                <a:cs typeface="Calibri" panose="020F0502020204030204" pitchFamily="34" charset="0"/>
              </a:rPr>
              <a:t>similarity of treatment across the EU  </a:t>
            </a:r>
            <a:r>
              <a:rPr lang="en-GB" noProof="0" dirty="0" smtClean="0">
                <a:latin typeface="Calibri" panose="020F0502020204030204" pitchFamily="34" charset="0"/>
                <a:cs typeface="Calibri" panose="020F0502020204030204" pitchFamily="34" charset="0"/>
              </a:rPr>
              <a:t>limit the secondary movements of asylum seekers influenced by the variety of conditions for their reception</a:t>
            </a:r>
          </a:p>
          <a:p>
            <a:pPr lvl="1" eaLnBrk="1" hangingPunct="1">
              <a:lnSpc>
                <a:spcPct val="90000"/>
              </a:lnSpc>
            </a:pPr>
            <a:endParaRPr lang="en-GB" sz="1600" noProof="0" dirty="0" smtClean="0">
              <a:latin typeface="Calibri" panose="020F0502020204030204" pitchFamily="34" charset="0"/>
              <a:cs typeface="Calibri" panose="020F0502020204030204" pitchFamily="34" charset="0"/>
            </a:endParaRPr>
          </a:p>
          <a:p>
            <a:pPr lvl="1" algn="ctr" eaLnBrk="1" hangingPunct="1">
              <a:lnSpc>
                <a:spcPct val="90000"/>
              </a:lnSpc>
              <a:buFontTx/>
              <a:buNone/>
            </a:pPr>
            <a:r>
              <a:rPr lang="en-GB" sz="2000" noProof="0" dirty="0" smtClean="0">
                <a:solidFill>
                  <a:srgbClr val="C00000"/>
                </a:solidFill>
                <a:latin typeface="Calibri" panose="020F0502020204030204" pitchFamily="34" charset="0"/>
                <a:cs typeface="Calibri" panose="020F0502020204030204" pitchFamily="34" charset="0"/>
              </a:rPr>
              <a:t>Only the minimum is prescribed – states may overperform</a:t>
            </a:r>
            <a:r>
              <a:rPr lang="en-GB" sz="2000" noProof="0" dirty="0" smtClean="0">
                <a:solidFill>
                  <a:srgbClr val="FFFFFF"/>
                </a:solidFill>
                <a:latin typeface="Calibri" panose="020F0502020204030204" pitchFamily="34" charset="0"/>
                <a:cs typeface="Calibri" panose="020F0502020204030204" pitchFamily="34" charset="0"/>
              </a:rPr>
              <a:t>!</a:t>
            </a:r>
          </a:p>
        </p:txBody>
      </p:sp>
      <p:sp>
        <p:nvSpPr>
          <p:cNvPr id="29701" name="Line 6"/>
          <p:cNvSpPr>
            <a:spLocks noChangeShapeType="1"/>
          </p:cNvSpPr>
          <p:nvPr/>
        </p:nvSpPr>
        <p:spPr bwMode="auto">
          <a:xfrm>
            <a:off x="1547813" y="5084763"/>
            <a:ext cx="0" cy="144462"/>
          </a:xfrm>
          <a:prstGeom prst="line">
            <a:avLst/>
          </a:prstGeom>
          <a:noFill/>
          <a:ln w="9525">
            <a:solidFill>
              <a:schemeClr val="tx1"/>
            </a:solidFill>
            <a:round/>
            <a:headEnd/>
            <a:tailEnd type="triangle" w="med" len="med"/>
          </a:ln>
        </p:spPr>
        <p:txBody>
          <a:bodyPr/>
          <a:lstStyle/>
          <a:p>
            <a:endParaRPr lang="en-US" sz="2400" b="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61039309"/>
      </p:ext>
    </p:extLst>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1809" y="84206"/>
            <a:ext cx="7772400" cy="685800"/>
          </a:xfrm>
        </p:spPr>
        <p:txBody>
          <a:bodyPr/>
          <a:lstStyle/>
          <a:p>
            <a:pPr eaLnBrk="1" hangingPunct="1">
              <a:defRPr/>
            </a:pPr>
            <a:r>
              <a:rPr lang="en-GB" sz="2400" noProof="0" dirty="0" smtClean="0">
                <a:latin typeface="Calibri" panose="020F0502020204030204" pitchFamily="34" charset="0"/>
                <a:cs typeface="Calibri" panose="020F0502020204030204" pitchFamily="34" charset="0"/>
              </a:rPr>
              <a:t>Reception Conditions Directive</a:t>
            </a:r>
          </a:p>
        </p:txBody>
      </p:sp>
      <p:sp>
        <p:nvSpPr>
          <p:cNvPr id="31746" name="Rectangle 3"/>
          <p:cNvSpPr>
            <a:spLocks noGrp="1" noChangeArrowheads="1"/>
          </p:cNvSpPr>
          <p:nvPr>
            <p:ph idx="1"/>
          </p:nvPr>
        </p:nvSpPr>
        <p:spPr>
          <a:xfrm>
            <a:off x="251520" y="1268760"/>
            <a:ext cx="8229600" cy="5308054"/>
          </a:xfrm>
        </p:spPr>
        <p:txBody>
          <a:bodyPr>
            <a:normAutofit fontScale="92500" lnSpcReduction="20000"/>
          </a:bodyPr>
          <a:lstStyle/>
          <a:p>
            <a:pPr eaLnBrk="1" hangingPunct="1">
              <a:lnSpc>
                <a:spcPct val="150000"/>
              </a:lnSpc>
              <a:buFontTx/>
              <a:buNone/>
            </a:pPr>
            <a:r>
              <a:rPr lang="en-GB" sz="2200" noProof="0" dirty="0" smtClean="0">
                <a:solidFill>
                  <a:srgbClr val="C00000"/>
                </a:solidFill>
                <a:latin typeface="Calibri" panose="020F0502020204030204" pitchFamily="34" charset="0"/>
                <a:cs typeface="Calibri" panose="020F0502020204030204" pitchFamily="34" charset="0"/>
              </a:rPr>
              <a:t>Information</a:t>
            </a:r>
            <a:r>
              <a:rPr lang="hu-HU" sz="2200" dirty="0">
                <a:solidFill>
                  <a:srgbClr val="C00000"/>
                </a:solidFill>
                <a:latin typeface="Calibri" panose="020F0502020204030204" pitchFamily="34" charset="0"/>
                <a:cs typeface="Calibri" panose="020F0502020204030204" pitchFamily="34" charset="0"/>
              </a:rPr>
              <a:t> </a:t>
            </a:r>
            <a:r>
              <a:rPr lang="hu-HU" sz="2200" dirty="0" err="1" smtClean="0">
                <a:latin typeface="Calibri" panose="020F0502020204030204" pitchFamily="34" charset="0"/>
                <a:cs typeface="Calibri" panose="020F0502020204030204" pitchFamily="34" charset="0"/>
              </a:rPr>
              <a:t>in</a:t>
            </a:r>
            <a:r>
              <a:rPr lang="hu-HU" sz="2200" dirty="0" smtClean="0">
                <a:solidFill>
                  <a:srgbClr val="C00000"/>
                </a:solidFill>
                <a:latin typeface="Calibri" panose="020F0502020204030204" pitchFamily="34" charset="0"/>
                <a:cs typeface="Calibri" panose="020F0502020204030204" pitchFamily="34" charset="0"/>
              </a:rPr>
              <a:t> </a:t>
            </a:r>
            <a:r>
              <a:rPr lang="en-GB" sz="2200" noProof="0" dirty="0" smtClean="0">
                <a:solidFill>
                  <a:srgbClr val="24222A"/>
                </a:solidFill>
                <a:latin typeface="Calibri" panose="020F0502020204030204" pitchFamily="34" charset="0"/>
                <a:cs typeface="Calibri" panose="020F0502020204030204" pitchFamily="34" charset="0"/>
              </a:rPr>
              <a:t>15 </a:t>
            </a:r>
            <a:r>
              <a:rPr lang="en-GB" sz="2200" noProof="0" dirty="0" smtClean="0">
                <a:solidFill>
                  <a:srgbClr val="24222A"/>
                </a:solidFill>
                <a:latin typeface="Calibri" panose="020F0502020204030204" pitchFamily="34" charset="0"/>
                <a:cs typeface="Calibri" panose="020F0502020204030204" pitchFamily="34" charset="0"/>
              </a:rPr>
              <a:t>days, in writing, language</a:t>
            </a:r>
            <a:r>
              <a:rPr lang="en-GB" sz="2200" noProof="0" dirty="0" smtClean="0">
                <a:solidFill>
                  <a:srgbClr val="24222A"/>
                </a:solidFill>
                <a:latin typeface="Calibri" panose="020F0502020204030204" pitchFamily="34" charset="0"/>
                <a:cs typeface="Calibri" panose="020F0502020204030204" pitchFamily="34" charset="0"/>
              </a:rPr>
              <a:t>!</a:t>
            </a:r>
            <a:r>
              <a:rPr lang="hu-HU" sz="2200" noProof="0" dirty="0" smtClean="0">
                <a:solidFill>
                  <a:srgbClr val="24222A"/>
                </a:solidFill>
                <a:latin typeface="Calibri" panose="020F0502020204030204" pitchFamily="34" charset="0"/>
                <a:cs typeface="Calibri" panose="020F0502020204030204" pitchFamily="34" charset="0"/>
              </a:rPr>
              <a:t> </a:t>
            </a:r>
          </a:p>
          <a:p>
            <a:pPr eaLnBrk="1" hangingPunct="1">
              <a:lnSpc>
                <a:spcPct val="150000"/>
              </a:lnSpc>
              <a:buFontTx/>
              <a:buNone/>
            </a:pPr>
            <a:r>
              <a:rPr lang="en-GB" sz="2200" noProof="0" dirty="0" smtClean="0">
                <a:solidFill>
                  <a:srgbClr val="C00000"/>
                </a:solidFill>
                <a:latin typeface="Calibri" panose="020F0502020204030204" pitchFamily="34" charset="0"/>
                <a:cs typeface="Calibri" panose="020F0502020204030204" pitchFamily="34" charset="0"/>
              </a:rPr>
              <a:t>Family </a:t>
            </a:r>
            <a:r>
              <a:rPr lang="en-GB" sz="2200" noProof="0" dirty="0" smtClean="0">
                <a:solidFill>
                  <a:srgbClr val="C00000"/>
                </a:solidFill>
                <a:latin typeface="Calibri" panose="020F0502020204030204" pitchFamily="34" charset="0"/>
                <a:cs typeface="Calibri" panose="020F0502020204030204" pitchFamily="34" charset="0"/>
              </a:rPr>
              <a:t>unity </a:t>
            </a:r>
            <a:r>
              <a:rPr lang="en-GB" sz="2200" noProof="0" dirty="0" smtClean="0">
                <a:latin typeface="Calibri" panose="020F0502020204030204" pitchFamily="34" charset="0"/>
                <a:cs typeface="Calibri" panose="020F0502020204030204" pitchFamily="34" charset="0"/>
              </a:rPr>
              <a:t>maintain as far as possible</a:t>
            </a:r>
          </a:p>
          <a:p>
            <a:pPr eaLnBrk="1" hangingPunct="1">
              <a:lnSpc>
                <a:spcPct val="150000"/>
              </a:lnSpc>
              <a:buFontTx/>
              <a:buNone/>
            </a:pPr>
            <a:r>
              <a:rPr lang="en-GB" sz="2200" noProof="0" dirty="0" smtClean="0">
                <a:solidFill>
                  <a:srgbClr val="C00000"/>
                </a:solidFill>
                <a:latin typeface="Calibri" panose="020F0502020204030204" pitchFamily="34" charset="0"/>
                <a:cs typeface="Calibri" panose="020F0502020204030204" pitchFamily="34" charset="0"/>
              </a:rPr>
              <a:t>Schooling </a:t>
            </a:r>
            <a:r>
              <a:rPr lang="en-GB" sz="2200" noProof="0" dirty="0" smtClean="0">
                <a:solidFill>
                  <a:srgbClr val="C00000"/>
                </a:solidFill>
                <a:latin typeface="Calibri" panose="020F0502020204030204" pitchFamily="34" charset="0"/>
                <a:cs typeface="Calibri" panose="020F0502020204030204" pitchFamily="34" charset="0"/>
              </a:rPr>
              <a:t>minors</a:t>
            </a:r>
            <a:r>
              <a:rPr lang="en-GB" sz="2200" noProof="0" dirty="0" smtClean="0">
                <a:latin typeface="Calibri" panose="020F0502020204030204" pitchFamily="34" charset="0"/>
                <a:cs typeface="Calibri" panose="020F0502020204030204" pitchFamily="34" charset="0"/>
              </a:rPr>
              <a:t> compulsory, (after 3 months)</a:t>
            </a:r>
          </a:p>
          <a:p>
            <a:pPr eaLnBrk="1" hangingPunct="1">
              <a:lnSpc>
                <a:spcPct val="150000"/>
              </a:lnSpc>
              <a:buFontTx/>
              <a:buNone/>
            </a:pPr>
            <a:r>
              <a:rPr lang="en-GB" sz="2200" noProof="0" dirty="0" smtClean="0">
                <a:solidFill>
                  <a:srgbClr val="C00000"/>
                </a:solidFill>
                <a:latin typeface="Calibri" panose="020F0502020204030204" pitchFamily="34" charset="0"/>
                <a:cs typeface="Calibri" panose="020F0502020204030204" pitchFamily="34" charset="0"/>
              </a:rPr>
              <a:t>Employment </a:t>
            </a:r>
            <a:r>
              <a:rPr lang="en-GB" sz="2200" noProof="0" dirty="0" smtClean="0">
                <a:latin typeface="Calibri" panose="020F0502020204030204" pitchFamily="34" charset="0"/>
                <a:cs typeface="Calibri" panose="020F0502020204030204" pitchFamily="34" charset="0"/>
              </a:rPr>
              <a:t> optional exclusion from labour market for a maximum of 9 </a:t>
            </a:r>
            <a:r>
              <a:rPr lang="hu-HU" sz="2200" noProof="0" dirty="0" smtClean="0">
                <a:latin typeface="Calibri" panose="020F0502020204030204" pitchFamily="34" charset="0"/>
                <a:cs typeface="Calibri" panose="020F0502020204030204" pitchFamily="34" charset="0"/>
              </a:rPr>
              <a:t>		</a:t>
            </a:r>
            <a:r>
              <a:rPr lang="en-GB" sz="2200" noProof="0" dirty="0" smtClean="0">
                <a:latin typeface="Calibri" panose="020F0502020204030204" pitchFamily="34" charset="0"/>
                <a:cs typeface="Calibri" panose="020F0502020204030204" pitchFamily="34" charset="0"/>
              </a:rPr>
              <a:t>months</a:t>
            </a:r>
            <a:r>
              <a:rPr lang="en-GB" sz="2200" dirty="0" smtClean="0">
                <a:latin typeface="Calibri" panose="020F0502020204030204" pitchFamily="34" charset="0"/>
                <a:cs typeface="Calibri" panose="020F0502020204030204" pitchFamily="34" charset="0"/>
              </a:rPr>
              <a:t>. </a:t>
            </a:r>
            <a:endParaRPr lang="hu-HU" sz="2200" dirty="0" smtClean="0">
              <a:latin typeface="Calibri" panose="020F0502020204030204" pitchFamily="34" charset="0"/>
              <a:cs typeface="Calibri" panose="020F0502020204030204" pitchFamily="34" charset="0"/>
            </a:endParaRPr>
          </a:p>
          <a:p>
            <a:pPr eaLnBrk="1" hangingPunct="1">
              <a:lnSpc>
                <a:spcPct val="150000"/>
              </a:lnSpc>
              <a:buFontTx/>
              <a:buNone/>
            </a:pPr>
            <a:r>
              <a:rPr lang="en-GB" sz="2200" dirty="0" smtClean="0">
                <a:solidFill>
                  <a:srgbClr val="C00000"/>
                </a:solidFill>
                <a:latin typeface="Calibri" panose="020F0502020204030204" pitchFamily="34" charset="0"/>
                <a:cs typeface="Calibri" panose="020F0502020204030204" pitchFamily="34" charset="0"/>
              </a:rPr>
              <a:t>Material  </a:t>
            </a:r>
            <a:r>
              <a:rPr lang="en-GB" sz="2200" dirty="0">
                <a:solidFill>
                  <a:srgbClr val="C00000"/>
                </a:solidFill>
                <a:latin typeface="Calibri" panose="020F0502020204030204" pitchFamily="34" charset="0"/>
                <a:cs typeface="Calibri" panose="020F0502020204030204" pitchFamily="34" charset="0"/>
              </a:rPr>
              <a:t>reception conditions</a:t>
            </a:r>
            <a:r>
              <a:rPr lang="en-GB" sz="2200" dirty="0">
                <a:latin typeface="Calibri" panose="020F0502020204030204" pitchFamily="34" charset="0"/>
                <a:cs typeface="Calibri" panose="020F0502020204030204" pitchFamily="34" charset="0"/>
              </a:rPr>
              <a:t>: „provide an adequate standard of living </a:t>
            </a:r>
            <a:r>
              <a:rPr lang="en-GB" sz="2200" dirty="0" smtClean="0">
                <a:latin typeface="Calibri" panose="020F0502020204030204" pitchFamily="34" charset="0"/>
                <a:cs typeface="Calibri" panose="020F0502020204030204" pitchFamily="34" charset="0"/>
              </a:rPr>
              <a:t>f</a:t>
            </a:r>
            <a:r>
              <a:rPr lang="hu-HU" sz="2200" dirty="0" smtClean="0">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or </a:t>
            </a:r>
            <a:r>
              <a:rPr lang="en-GB" sz="2200" dirty="0">
                <a:latin typeface="Calibri" panose="020F0502020204030204" pitchFamily="34" charset="0"/>
                <a:cs typeface="Calibri" panose="020F0502020204030204" pitchFamily="34" charset="0"/>
              </a:rPr>
              <a:t>applicants, which guarantees their subsistence and protects </a:t>
            </a:r>
            <a:r>
              <a:rPr lang="hu-HU" sz="2200" dirty="0" smtClean="0">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t</a:t>
            </a:r>
            <a:r>
              <a:rPr lang="hu-HU" sz="2200" dirty="0" smtClean="0">
                <a:latin typeface="Calibri" panose="020F0502020204030204" pitchFamily="34" charset="0"/>
                <a:cs typeface="Calibri" panose="020F0502020204030204" pitchFamily="34" charset="0"/>
              </a:rPr>
              <a:t>h</a:t>
            </a:r>
            <a:r>
              <a:rPr lang="en-GB" sz="2200" dirty="0" err="1" smtClean="0">
                <a:latin typeface="Calibri" panose="020F0502020204030204" pitchFamily="34" charset="0"/>
                <a:cs typeface="Calibri" panose="020F0502020204030204" pitchFamily="34" charset="0"/>
              </a:rPr>
              <a:t>eir</a:t>
            </a:r>
            <a:r>
              <a:rPr lang="en-GB" sz="2200" dirty="0" smtClean="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physical and mental health.” (§ 17 /2)	</a:t>
            </a:r>
          </a:p>
          <a:p>
            <a:pPr>
              <a:lnSpc>
                <a:spcPct val="150000"/>
              </a:lnSpc>
            </a:pPr>
            <a:r>
              <a:rPr lang="en-GB" sz="2200" dirty="0">
                <a:latin typeface="Calibri" panose="020F0502020204030204" pitchFamily="34" charset="0"/>
                <a:cs typeface="Calibri" panose="020F0502020204030204" pitchFamily="34" charset="0"/>
              </a:rPr>
              <a:t>	</a:t>
            </a:r>
            <a:r>
              <a:rPr lang="en-GB" sz="2200" dirty="0">
                <a:solidFill>
                  <a:srgbClr val="C00000"/>
                </a:solidFill>
                <a:latin typeface="Calibri" panose="020F0502020204030204" pitchFamily="34" charset="0"/>
                <a:cs typeface="Calibri" panose="020F0502020204030204" pitchFamily="34" charset="0"/>
              </a:rPr>
              <a:t>Housing/accommodation</a:t>
            </a:r>
            <a:r>
              <a:rPr lang="en-GB" sz="2200" dirty="0">
                <a:solidFill>
                  <a:srgbClr val="24222A"/>
                </a:solidFill>
                <a:latin typeface="Calibri" panose="020F0502020204030204" pitchFamily="34" charset="0"/>
                <a:cs typeface="Calibri" panose="020F0502020204030204" pitchFamily="34" charset="0"/>
              </a:rPr>
              <a:t>: </a:t>
            </a:r>
            <a:r>
              <a:rPr lang="en-GB" sz="2200" dirty="0">
                <a:solidFill>
                  <a:srgbClr val="17161C"/>
                </a:solidFill>
                <a:latin typeface="Calibri" panose="020F0502020204030204" pitchFamily="34" charset="0"/>
                <a:cs typeface="Calibri" panose="020F0502020204030204" pitchFamily="34" charset="0"/>
              </a:rPr>
              <a:t>in kind or al</a:t>
            </a:r>
            <a:r>
              <a:rPr lang="en-GB" sz="2200" dirty="0">
                <a:solidFill>
                  <a:srgbClr val="24222A"/>
                </a:solidFill>
                <a:latin typeface="Calibri" panose="020F0502020204030204" pitchFamily="34" charset="0"/>
                <a:cs typeface="Calibri" panose="020F0502020204030204" pitchFamily="34" charset="0"/>
              </a:rPr>
              <a:t>lowance </a:t>
            </a:r>
            <a:r>
              <a:rPr lang="en-GB" sz="2200" dirty="0" smtClean="0">
                <a:solidFill>
                  <a:srgbClr val="24222A"/>
                </a:solidFill>
                <a:latin typeface="Calibri" panose="020F0502020204030204" pitchFamily="34" charset="0"/>
                <a:cs typeface="Calibri" panose="020F0502020204030204" pitchFamily="34" charset="0"/>
              </a:rPr>
              <a:t>for </a:t>
            </a:r>
            <a:r>
              <a:rPr lang="en-GB" sz="2200" dirty="0">
                <a:solidFill>
                  <a:srgbClr val="24222A"/>
                </a:solidFill>
                <a:latin typeface="Calibri" panose="020F0502020204030204" pitchFamily="34" charset="0"/>
                <a:cs typeface="Calibri" panose="020F0502020204030204" pitchFamily="34" charset="0"/>
              </a:rPr>
              <a:t>it</a:t>
            </a:r>
          </a:p>
          <a:p>
            <a:pPr>
              <a:lnSpc>
                <a:spcPct val="150000"/>
              </a:lnSpc>
              <a:defRPr/>
            </a:pPr>
            <a:r>
              <a:rPr lang="en-GB" sz="2200" dirty="0">
                <a:solidFill>
                  <a:srgbClr val="C00000"/>
                </a:solidFill>
                <a:latin typeface="Calibri" panose="020F0502020204030204" pitchFamily="34" charset="0"/>
                <a:cs typeface="Calibri" panose="020F0502020204030204" pitchFamily="34" charset="0"/>
              </a:rPr>
              <a:t>Health care  minimum</a:t>
            </a:r>
            <a:r>
              <a:rPr lang="en-GB" sz="2200" dirty="0">
                <a:latin typeface="Calibri" panose="020F0502020204030204" pitchFamily="34" charset="0"/>
                <a:cs typeface="Calibri" panose="020F0502020204030204" pitchFamily="34" charset="0"/>
              </a:rPr>
              <a:t>: „emergency care and essential treatment of illness and of serious mental disorders” (§ 19)</a:t>
            </a:r>
          </a:p>
          <a:p>
            <a:pPr eaLnBrk="1" hangingPunct="1">
              <a:buFontTx/>
              <a:buNone/>
            </a:pPr>
            <a:r>
              <a:rPr lang="en-GB" sz="2800" noProof="0" dirty="0" smtClean="0">
                <a:latin typeface="Calibri" panose="020F0502020204030204" pitchFamily="34" charset="0"/>
                <a:cs typeface="Calibri" panose="020F0502020204030204" pitchFamily="34" charset="0"/>
              </a:rPr>
              <a:t> </a:t>
            </a:r>
            <a:endParaRPr lang="en-GB" sz="2800" noProof="0" dirty="0" smtClean="0">
              <a:latin typeface="Calibri" panose="020F0502020204030204" pitchFamily="34" charset="0"/>
              <a:cs typeface="Calibri" panose="020F0502020204030204" pitchFamily="34" charset="0"/>
            </a:endParaRPr>
          </a:p>
        </p:txBody>
      </p:sp>
      <p:sp>
        <p:nvSpPr>
          <p:cNvPr id="31747" name="Line 4"/>
          <p:cNvSpPr>
            <a:spLocks noChangeShapeType="1"/>
          </p:cNvSpPr>
          <p:nvPr/>
        </p:nvSpPr>
        <p:spPr bwMode="auto">
          <a:xfrm>
            <a:off x="6156176" y="1556792"/>
            <a:ext cx="287908" cy="0"/>
          </a:xfrm>
          <a:prstGeom prst="line">
            <a:avLst/>
          </a:prstGeom>
          <a:noFill/>
          <a:ln w="9525">
            <a:solidFill>
              <a:schemeClr val="tx1"/>
            </a:solidFill>
            <a:round/>
            <a:headEnd type="triangle" w="med" len="med"/>
            <a:tailEnd type="triangle" w="med" len="med"/>
          </a:ln>
        </p:spPr>
        <p:txBody>
          <a:bodyPr/>
          <a:lstStyle/>
          <a:p>
            <a:endParaRPr lang="en-US" sz="2400" b="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54757542"/>
      </p:ext>
    </p:extLst>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539750" y="0"/>
            <a:ext cx="8229600" cy="406400"/>
          </a:xfrm>
        </p:spPr>
        <p:txBody>
          <a:bodyPr/>
          <a:lstStyle/>
          <a:p>
            <a:pPr>
              <a:defRPr/>
            </a:pPr>
            <a:r>
              <a:rPr lang="en-GB" dirty="0">
                <a:latin typeface="Calibri" panose="020F0502020204030204" pitchFamily="34" charset="0"/>
                <a:cs typeface="Calibri" panose="020F0502020204030204" pitchFamily="34" charset="0"/>
              </a:rPr>
              <a:t>Reception Conditions Directive</a:t>
            </a:r>
            <a:endParaRPr lang="en-GB" noProof="0" dirty="0">
              <a:latin typeface="Calibri" panose="020F0502020204030204" pitchFamily="34" charset="0"/>
              <a:cs typeface="Calibri" panose="020F0502020204030204" pitchFamily="34" charset="0"/>
            </a:endParaRPr>
          </a:p>
        </p:txBody>
      </p:sp>
      <p:sp>
        <p:nvSpPr>
          <p:cNvPr id="2" name="Tartalom helye 1"/>
          <p:cNvSpPr>
            <a:spLocks noGrp="1"/>
          </p:cNvSpPr>
          <p:nvPr>
            <p:ph idx="1"/>
          </p:nvPr>
        </p:nvSpPr>
        <p:spPr>
          <a:xfrm>
            <a:off x="517936" y="620688"/>
            <a:ext cx="8229600" cy="5976937"/>
          </a:xfrm>
        </p:spPr>
        <p:txBody>
          <a:bodyPr>
            <a:normAutofit/>
          </a:bodyPr>
          <a:lstStyle/>
          <a:p>
            <a:pPr algn="ctr">
              <a:buFont typeface="Arial" pitchFamily="34" charset="0"/>
              <a:buNone/>
              <a:defRPr/>
            </a:pPr>
            <a:r>
              <a:rPr lang="en-GB" noProof="0" dirty="0" smtClean="0">
                <a:solidFill>
                  <a:srgbClr val="C00000"/>
                </a:solidFill>
                <a:latin typeface="Calibri" panose="020F0502020204030204" pitchFamily="34" charset="0"/>
                <a:cs typeface="Calibri" panose="020F0502020204030204" pitchFamily="34" charset="0"/>
              </a:rPr>
              <a:t>Detention</a:t>
            </a:r>
            <a:r>
              <a:rPr lang="en-GB" noProof="0" dirty="0" smtClean="0">
                <a:latin typeface="Calibri" panose="020F0502020204030204" pitchFamily="34" charset="0"/>
                <a:cs typeface="Calibri" panose="020F0502020204030204" pitchFamily="34" charset="0"/>
              </a:rPr>
              <a:t> – a limited, exceptional tool</a:t>
            </a:r>
          </a:p>
          <a:p>
            <a:pPr>
              <a:buFont typeface="Arial" pitchFamily="34" charset="0"/>
              <a:buChar char="•"/>
              <a:defRPr/>
            </a:pPr>
            <a:endParaRPr lang="en-GB" noProof="0" dirty="0" smtClean="0">
              <a:latin typeface="Calibri" panose="020F0502020204030204" pitchFamily="34" charset="0"/>
              <a:cs typeface="Calibri" panose="020F0502020204030204" pitchFamily="34" charset="0"/>
            </a:endParaRPr>
          </a:p>
          <a:p>
            <a:pPr algn="ctr">
              <a:buFont typeface="Arial" pitchFamily="34" charset="0"/>
              <a:buChar char="•"/>
              <a:defRPr/>
            </a:pPr>
            <a:r>
              <a:rPr lang="en-GB" noProof="0" dirty="0" smtClean="0">
                <a:latin typeface="Calibri" panose="020F0502020204030204" pitchFamily="34" charset="0"/>
                <a:cs typeface="Calibri" panose="020F0502020204030204" pitchFamily="34" charset="0"/>
              </a:rPr>
              <a:t>Article 8 para 2:</a:t>
            </a:r>
          </a:p>
          <a:p>
            <a:pPr>
              <a:buFont typeface="Arial" pitchFamily="34" charset="0"/>
              <a:buNone/>
              <a:defRPr/>
            </a:pPr>
            <a:r>
              <a:rPr lang="en-GB" noProof="0" dirty="0" smtClean="0">
                <a:latin typeface="Calibri" panose="020F0502020204030204" pitchFamily="34" charset="0"/>
                <a:cs typeface="Calibri" panose="020F0502020204030204" pitchFamily="34" charset="0"/>
              </a:rPr>
              <a:t>Member States may detain only detain  an applicant, „</a:t>
            </a:r>
            <a:r>
              <a:rPr lang="en-GB" noProof="0" dirty="0" smtClean="0">
                <a:solidFill>
                  <a:srgbClr val="C00000"/>
                </a:solidFill>
                <a:latin typeface="Calibri" panose="020F0502020204030204" pitchFamily="34" charset="0"/>
                <a:cs typeface="Calibri" panose="020F0502020204030204" pitchFamily="34" charset="0"/>
              </a:rPr>
              <a:t>if other less coercive alternative measures</a:t>
            </a:r>
            <a:r>
              <a:rPr lang="en-GB" noProof="0" dirty="0" smtClean="0">
                <a:latin typeface="Calibri" panose="020F0502020204030204" pitchFamily="34" charset="0"/>
                <a:cs typeface="Calibri" panose="020F0502020204030204" pitchFamily="34" charset="0"/>
              </a:rPr>
              <a:t> cannot be</a:t>
            </a:r>
          </a:p>
          <a:p>
            <a:pPr>
              <a:buFont typeface="Arial" pitchFamily="34" charset="0"/>
              <a:buNone/>
              <a:defRPr/>
            </a:pPr>
            <a:r>
              <a:rPr lang="en-GB" noProof="0" dirty="0" smtClean="0">
                <a:latin typeface="Calibri" panose="020F0502020204030204" pitchFamily="34" charset="0"/>
                <a:cs typeface="Calibri" panose="020F0502020204030204" pitchFamily="34" charset="0"/>
              </a:rPr>
              <a:t> applied effectively” – </a:t>
            </a:r>
            <a:r>
              <a:rPr lang="en-GB" noProof="0" dirty="0" smtClean="0">
                <a:solidFill>
                  <a:srgbClr val="C00000"/>
                </a:solidFill>
                <a:latin typeface="Calibri" panose="020F0502020204030204" pitchFamily="34" charset="0"/>
                <a:cs typeface="Calibri" panose="020F0502020204030204" pitchFamily="34" charset="0"/>
              </a:rPr>
              <a:t>individual assessment</a:t>
            </a:r>
          </a:p>
          <a:p>
            <a:pPr>
              <a:buFont typeface="Arial" pitchFamily="34" charset="0"/>
              <a:buNone/>
              <a:defRPr/>
            </a:pPr>
            <a:r>
              <a:rPr lang="en-GB" noProof="0" dirty="0" smtClean="0">
                <a:solidFill>
                  <a:srgbClr val="C00000"/>
                </a:solidFill>
                <a:latin typeface="Calibri" panose="020F0502020204030204" pitchFamily="34" charset="0"/>
                <a:cs typeface="Calibri" panose="020F0502020204030204" pitchFamily="34" charset="0"/>
              </a:rPr>
              <a:t> </a:t>
            </a:r>
            <a:r>
              <a:rPr lang="en-GB" noProof="0" dirty="0" smtClean="0">
                <a:latin typeface="Calibri" panose="020F0502020204030204" pitchFamily="34" charset="0"/>
                <a:cs typeface="Calibri" panose="020F0502020204030204" pitchFamily="34" charset="0"/>
              </a:rPr>
              <a:t>is required</a:t>
            </a:r>
          </a:p>
          <a:p>
            <a:pPr>
              <a:buFont typeface="Arial" pitchFamily="34" charset="0"/>
              <a:buChar char="•"/>
              <a:defRPr/>
            </a:pPr>
            <a:endParaRPr lang="en-GB" noProof="0" dirty="0">
              <a:latin typeface="Calibri" panose="020F0502020204030204" pitchFamily="34" charset="0"/>
              <a:cs typeface="Calibri" panose="020F0502020204030204" pitchFamily="34" charset="0"/>
            </a:endParaRPr>
          </a:p>
        </p:txBody>
      </p:sp>
      <p:sp>
        <p:nvSpPr>
          <p:cNvPr id="49155" name="Szövegdoboz 3"/>
          <p:cNvSpPr txBox="1">
            <a:spLocks noChangeArrowheads="1"/>
          </p:cNvSpPr>
          <p:nvPr/>
        </p:nvSpPr>
        <p:spPr bwMode="auto">
          <a:xfrm rot="20419931">
            <a:off x="1774230" y="3920584"/>
            <a:ext cx="5760640" cy="1569660"/>
          </a:xfrm>
          <a:prstGeom prst="rect">
            <a:avLst/>
          </a:prstGeom>
          <a:solidFill>
            <a:schemeClr val="bg1">
              <a:lumMod val="20000"/>
              <a:lumOff val="80000"/>
            </a:schemeClr>
          </a:solidFill>
          <a:ln w="25400">
            <a:solidFill>
              <a:srgbClr val="C00000"/>
            </a:solidFill>
            <a:miter lim="800000"/>
            <a:headEnd/>
            <a:tailEnd/>
          </a:ln>
        </p:spPr>
        <p:txBody>
          <a:bodyPr wrap="square">
            <a:spAutoFit/>
          </a:bodyPr>
          <a:lstStyle/>
          <a:p>
            <a:pPr algn="ctr"/>
            <a:r>
              <a:rPr lang="hu-HU" sz="2400" b="0" dirty="0">
                <a:solidFill>
                  <a:schemeClr val="bg2"/>
                </a:solidFill>
                <a:latin typeface="Arial" pitchFamily="34" charset="0"/>
                <a:cs typeface="Arial" pitchFamily="34" charset="0"/>
              </a:rPr>
              <a:t>Less </a:t>
            </a:r>
            <a:r>
              <a:rPr lang="hu-HU" sz="2400" b="0" dirty="0" err="1">
                <a:solidFill>
                  <a:schemeClr val="bg2"/>
                </a:solidFill>
                <a:latin typeface="Arial" pitchFamily="34" charset="0"/>
                <a:cs typeface="Arial" pitchFamily="34" charset="0"/>
              </a:rPr>
              <a:t>coercive</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alternatives</a:t>
            </a:r>
            <a:r>
              <a:rPr lang="hu-HU" sz="2400" b="0" dirty="0">
                <a:solidFill>
                  <a:schemeClr val="bg2"/>
                </a:solidFill>
                <a:latin typeface="Arial" pitchFamily="34" charset="0"/>
                <a:cs typeface="Arial" pitchFamily="34" charset="0"/>
              </a:rPr>
              <a:t>:</a:t>
            </a:r>
          </a:p>
          <a:p>
            <a:pPr>
              <a:buFont typeface="Arial" charset="0"/>
              <a:buChar char="•"/>
            </a:pPr>
            <a:r>
              <a:rPr lang="hu-HU" sz="2400" b="0" dirty="0" smtClean="0">
                <a:solidFill>
                  <a:schemeClr val="bg2"/>
                </a:solidFill>
                <a:latin typeface="Arial" pitchFamily="34" charset="0"/>
                <a:cs typeface="Arial" pitchFamily="34" charset="0"/>
              </a:rPr>
              <a:t> </a:t>
            </a:r>
            <a:r>
              <a:rPr lang="en-US" sz="2400" b="0" dirty="0" smtClean="0">
                <a:solidFill>
                  <a:schemeClr val="bg2"/>
                </a:solidFill>
                <a:latin typeface="Arial" pitchFamily="34" charset="0"/>
                <a:cs typeface="Arial" pitchFamily="34" charset="0"/>
              </a:rPr>
              <a:t>regular </a:t>
            </a:r>
            <a:r>
              <a:rPr lang="en-US" sz="2400" b="0" dirty="0">
                <a:solidFill>
                  <a:schemeClr val="bg2"/>
                </a:solidFill>
                <a:latin typeface="Arial" pitchFamily="34" charset="0"/>
                <a:cs typeface="Arial" pitchFamily="34" charset="0"/>
              </a:rPr>
              <a:t>reporting to the authorities,</a:t>
            </a:r>
            <a:endParaRPr lang="hu-HU" sz="2400" b="0" dirty="0">
              <a:solidFill>
                <a:schemeClr val="bg2"/>
              </a:solidFill>
              <a:latin typeface="Arial" pitchFamily="34" charset="0"/>
              <a:cs typeface="Arial" pitchFamily="34" charset="0"/>
            </a:endParaRPr>
          </a:p>
          <a:p>
            <a:pPr>
              <a:buFont typeface="Arial" charset="0"/>
              <a:buChar char="•"/>
            </a:pPr>
            <a:r>
              <a:rPr lang="en-US" sz="2400" b="0" dirty="0">
                <a:solidFill>
                  <a:schemeClr val="bg2"/>
                </a:solidFill>
                <a:latin typeface="Arial" pitchFamily="34" charset="0"/>
                <a:cs typeface="Arial" pitchFamily="34" charset="0"/>
              </a:rPr>
              <a:t> the deposit of a financial guarantee, </a:t>
            </a:r>
            <a:endParaRPr lang="hu-HU" sz="2400" b="0" dirty="0">
              <a:solidFill>
                <a:schemeClr val="bg2"/>
              </a:solidFill>
              <a:latin typeface="Arial" pitchFamily="34" charset="0"/>
              <a:cs typeface="Arial" pitchFamily="34" charset="0"/>
            </a:endParaRPr>
          </a:p>
          <a:p>
            <a:pPr>
              <a:buFont typeface="Arial" charset="0"/>
              <a:buChar char="•"/>
            </a:pPr>
            <a:r>
              <a:rPr lang="hu-HU" sz="2400" b="0" dirty="0">
                <a:solidFill>
                  <a:schemeClr val="bg2"/>
                </a:solidFill>
                <a:latin typeface="Arial" pitchFamily="34" charset="0"/>
                <a:cs typeface="Arial" pitchFamily="34" charset="0"/>
              </a:rPr>
              <a:t> </a:t>
            </a:r>
            <a:r>
              <a:rPr lang="en-US" sz="2400" b="0" dirty="0">
                <a:solidFill>
                  <a:schemeClr val="bg2"/>
                </a:solidFill>
                <a:latin typeface="Arial" pitchFamily="34" charset="0"/>
                <a:cs typeface="Arial" pitchFamily="34" charset="0"/>
              </a:rPr>
              <a:t>obligation to stay at an assigned place</a:t>
            </a:r>
            <a:endParaRPr lang="hu-HU" sz="2400" b="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114072646"/>
      </p:ext>
    </p:extLst>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539750" y="0"/>
            <a:ext cx="8229600" cy="406400"/>
          </a:xfrm>
        </p:spPr>
        <p:txBody>
          <a:bodyPr/>
          <a:lstStyle/>
          <a:p>
            <a:pPr>
              <a:defRPr/>
            </a:pPr>
            <a:r>
              <a:rPr lang="en-GB" dirty="0">
                <a:latin typeface="Calibri" panose="020F0502020204030204" pitchFamily="34" charset="0"/>
                <a:cs typeface="Calibri" panose="020F0502020204030204" pitchFamily="34" charset="0"/>
              </a:rPr>
              <a:t>Reception Conditions Directive</a:t>
            </a:r>
            <a:endParaRPr lang="en-GB" noProof="0" dirty="0">
              <a:latin typeface="Calibri" panose="020F0502020204030204" pitchFamily="34" charset="0"/>
              <a:cs typeface="Calibri" panose="020F0502020204030204" pitchFamily="34" charset="0"/>
            </a:endParaRPr>
          </a:p>
        </p:txBody>
      </p:sp>
      <p:sp>
        <p:nvSpPr>
          <p:cNvPr id="2" name="Tartalom helye 1"/>
          <p:cNvSpPr>
            <a:spLocks noGrp="1"/>
          </p:cNvSpPr>
          <p:nvPr>
            <p:ph idx="1"/>
          </p:nvPr>
        </p:nvSpPr>
        <p:spPr>
          <a:xfrm>
            <a:off x="457200" y="620713"/>
            <a:ext cx="8229600" cy="5737225"/>
          </a:xfrm>
        </p:spPr>
        <p:txBody>
          <a:bodyPr>
            <a:normAutofit lnSpcReduction="10000"/>
          </a:bodyPr>
          <a:lstStyle/>
          <a:p>
            <a:pPr>
              <a:buFont typeface="Arial" pitchFamily="34" charset="0"/>
              <a:buChar char="•"/>
              <a:defRPr/>
            </a:pPr>
            <a:r>
              <a:rPr lang="en-GB" noProof="0" dirty="0" smtClean="0">
                <a:latin typeface="Calibri" panose="020F0502020204030204" pitchFamily="34" charset="0"/>
                <a:cs typeface="Calibri" panose="020F0502020204030204" pitchFamily="34" charset="0"/>
              </a:rPr>
              <a:t>Six </a:t>
            </a:r>
            <a:r>
              <a:rPr lang="en-GB" noProof="0" dirty="0" smtClean="0">
                <a:solidFill>
                  <a:srgbClr val="C00000"/>
                </a:solidFill>
                <a:latin typeface="Calibri" panose="020F0502020204030204" pitchFamily="34" charset="0"/>
                <a:cs typeface="Calibri" panose="020F0502020204030204" pitchFamily="34" charset="0"/>
              </a:rPr>
              <a:t>grounds </a:t>
            </a:r>
            <a:r>
              <a:rPr lang="hu-HU" noProof="0" dirty="0" err="1" smtClean="0">
                <a:latin typeface="Calibri" panose="020F0502020204030204" pitchFamily="34" charset="0"/>
                <a:cs typeface="Calibri" panose="020F0502020204030204" pitchFamily="34" charset="0"/>
              </a:rPr>
              <a:t>for</a:t>
            </a:r>
            <a:r>
              <a:rPr lang="hu-HU" noProof="0" dirty="0" smtClean="0">
                <a:latin typeface="Calibri" panose="020F0502020204030204" pitchFamily="34" charset="0"/>
                <a:cs typeface="Calibri" panose="020F0502020204030204" pitchFamily="34" charset="0"/>
              </a:rPr>
              <a:t> </a:t>
            </a:r>
            <a:r>
              <a:rPr lang="hu-HU" noProof="0" dirty="0" err="1" smtClean="0">
                <a:latin typeface="Calibri" panose="020F0502020204030204" pitchFamily="34" charset="0"/>
                <a:cs typeface="Calibri" panose="020F0502020204030204" pitchFamily="34" charset="0"/>
              </a:rPr>
              <a:t>detention</a:t>
            </a:r>
            <a:r>
              <a:rPr lang="en-GB" noProof="0" dirty="0" smtClean="0">
                <a:solidFill>
                  <a:srgbClr val="C00000"/>
                </a:solidFill>
                <a:latin typeface="Calibri" panose="020F0502020204030204" pitchFamily="34" charset="0"/>
                <a:cs typeface="Calibri" panose="020F0502020204030204" pitchFamily="34" charset="0"/>
              </a:rPr>
              <a:t>: </a:t>
            </a:r>
            <a:endParaRPr lang="en-GB" noProof="0" dirty="0" smtClean="0">
              <a:solidFill>
                <a:srgbClr val="C00000"/>
              </a:solidFill>
              <a:latin typeface="Calibri" panose="020F0502020204030204" pitchFamily="34" charset="0"/>
              <a:cs typeface="Calibri" panose="020F0502020204030204" pitchFamily="34" charset="0"/>
            </a:endParaRPr>
          </a:p>
          <a:p>
            <a:pPr lvl="1">
              <a:lnSpc>
                <a:spcPct val="150000"/>
              </a:lnSpc>
              <a:buFont typeface="Arial" pitchFamily="34" charset="0"/>
              <a:buChar char="–"/>
              <a:defRPr/>
            </a:pP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verifying</a:t>
            </a:r>
            <a:r>
              <a:rPr lang="hu-HU" sz="2400" noProof="0" dirty="0" smtClean="0">
                <a:latin typeface="Calibri" panose="020F0502020204030204" pitchFamily="34" charset="0"/>
                <a:cs typeface="Calibri" panose="020F0502020204030204" pitchFamily="34" charset="0"/>
              </a:rPr>
              <a:t> </a:t>
            </a:r>
            <a:r>
              <a:rPr lang="en-GB" sz="2400" noProof="0" dirty="0" smtClean="0">
                <a:solidFill>
                  <a:srgbClr val="C00000"/>
                </a:solidFill>
                <a:latin typeface="Calibri" panose="020F0502020204030204" pitchFamily="34" charset="0"/>
                <a:cs typeface="Calibri" panose="020F0502020204030204" pitchFamily="34" charset="0"/>
              </a:rPr>
              <a:t>identity </a:t>
            </a:r>
            <a:r>
              <a:rPr lang="en-GB" sz="2400" noProof="0" dirty="0" smtClean="0">
                <a:solidFill>
                  <a:srgbClr val="C00000"/>
                </a:solidFill>
                <a:latin typeface="Calibri" panose="020F0502020204030204" pitchFamily="34" charset="0"/>
                <a:cs typeface="Calibri" panose="020F0502020204030204" pitchFamily="34" charset="0"/>
              </a:rPr>
              <a:t>or nationality</a:t>
            </a:r>
            <a:r>
              <a:rPr lang="en-GB" sz="2400" noProof="0" dirty="0" smtClean="0">
                <a:latin typeface="Calibri" panose="020F0502020204030204" pitchFamily="34" charset="0"/>
                <a:cs typeface="Calibri" panose="020F0502020204030204" pitchFamily="34" charset="0"/>
              </a:rPr>
              <a:t>;</a:t>
            </a:r>
          </a:p>
          <a:p>
            <a:pPr lvl="1">
              <a:lnSpc>
                <a:spcPct val="150000"/>
              </a:lnSpc>
              <a:buFont typeface="Arial" pitchFamily="34" charset="0"/>
              <a:buChar char="–"/>
              <a:defRPr/>
            </a:pP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getting</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the</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facts</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forming</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the</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basis</a:t>
            </a:r>
            <a:r>
              <a:rPr lang="hu-HU" sz="2400" noProof="0" dirty="0" smtClean="0">
                <a:latin typeface="Calibri" panose="020F0502020204030204" pitchFamily="34" charset="0"/>
                <a:cs typeface="Calibri" panose="020F0502020204030204" pitchFamily="34" charset="0"/>
              </a:rPr>
              <a:t> of </a:t>
            </a:r>
            <a:r>
              <a:rPr lang="hu-HU" sz="2400" noProof="0" dirty="0" err="1" smtClean="0">
                <a:latin typeface="Calibri" panose="020F0502020204030204" pitchFamily="34" charset="0"/>
                <a:cs typeface="Calibri" panose="020F0502020204030204" pitchFamily="34" charset="0"/>
              </a:rPr>
              <a:t>the</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application</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if</a:t>
            </a:r>
            <a:r>
              <a:rPr lang="hu-HU" sz="2400" noProof="0" dirty="0" smtClean="0">
                <a:latin typeface="Calibri" panose="020F0502020204030204" pitchFamily="34" charset="0"/>
                <a:cs typeface="Calibri" panose="020F0502020204030204" pitchFamily="34" charset="0"/>
              </a:rPr>
              <a:t> </a:t>
            </a:r>
            <a:r>
              <a:rPr lang="hu-HU" sz="2400" noProof="0" dirty="0" err="1" smtClean="0">
                <a:latin typeface="Calibri" panose="020F0502020204030204" pitchFamily="34" charset="0"/>
                <a:cs typeface="Calibri" panose="020F0502020204030204" pitchFamily="34" charset="0"/>
              </a:rPr>
              <a:t>there</a:t>
            </a:r>
            <a:r>
              <a:rPr lang="hu-HU" sz="2400" noProof="0" dirty="0" smtClean="0">
                <a:latin typeface="Calibri" panose="020F0502020204030204" pitchFamily="34" charset="0"/>
                <a:cs typeface="Calibri" panose="020F0502020204030204" pitchFamily="34" charset="0"/>
              </a:rPr>
              <a:t> is </a:t>
            </a:r>
            <a:r>
              <a:rPr lang="en-GB" sz="2400" noProof="0" dirty="0" smtClean="0">
                <a:solidFill>
                  <a:srgbClr val="C00000"/>
                </a:solidFill>
                <a:latin typeface="Calibri" panose="020F0502020204030204" pitchFamily="34" charset="0"/>
                <a:cs typeface="Calibri" panose="020F0502020204030204" pitchFamily="34" charset="0"/>
              </a:rPr>
              <a:t>risk </a:t>
            </a:r>
            <a:r>
              <a:rPr lang="en-GB" sz="2400" noProof="0" dirty="0" smtClean="0">
                <a:solidFill>
                  <a:srgbClr val="C00000"/>
                </a:solidFill>
                <a:latin typeface="Calibri" panose="020F0502020204030204" pitchFamily="34" charset="0"/>
                <a:cs typeface="Calibri" panose="020F0502020204030204" pitchFamily="34" charset="0"/>
              </a:rPr>
              <a:t>of absconding </a:t>
            </a:r>
            <a:r>
              <a:rPr lang="en-GB" sz="2400" noProof="0" dirty="0" smtClean="0">
                <a:latin typeface="Calibri" panose="020F0502020204030204" pitchFamily="34" charset="0"/>
                <a:cs typeface="Calibri" panose="020F0502020204030204" pitchFamily="34" charset="0"/>
              </a:rPr>
              <a:t>of the applicant;</a:t>
            </a:r>
          </a:p>
          <a:p>
            <a:pPr lvl="1">
              <a:lnSpc>
                <a:spcPct val="150000"/>
              </a:lnSpc>
              <a:buFont typeface="Arial" pitchFamily="34" charset="0"/>
              <a:buChar char="–"/>
              <a:defRPr/>
            </a:pPr>
            <a:r>
              <a:rPr lang="hu-HU" sz="2400" noProof="0" dirty="0" smtClean="0">
                <a:solidFill>
                  <a:srgbClr val="C00000"/>
                </a:solidFill>
                <a:latin typeface="Calibri" panose="020F0502020204030204" pitchFamily="34" charset="0"/>
                <a:cs typeface="Calibri" panose="020F0502020204030204" pitchFamily="34" charset="0"/>
              </a:rPr>
              <a:t> </a:t>
            </a:r>
            <a:r>
              <a:rPr lang="en-GB" sz="2400" noProof="0" dirty="0" smtClean="0">
                <a:solidFill>
                  <a:srgbClr val="C00000"/>
                </a:solidFill>
                <a:latin typeface="Calibri" panose="020F0502020204030204" pitchFamily="34" charset="0"/>
                <a:cs typeface="Calibri" panose="020F0502020204030204" pitchFamily="34" charset="0"/>
              </a:rPr>
              <a:t>border </a:t>
            </a:r>
            <a:r>
              <a:rPr lang="en-GB" sz="2400" noProof="0" dirty="0" smtClean="0">
                <a:solidFill>
                  <a:srgbClr val="C00000"/>
                </a:solidFill>
                <a:latin typeface="Calibri" panose="020F0502020204030204" pitchFamily="34" charset="0"/>
                <a:cs typeface="Calibri" panose="020F0502020204030204" pitchFamily="34" charset="0"/>
              </a:rPr>
              <a:t>procedure </a:t>
            </a:r>
            <a:r>
              <a:rPr lang="en-GB" sz="2400" noProof="0" dirty="0" smtClean="0">
                <a:latin typeface="Calibri" panose="020F0502020204030204" pitchFamily="34" charset="0"/>
                <a:cs typeface="Calibri" panose="020F0502020204030204" pitchFamily="34" charset="0"/>
              </a:rPr>
              <a:t>(decision on entry);</a:t>
            </a:r>
          </a:p>
          <a:p>
            <a:pPr lvl="1">
              <a:lnSpc>
                <a:spcPct val="150000"/>
              </a:lnSpc>
              <a:buFont typeface="Arial" pitchFamily="34" charset="0"/>
              <a:buChar char="–"/>
              <a:defRPr/>
            </a:pPr>
            <a:r>
              <a:rPr lang="hu-HU" sz="2400" noProof="0" dirty="0" smtClean="0">
                <a:latin typeface="Calibri" panose="020F0502020204030204" pitchFamily="34" charset="0"/>
                <a:cs typeface="Calibri" panose="020F0502020204030204" pitchFamily="34" charset="0"/>
              </a:rPr>
              <a:t> </a:t>
            </a:r>
            <a:r>
              <a:rPr lang="en-GB" sz="2400" noProof="0" dirty="0" smtClean="0">
                <a:latin typeface="Calibri" panose="020F0502020204030204" pitchFamily="34" charset="0"/>
                <a:cs typeface="Calibri" panose="020F0502020204030204" pitchFamily="34" charset="0"/>
              </a:rPr>
              <a:t>application </a:t>
            </a:r>
            <a:r>
              <a:rPr lang="en-GB" sz="2400" noProof="0" dirty="0" smtClean="0">
                <a:latin typeface="Calibri" panose="020F0502020204030204" pitchFamily="34" charset="0"/>
                <a:cs typeface="Calibri" panose="020F0502020204030204" pitchFamily="34" charset="0"/>
              </a:rPr>
              <a:t>is made only  in order to </a:t>
            </a:r>
            <a:r>
              <a:rPr lang="en-GB" sz="2400" noProof="0" dirty="0" smtClean="0">
                <a:solidFill>
                  <a:srgbClr val="C00000"/>
                </a:solidFill>
                <a:latin typeface="Calibri" panose="020F0502020204030204" pitchFamily="34" charset="0"/>
                <a:cs typeface="Calibri" panose="020F0502020204030204" pitchFamily="34" charset="0"/>
              </a:rPr>
              <a:t>delay or frustrate the enforcement </a:t>
            </a:r>
            <a:r>
              <a:rPr lang="en-GB" sz="2400" noProof="0" dirty="0" smtClean="0">
                <a:latin typeface="Calibri" panose="020F0502020204030204" pitchFamily="34" charset="0"/>
                <a:cs typeface="Calibri" panose="020F0502020204030204" pitchFamily="34" charset="0"/>
              </a:rPr>
              <a:t>of the return decision</a:t>
            </a:r>
          </a:p>
          <a:p>
            <a:pPr lvl="1">
              <a:lnSpc>
                <a:spcPct val="150000"/>
              </a:lnSpc>
              <a:buFont typeface="Arial" pitchFamily="34" charset="0"/>
              <a:buChar char="–"/>
              <a:defRPr/>
            </a:pPr>
            <a:r>
              <a:rPr lang="hu-HU" sz="2400" noProof="0" dirty="0" smtClean="0">
                <a:latin typeface="Calibri" panose="020F0502020204030204" pitchFamily="34" charset="0"/>
                <a:cs typeface="Calibri" panose="020F0502020204030204" pitchFamily="34" charset="0"/>
              </a:rPr>
              <a:t> </a:t>
            </a:r>
            <a:r>
              <a:rPr lang="en-GB" sz="2400" noProof="0" dirty="0" smtClean="0">
                <a:latin typeface="Calibri" panose="020F0502020204030204" pitchFamily="34" charset="0"/>
                <a:cs typeface="Calibri" panose="020F0502020204030204" pitchFamily="34" charset="0"/>
              </a:rPr>
              <a:t>when </a:t>
            </a:r>
            <a:r>
              <a:rPr lang="en-GB" sz="2400" noProof="0" dirty="0" smtClean="0">
                <a:latin typeface="Calibri" panose="020F0502020204030204" pitchFamily="34" charset="0"/>
                <a:cs typeface="Calibri" panose="020F0502020204030204" pitchFamily="34" charset="0"/>
              </a:rPr>
              <a:t>protection of </a:t>
            </a:r>
            <a:r>
              <a:rPr lang="en-GB" sz="2400" noProof="0" dirty="0" smtClean="0">
                <a:solidFill>
                  <a:srgbClr val="C00000"/>
                </a:solidFill>
                <a:latin typeface="Calibri" panose="020F0502020204030204" pitchFamily="34" charset="0"/>
                <a:cs typeface="Calibri" panose="020F0502020204030204" pitchFamily="34" charset="0"/>
              </a:rPr>
              <a:t>national security or public order </a:t>
            </a:r>
            <a:r>
              <a:rPr lang="en-GB" sz="2400" noProof="0" dirty="0" smtClean="0">
                <a:latin typeface="Calibri" panose="020F0502020204030204" pitchFamily="34" charset="0"/>
                <a:cs typeface="Calibri" panose="020F0502020204030204" pitchFamily="34" charset="0"/>
              </a:rPr>
              <a:t>so requires;</a:t>
            </a:r>
          </a:p>
          <a:p>
            <a:pPr lvl="1">
              <a:lnSpc>
                <a:spcPct val="150000"/>
              </a:lnSpc>
              <a:buFont typeface="Arial" pitchFamily="34" charset="0"/>
              <a:buChar char="–"/>
              <a:defRPr/>
            </a:pPr>
            <a:r>
              <a:rPr lang="hu-HU" sz="2400" noProof="0" dirty="0" smtClean="0">
                <a:solidFill>
                  <a:srgbClr val="C00000"/>
                </a:solidFill>
                <a:latin typeface="Calibri" panose="020F0502020204030204" pitchFamily="34" charset="0"/>
                <a:cs typeface="Calibri" panose="020F0502020204030204" pitchFamily="34" charset="0"/>
              </a:rPr>
              <a:t> </a:t>
            </a:r>
            <a:r>
              <a:rPr lang="en-GB" sz="2400" noProof="0" dirty="0" smtClean="0">
                <a:solidFill>
                  <a:srgbClr val="C00000"/>
                </a:solidFill>
                <a:latin typeface="Calibri" panose="020F0502020204030204" pitchFamily="34" charset="0"/>
                <a:cs typeface="Calibri" panose="020F0502020204030204" pitchFamily="34" charset="0"/>
              </a:rPr>
              <a:t>Dublin </a:t>
            </a:r>
            <a:r>
              <a:rPr lang="en-GB" sz="2400" noProof="0" dirty="0" smtClean="0">
                <a:latin typeface="Calibri" panose="020F0502020204030204" pitchFamily="34" charset="0"/>
                <a:cs typeface="Calibri" panose="020F0502020204030204" pitchFamily="34" charset="0"/>
              </a:rPr>
              <a:t>procedure</a:t>
            </a:r>
          </a:p>
          <a:p>
            <a:pPr>
              <a:buFont typeface="Arial" pitchFamily="34" charset="0"/>
              <a:buChar char="•"/>
              <a:defRPr/>
            </a:pPr>
            <a:endParaRPr lang="en-GB" noProof="0" dirty="0" smtClean="0">
              <a:solidFill>
                <a:srgbClr val="C00000"/>
              </a:solidFill>
              <a:latin typeface="Calibri" panose="020F0502020204030204" pitchFamily="34" charset="0"/>
              <a:cs typeface="Calibri" panose="020F0502020204030204" pitchFamily="34" charset="0"/>
            </a:endParaRPr>
          </a:p>
          <a:p>
            <a:pPr lvl="1">
              <a:buFont typeface="Arial" pitchFamily="34" charset="0"/>
              <a:buChar char="–"/>
              <a:defRPr/>
            </a:pPr>
            <a:endParaRPr lang="en-GB" noProof="0" dirty="0">
              <a:latin typeface="Calibri" panose="020F0502020204030204" pitchFamily="34" charset="0"/>
              <a:cs typeface="Calibri" panose="020F0502020204030204" pitchFamily="34" charset="0"/>
            </a:endParaRPr>
          </a:p>
        </p:txBody>
      </p:sp>
      <p:sp>
        <p:nvSpPr>
          <p:cNvPr id="4" name="TextBox 3"/>
          <p:cNvSpPr txBox="1"/>
          <p:nvPr/>
        </p:nvSpPr>
        <p:spPr>
          <a:xfrm rot="20850137">
            <a:off x="3845557" y="5175269"/>
            <a:ext cx="4403192" cy="1477328"/>
          </a:xfrm>
          <a:prstGeom prst="rect">
            <a:avLst/>
          </a:prstGeom>
          <a:solidFill>
            <a:schemeClr val="bg1">
              <a:lumMod val="40000"/>
              <a:lumOff val="60000"/>
            </a:schemeClr>
          </a:solidFill>
          <a:ln>
            <a:solidFill>
              <a:srgbClr val="C00000"/>
            </a:solidFill>
          </a:ln>
        </p:spPr>
        <p:txBody>
          <a:bodyPr wrap="none" rtlCol="0">
            <a:spAutoFit/>
          </a:bodyPr>
          <a:lstStyle/>
          <a:p>
            <a:pPr algn="ctr"/>
            <a:r>
              <a:rPr lang="en-US" sz="1800" dirty="0">
                <a:latin typeface="Calibri" panose="020F0502020204030204" pitchFamily="34" charset="0"/>
                <a:cs typeface="Calibri" panose="020F0502020204030204" pitchFamily="34" charset="0"/>
              </a:rPr>
              <a:t>CASE OF ILIAS AND AHMED v. </a:t>
            </a:r>
            <a:r>
              <a:rPr lang="en-US" sz="1800" dirty="0" smtClean="0">
                <a:latin typeface="Calibri" panose="020F0502020204030204" pitchFamily="34" charset="0"/>
                <a:cs typeface="Calibri" panose="020F0502020204030204" pitchFamily="34" charset="0"/>
              </a:rPr>
              <a:t>HUNGARY</a:t>
            </a:r>
            <a:endParaRPr lang="en-US" sz="1800" dirty="0">
              <a:latin typeface="Calibri" panose="020F0502020204030204" pitchFamily="34" charset="0"/>
              <a:cs typeface="Calibri" panose="020F0502020204030204" pitchFamily="34" charset="0"/>
            </a:endParaRPr>
          </a:p>
          <a:p>
            <a:pPr algn="ctr"/>
            <a:r>
              <a:rPr lang="en-US" sz="1800" b="0" dirty="0">
                <a:latin typeface="Calibri" panose="020F0502020204030204" pitchFamily="34" charset="0"/>
                <a:cs typeface="Calibri" panose="020F0502020204030204" pitchFamily="34" charset="0"/>
              </a:rPr>
              <a:t>(Application no. 47287/15</a:t>
            </a:r>
            <a:r>
              <a:rPr lang="en-US" sz="1800" b="0" dirty="0" smtClean="0">
                <a:latin typeface="Calibri" panose="020F0502020204030204" pitchFamily="34" charset="0"/>
                <a:cs typeface="Calibri" panose="020F0502020204030204" pitchFamily="34" charset="0"/>
              </a:rPr>
              <a:t>)</a:t>
            </a:r>
            <a:endParaRPr lang="hu-HU" sz="1800" b="0" dirty="0" smtClean="0">
              <a:latin typeface="Calibri" panose="020F0502020204030204" pitchFamily="34" charset="0"/>
              <a:cs typeface="Calibri" panose="020F0502020204030204" pitchFamily="34" charset="0"/>
            </a:endParaRPr>
          </a:p>
          <a:p>
            <a:pPr algn="ctr"/>
            <a:r>
              <a:rPr lang="hu-HU" sz="1800" b="0" dirty="0" err="1" smtClean="0">
                <a:latin typeface="Calibri" panose="020F0502020204030204" pitchFamily="34" charset="0"/>
                <a:cs typeface="Calibri" panose="020F0502020204030204" pitchFamily="34" charset="0"/>
              </a:rPr>
              <a:t>ECtHR</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unanimous</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judgment</a:t>
            </a:r>
            <a:r>
              <a:rPr lang="hu-HU" sz="1800" b="0" dirty="0" smtClean="0">
                <a:latin typeface="Calibri" panose="020F0502020204030204" pitchFamily="34" charset="0"/>
                <a:cs typeface="Calibri" panose="020F0502020204030204" pitchFamily="34" charset="0"/>
              </a:rPr>
              <a:t> </a:t>
            </a:r>
            <a:r>
              <a:rPr lang="en-GB" sz="1800" b="0" dirty="0">
                <a:latin typeface="Calibri" panose="020F0502020204030204" pitchFamily="34" charset="0"/>
                <a:cs typeface="Calibri" panose="020F0502020204030204" pitchFamily="34" charset="0"/>
              </a:rPr>
              <a:t>14 </a:t>
            </a:r>
            <a:r>
              <a:rPr lang="en-GB" sz="1800" b="0" dirty="0" smtClean="0">
                <a:latin typeface="Calibri" panose="020F0502020204030204" pitchFamily="34" charset="0"/>
                <a:cs typeface="Calibri" panose="020F0502020204030204" pitchFamily="34" charset="0"/>
              </a:rPr>
              <a:t>Mar</a:t>
            </a:r>
            <a:r>
              <a:rPr lang="hu-HU" sz="1800" b="0" dirty="0" err="1" smtClean="0">
                <a:latin typeface="Calibri" panose="020F0502020204030204" pitchFamily="34" charset="0"/>
                <a:cs typeface="Calibri" panose="020F0502020204030204" pitchFamily="34" charset="0"/>
              </a:rPr>
              <a:t>ch</a:t>
            </a:r>
            <a:r>
              <a:rPr lang="en-GB" sz="1800" b="0" dirty="0" smtClean="0">
                <a:latin typeface="Calibri" panose="020F0502020204030204" pitchFamily="34" charset="0"/>
                <a:cs typeface="Calibri" panose="020F0502020204030204" pitchFamily="34" charset="0"/>
              </a:rPr>
              <a:t> 2017</a:t>
            </a:r>
            <a:endParaRPr lang="hu-HU" sz="1800" b="0" dirty="0" smtClean="0">
              <a:latin typeface="Calibri" panose="020F0502020204030204" pitchFamily="34" charset="0"/>
              <a:cs typeface="Calibri" panose="020F0502020204030204" pitchFamily="34" charset="0"/>
            </a:endParaRPr>
          </a:p>
          <a:p>
            <a:pPr algn="ctr"/>
            <a:r>
              <a:rPr lang="hu-HU" sz="1800" b="0" dirty="0" err="1" smtClean="0">
                <a:latin typeface="Calibri" panose="020F0502020204030204" pitchFamily="34" charset="0"/>
                <a:cs typeface="Calibri" panose="020F0502020204030204" pitchFamily="34" charset="0"/>
              </a:rPr>
              <a:t>Detention</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in</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transit</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zone</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without</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deadline</a:t>
            </a:r>
            <a:r>
              <a:rPr lang="hu-HU" sz="1800" b="0" dirty="0" smtClean="0">
                <a:latin typeface="Calibri" panose="020F0502020204030204" pitchFamily="34" charset="0"/>
                <a:cs typeface="Calibri" panose="020F0502020204030204" pitchFamily="34" charset="0"/>
              </a:rPr>
              <a:t> </a:t>
            </a:r>
            <a:br>
              <a:rPr lang="hu-HU" sz="1800" b="0" dirty="0" smtClean="0">
                <a:latin typeface="Calibri" panose="020F0502020204030204" pitchFamily="34" charset="0"/>
                <a:cs typeface="Calibri" panose="020F0502020204030204" pitchFamily="34" charset="0"/>
              </a:rPr>
            </a:br>
            <a:r>
              <a:rPr lang="hu-HU" sz="1800" b="0" dirty="0" smtClean="0">
                <a:latin typeface="Calibri" panose="020F0502020204030204" pitchFamily="34" charset="0"/>
                <a:cs typeface="Calibri" panose="020F0502020204030204" pitchFamily="34" charset="0"/>
              </a:rPr>
              <a:t>and </a:t>
            </a:r>
            <a:r>
              <a:rPr lang="hu-HU" sz="1800" b="0" dirty="0" err="1" smtClean="0">
                <a:latin typeface="Calibri" panose="020F0502020204030204" pitchFamily="34" charset="0"/>
                <a:cs typeface="Calibri" panose="020F0502020204030204" pitchFamily="34" charset="0"/>
              </a:rPr>
              <a:t>appeal</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illegal</a:t>
            </a:r>
            <a:endParaRPr lang="en-GB" dirty="0"/>
          </a:p>
        </p:txBody>
      </p:sp>
    </p:spTree>
    <p:extLst>
      <p:ext uri="{BB962C8B-B14F-4D97-AF65-F5344CB8AC3E}">
        <p14:creationId xmlns:p14="http://schemas.microsoft.com/office/powerpoint/2010/main" val="3890028335"/>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Global </a:t>
            </a:r>
            <a:r>
              <a:rPr lang="hu-HU" dirty="0" err="1" smtClean="0"/>
              <a:t>figures</a:t>
            </a:r>
            <a:r>
              <a:rPr lang="hu-HU" dirty="0" smtClean="0"/>
              <a:t>, end of 2016</a:t>
            </a:r>
            <a:endParaRPr lang="en-GB" dirty="0"/>
          </a:p>
        </p:txBody>
      </p:sp>
      <p:pic>
        <p:nvPicPr>
          <p:cNvPr id="6" name="Picture 5"/>
          <p:cNvPicPr>
            <a:picLocks noChangeAspect="1"/>
          </p:cNvPicPr>
          <p:nvPr/>
        </p:nvPicPr>
        <p:blipFill>
          <a:blip r:embed="rId2"/>
          <a:stretch>
            <a:fillRect/>
          </a:stretch>
        </p:blipFill>
        <p:spPr>
          <a:xfrm>
            <a:off x="179512" y="3717032"/>
            <a:ext cx="2751116" cy="2664296"/>
          </a:xfrm>
          <a:prstGeom prst="rect">
            <a:avLst/>
          </a:prstGeom>
        </p:spPr>
      </p:pic>
      <p:pic>
        <p:nvPicPr>
          <p:cNvPr id="7" name="Picture 6"/>
          <p:cNvPicPr>
            <a:picLocks noChangeAspect="1"/>
          </p:cNvPicPr>
          <p:nvPr/>
        </p:nvPicPr>
        <p:blipFill>
          <a:blip r:embed="rId3"/>
          <a:stretch>
            <a:fillRect/>
          </a:stretch>
        </p:blipFill>
        <p:spPr>
          <a:xfrm>
            <a:off x="-108520" y="762362"/>
            <a:ext cx="8259713" cy="2785517"/>
          </a:xfrm>
          <a:prstGeom prst="rect">
            <a:avLst/>
          </a:prstGeom>
        </p:spPr>
      </p:pic>
      <p:sp>
        <p:nvSpPr>
          <p:cNvPr id="10" name="TextBox 9"/>
          <p:cNvSpPr txBox="1"/>
          <p:nvPr/>
        </p:nvSpPr>
        <p:spPr>
          <a:xfrm>
            <a:off x="3322910" y="4218032"/>
            <a:ext cx="5071260" cy="954107"/>
          </a:xfrm>
          <a:prstGeom prst="rect">
            <a:avLst/>
          </a:prstGeom>
          <a:noFill/>
        </p:spPr>
        <p:txBody>
          <a:bodyPr wrap="none" rtlCol="0">
            <a:spAutoFit/>
          </a:bodyPr>
          <a:lstStyle/>
          <a:p>
            <a:pPr algn="ctr"/>
            <a:r>
              <a:rPr lang="hu-HU" sz="2800" dirty="0" smtClean="0">
                <a:latin typeface="Calibri" panose="020F0502020204030204" pitchFamily="34" charset="0"/>
                <a:cs typeface="Calibri" panose="020F0502020204030204" pitchFamily="34" charset="0"/>
              </a:rPr>
              <a:t>552,200</a:t>
            </a:r>
            <a:r>
              <a:rPr lang="hu-HU" sz="2800" b="0" dirty="0" smtClean="0">
                <a:latin typeface="Calibri" panose="020F0502020204030204" pitchFamily="34" charset="0"/>
                <a:cs typeface="Calibri" panose="020F0502020204030204" pitchFamily="34" charset="0"/>
              </a:rPr>
              <a:t> </a:t>
            </a:r>
            <a:r>
              <a:rPr lang="hu-HU" sz="2800" b="0" dirty="0" err="1" smtClean="0">
                <a:latin typeface="Calibri" panose="020F0502020204030204" pitchFamily="34" charset="0"/>
                <a:cs typeface="Calibri" panose="020F0502020204030204" pitchFamily="34" charset="0"/>
              </a:rPr>
              <a:t>refugees</a:t>
            </a:r>
            <a:r>
              <a:rPr lang="hu-HU" sz="2800" b="0" dirty="0" smtClean="0">
                <a:latin typeface="Calibri" panose="020F0502020204030204" pitchFamily="34" charset="0"/>
                <a:cs typeface="Calibri" panose="020F0502020204030204" pitchFamily="34" charset="0"/>
              </a:rPr>
              <a:t> </a:t>
            </a:r>
            <a:r>
              <a:rPr lang="hu-HU" sz="2800" dirty="0" err="1" smtClean="0">
                <a:latin typeface="Calibri" panose="020F0502020204030204" pitchFamily="34" charset="0"/>
                <a:cs typeface="Calibri" panose="020F0502020204030204" pitchFamily="34" charset="0"/>
              </a:rPr>
              <a:t>returned</a:t>
            </a:r>
            <a:r>
              <a:rPr lang="hu-HU" sz="2800" b="0" dirty="0" smtClean="0">
                <a:latin typeface="Calibri" panose="020F0502020204030204" pitchFamily="34" charset="0"/>
                <a:cs typeface="Calibri" panose="020F0502020204030204" pitchFamily="34" charset="0"/>
              </a:rPr>
              <a:t> </a:t>
            </a:r>
            <a:r>
              <a:rPr lang="hu-HU" sz="2800" b="0" dirty="0" err="1" smtClean="0">
                <a:latin typeface="Calibri" panose="020F0502020204030204" pitchFamily="34" charset="0"/>
                <a:cs typeface="Calibri" panose="020F0502020204030204" pitchFamily="34" charset="0"/>
              </a:rPr>
              <a:t>home</a:t>
            </a:r>
            <a:endParaRPr lang="hu-HU" sz="2800" b="0" dirty="0" smtClean="0">
              <a:latin typeface="Calibri" panose="020F0502020204030204" pitchFamily="34" charset="0"/>
              <a:cs typeface="Calibri" panose="020F0502020204030204" pitchFamily="34" charset="0"/>
            </a:endParaRPr>
          </a:p>
          <a:p>
            <a:pPr algn="ctr"/>
            <a:r>
              <a:rPr lang="hu-HU" sz="2800" b="0" dirty="0" err="1">
                <a:latin typeface="Calibri" panose="020F0502020204030204" pitchFamily="34" charset="0"/>
                <a:cs typeface="Calibri" panose="020F0502020204030204" pitchFamily="34" charset="0"/>
              </a:rPr>
              <a:t>i</a:t>
            </a:r>
            <a:r>
              <a:rPr lang="hu-HU" sz="2800" b="0" dirty="0" err="1" smtClean="0">
                <a:latin typeface="Calibri" panose="020F0502020204030204" pitchFamily="34" charset="0"/>
                <a:cs typeface="Calibri" panose="020F0502020204030204" pitchFamily="34" charset="0"/>
              </a:rPr>
              <a:t>n</a:t>
            </a:r>
            <a:r>
              <a:rPr lang="hu-HU" sz="2800" b="0" dirty="0" smtClean="0">
                <a:latin typeface="Calibri" panose="020F0502020204030204" pitchFamily="34" charset="0"/>
                <a:cs typeface="Calibri" panose="020F0502020204030204" pitchFamily="34" charset="0"/>
              </a:rPr>
              <a:t> 2016</a:t>
            </a:r>
            <a:endParaRPr lang="en-GB" sz="2800" b="0" dirty="0">
              <a:latin typeface="Calibri" panose="020F0502020204030204" pitchFamily="34" charset="0"/>
              <a:cs typeface="Calibri" panose="020F0502020204030204" pitchFamily="34" charset="0"/>
            </a:endParaRPr>
          </a:p>
        </p:txBody>
      </p:sp>
      <p:sp>
        <p:nvSpPr>
          <p:cNvPr id="11" name="TextBox 10"/>
          <p:cNvSpPr txBox="1"/>
          <p:nvPr/>
        </p:nvSpPr>
        <p:spPr>
          <a:xfrm>
            <a:off x="2679878" y="6457890"/>
            <a:ext cx="6135013" cy="400110"/>
          </a:xfrm>
          <a:prstGeom prst="rect">
            <a:avLst/>
          </a:prstGeom>
          <a:noFill/>
        </p:spPr>
        <p:txBody>
          <a:bodyPr wrap="none" rtlCol="0">
            <a:spAutoFit/>
          </a:bodyPr>
          <a:lstStyle/>
          <a:p>
            <a:r>
              <a:rPr lang="hu-HU" sz="1000" b="0" dirty="0" err="1" smtClean="0">
                <a:latin typeface="Calibri" panose="020F0502020204030204" pitchFamily="34" charset="0"/>
                <a:cs typeface="Calibri" panose="020F0502020204030204" pitchFamily="34" charset="0"/>
              </a:rPr>
              <a:t>Source</a:t>
            </a:r>
            <a:r>
              <a:rPr lang="hu-HU" sz="1000" b="0" dirty="0" smtClean="0">
                <a:latin typeface="Calibri" panose="020F0502020204030204" pitchFamily="34" charset="0"/>
                <a:cs typeface="Calibri" panose="020F0502020204030204" pitchFamily="34" charset="0"/>
              </a:rPr>
              <a:t>: UNHCR: Global </a:t>
            </a:r>
            <a:r>
              <a:rPr lang="hu-HU" sz="1000" b="0" dirty="0" err="1" smtClean="0">
                <a:latin typeface="Calibri" panose="020F0502020204030204" pitchFamily="34" charset="0"/>
                <a:cs typeface="Calibri" panose="020F0502020204030204" pitchFamily="34" charset="0"/>
              </a:rPr>
              <a:t>Trends</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Forced</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displacement</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in</a:t>
            </a:r>
            <a:r>
              <a:rPr lang="hu-HU" sz="1000" b="0" dirty="0" smtClean="0">
                <a:latin typeface="Calibri" panose="020F0502020204030204" pitchFamily="34" charset="0"/>
                <a:cs typeface="Calibri" panose="020F0502020204030204" pitchFamily="34" charset="0"/>
              </a:rPr>
              <a:t> 2016. </a:t>
            </a:r>
            <a:r>
              <a:rPr lang="hu-HU" sz="1000" b="0" dirty="0" err="1" smtClean="0">
                <a:latin typeface="Calibri" panose="020F0502020204030204" pitchFamily="34" charset="0"/>
                <a:cs typeface="Calibri" panose="020F0502020204030204" pitchFamily="34" charset="0"/>
              </a:rPr>
              <a:t>Geneva</a:t>
            </a:r>
            <a:r>
              <a:rPr lang="hu-HU" sz="1000" b="0" dirty="0" smtClean="0">
                <a:latin typeface="Calibri" panose="020F0502020204030204" pitchFamily="34" charset="0"/>
                <a:cs typeface="Calibri" panose="020F0502020204030204" pitchFamily="34" charset="0"/>
              </a:rPr>
              <a:t>, 2017, </a:t>
            </a:r>
            <a:r>
              <a:rPr lang="hu-HU" sz="1000" b="0" dirty="0" err="1" smtClean="0">
                <a:latin typeface="Calibri" panose="020F0502020204030204" pitchFamily="34" charset="0"/>
                <a:cs typeface="Calibri" panose="020F0502020204030204" pitchFamily="34" charset="0"/>
              </a:rPr>
              <a:t>various</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pages</a:t>
            </a:r>
            <a:r>
              <a:rPr lang="hu-HU" sz="1000" b="0" dirty="0">
                <a:latin typeface="Calibri" panose="020F0502020204030204" pitchFamily="34" charset="0"/>
                <a:cs typeface="Calibri" panose="020F0502020204030204" pitchFamily="34" charset="0"/>
              </a:rPr>
              <a:t/>
            </a:r>
            <a:br>
              <a:rPr lang="hu-HU" sz="1000" b="0" dirty="0">
                <a:latin typeface="Calibri" panose="020F0502020204030204" pitchFamily="34" charset="0"/>
                <a:cs typeface="Calibri" panose="020F0502020204030204" pitchFamily="34" charset="0"/>
              </a:rPr>
            </a:br>
            <a:r>
              <a:rPr lang="hu-HU" sz="1000" b="0" dirty="0">
                <a:latin typeface="Calibri" panose="020F0502020204030204" pitchFamily="34" charset="0"/>
                <a:cs typeface="Calibri" panose="020F0502020204030204" pitchFamily="34" charset="0"/>
                <a:hlinkClick r:id="rId4"/>
              </a:rPr>
              <a:t>http://</a:t>
            </a:r>
            <a:r>
              <a:rPr lang="hu-HU" sz="1000" b="0" dirty="0" smtClean="0">
                <a:latin typeface="Calibri" panose="020F0502020204030204" pitchFamily="34" charset="0"/>
                <a:cs typeface="Calibri" panose="020F0502020204030204" pitchFamily="34" charset="0"/>
                <a:hlinkClick r:id="rId4"/>
              </a:rPr>
              <a:t>www.unhcr.org/statistics/unhcrstats/5943e8a34/global-trends-forced-displacement-2016.html</a:t>
            </a:r>
            <a:r>
              <a:rPr lang="hu-HU" sz="1000" b="0" dirty="0" smtClean="0">
                <a:latin typeface="Calibri" panose="020F0502020204030204" pitchFamily="34" charset="0"/>
                <a:cs typeface="Calibri" panose="020F0502020204030204" pitchFamily="34" charset="0"/>
              </a:rPr>
              <a:t> (20170627) </a:t>
            </a:r>
            <a:endParaRPr lang="en-GB" sz="1000" b="0" dirty="0">
              <a:latin typeface="Calibri" panose="020F0502020204030204" pitchFamily="34" charset="0"/>
              <a:cs typeface="Calibri" panose="020F0502020204030204" pitchFamily="34" charset="0"/>
            </a:endParaRPr>
          </a:p>
        </p:txBody>
      </p:sp>
      <p:sp>
        <p:nvSpPr>
          <p:cNvPr id="12" name="TextBox 11"/>
          <p:cNvSpPr txBox="1"/>
          <p:nvPr/>
        </p:nvSpPr>
        <p:spPr>
          <a:xfrm>
            <a:off x="3275856" y="5388138"/>
            <a:ext cx="5165369" cy="954107"/>
          </a:xfrm>
          <a:prstGeom prst="rect">
            <a:avLst/>
          </a:prstGeom>
          <a:noFill/>
        </p:spPr>
        <p:txBody>
          <a:bodyPr wrap="square" rtlCol="0">
            <a:spAutoFit/>
          </a:bodyPr>
          <a:lstStyle/>
          <a:p>
            <a:r>
              <a:rPr lang="hu-HU" sz="2800" dirty="0" smtClean="0">
                <a:latin typeface="Calibri" panose="020F0502020204030204" pitchFamily="34" charset="0"/>
                <a:cs typeface="Calibri" panose="020F0502020204030204" pitchFamily="34" charset="0"/>
              </a:rPr>
              <a:t>189,300</a:t>
            </a:r>
            <a:r>
              <a:rPr lang="hu-HU" sz="2800" b="0" dirty="0" smtClean="0">
                <a:latin typeface="Calibri" panose="020F0502020204030204" pitchFamily="34" charset="0"/>
                <a:cs typeface="Calibri" panose="020F0502020204030204" pitchFamily="34" charset="0"/>
              </a:rPr>
              <a:t> </a:t>
            </a:r>
            <a:r>
              <a:rPr lang="hu-HU" sz="2800" b="0" dirty="0" err="1" smtClean="0">
                <a:latin typeface="Calibri" panose="020F0502020204030204" pitchFamily="34" charset="0"/>
                <a:cs typeface="Calibri" panose="020F0502020204030204" pitchFamily="34" charset="0"/>
              </a:rPr>
              <a:t>refugees</a:t>
            </a:r>
            <a:r>
              <a:rPr lang="hu-HU" sz="2800" b="0" dirty="0" smtClean="0">
                <a:latin typeface="Calibri" panose="020F0502020204030204" pitchFamily="34" charset="0"/>
                <a:cs typeface="Calibri" panose="020F0502020204030204" pitchFamily="34" charset="0"/>
              </a:rPr>
              <a:t> </a:t>
            </a:r>
            <a:r>
              <a:rPr lang="hu-HU" sz="2800" b="0" dirty="0" err="1" smtClean="0">
                <a:latin typeface="Calibri" panose="020F0502020204030204" pitchFamily="34" charset="0"/>
                <a:cs typeface="Calibri" panose="020F0502020204030204" pitchFamily="34" charset="0"/>
              </a:rPr>
              <a:t>were</a:t>
            </a:r>
            <a:r>
              <a:rPr lang="hu-HU" sz="2800" b="0" dirty="0" smtClean="0">
                <a:latin typeface="Calibri" panose="020F0502020204030204" pitchFamily="34" charset="0"/>
                <a:cs typeface="Calibri" panose="020F0502020204030204" pitchFamily="34" charset="0"/>
              </a:rPr>
              <a:t>  </a:t>
            </a:r>
            <a:r>
              <a:rPr lang="hu-HU" sz="2800" b="0" dirty="0" err="1" smtClean="0">
                <a:latin typeface="Calibri" panose="020F0502020204030204" pitchFamily="34" charset="0"/>
                <a:cs typeface="Calibri" panose="020F0502020204030204" pitchFamily="34" charset="0"/>
              </a:rPr>
              <a:t>admitted</a:t>
            </a:r>
            <a:r>
              <a:rPr lang="hu-HU" sz="2800" b="0" dirty="0" smtClean="0">
                <a:latin typeface="Calibri" panose="020F0502020204030204" pitchFamily="34" charset="0"/>
                <a:cs typeface="Calibri" panose="020F0502020204030204" pitchFamily="34" charset="0"/>
              </a:rPr>
              <a:t> 		</a:t>
            </a:r>
            <a:r>
              <a:rPr lang="hu-HU" sz="2800" b="0" dirty="0" err="1" smtClean="0">
                <a:latin typeface="Calibri" panose="020F0502020204030204" pitchFamily="34" charset="0"/>
                <a:cs typeface="Calibri" panose="020F0502020204030204" pitchFamily="34" charset="0"/>
              </a:rPr>
              <a:t>to</a:t>
            </a:r>
            <a:r>
              <a:rPr lang="hu-HU" sz="2800" b="0" dirty="0" smtClean="0">
                <a:latin typeface="Calibri" panose="020F0502020204030204" pitchFamily="34" charset="0"/>
                <a:cs typeface="Calibri" panose="020F0502020204030204" pitchFamily="34" charset="0"/>
              </a:rPr>
              <a:t> </a:t>
            </a:r>
            <a:r>
              <a:rPr lang="hu-HU" sz="2800" dirty="0" err="1" smtClean="0">
                <a:latin typeface="Calibri" panose="020F0502020204030204" pitchFamily="34" charset="0"/>
                <a:cs typeface="Calibri" panose="020F0502020204030204" pitchFamily="34" charset="0"/>
              </a:rPr>
              <a:t>resettlement</a:t>
            </a:r>
            <a:endParaRPr lang="en-GB" sz="2800" dirty="0">
              <a:latin typeface="Calibri" panose="020F0502020204030204" pitchFamily="34" charset="0"/>
              <a:cs typeface="Calibri" panose="020F0502020204030204" pitchFamily="34" charset="0"/>
            </a:endParaRPr>
          </a:p>
        </p:txBody>
      </p:sp>
      <p:sp>
        <p:nvSpPr>
          <p:cNvPr id="13" name="TextBox 12"/>
          <p:cNvSpPr txBox="1"/>
          <p:nvPr/>
        </p:nvSpPr>
        <p:spPr>
          <a:xfrm>
            <a:off x="6156176" y="2330896"/>
            <a:ext cx="3044155" cy="1569660"/>
          </a:xfrm>
          <a:prstGeom prst="rect">
            <a:avLst/>
          </a:prstGeom>
          <a:noFill/>
        </p:spPr>
        <p:txBody>
          <a:bodyPr wrap="square" rtlCol="0">
            <a:spAutoFit/>
          </a:bodyPr>
          <a:lstStyle/>
          <a:p>
            <a:r>
              <a:rPr lang="hu-HU" sz="3200" dirty="0" smtClean="0">
                <a:latin typeface="Calibri" panose="020F0502020204030204" pitchFamily="34" charset="0"/>
                <a:cs typeface="Calibri" panose="020F0502020204030204" pitchFamily="34" charset="0"/>
              </a:rPr>
              <a:t>51% of </a:t>
            </a:r>
            <a:r>
              <a:rPr lang="hu-HU" sz="3200" dirty="0" err="1" smtClean="0">
                <a:latin typeface="Calibri" panose="020F0502020204030204" pitchFamily="34" charset="0"/>
                <a:cs typeface="Calibri" panose="020F0502020204030204" pitchFamily="34" charset="0"/>
              </a:rPr>
              <a:t>the</a:t>
            </a:r>
            <a:r>
              <a:rPr lang="hu-HU" sz="3200" dirty="0" smtClean="0">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refugees</a:t>
            </a:r>
            <a:r>
              <a:rPr lang="hu-HU" sz="3200" dirty="0" smtClean="0">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are</a:t>
            </a:r>
            <a:r>
              <a:rPr lang="hu-HU" sz="3200" dirty="0" smtClean="0">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minors</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382689"/>
      </p:ext>
    </p:ext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685800"/>
          </a:xfrm>
        </p:spPr>
        <p:txBody>
          <a:bodyPr/>
          <a:lstStyle/>
          <a:p>
            <a:pPr eaLnBrk="1" hangingPunct="1">
              <a:defRPr/>
            </a:pPr>
            <a:r>
              <a:rPr lang="en-GB" noProof="0" dirty="0" smtClean="0">
                <a:latin typeface="Calibri" panose="020F0502020204030204" pitchFamily="34" charset="0"/>
                <a:cs typeface="Calibri" panose="020F0502020204030204" pitchFamily="34" charset="0"/>
              </a:rPr>
              <a:t>Reception Conditions Directive</a:t>
            </a:r>
          </a:p>
        </p:txBody>
      </p:sp>
      <p:sp>
        <p:nvSpPr>
          <p:cNvPr id="35842" name="Rectangle 3"/>
          <p:cNvSpPr>
            <a:spLocks noGrp="1" noChangeArrowheads="1"/>
          </p:cNvSpPr>
          <p:nvPr>
            <p:ph idx="1"/>
          </p:nvPr>
        </p:nvSpPr>
        <p:spPr/>
        <p:txBody>
          <a:bodyPr>
            <a:normAutofit/>
          </a:bodyPr>
          <a:lstStyle/>
          <a:p>
            <a:pPr eaLnBrk="1" hangingPunct="1"/>
            <a:r>
              <a:rPr lang="en-GB" sz="3200" noProof="0" dirty="0" smtClean="0">
                <a:latin typeface="Calibri" panose="020F0502020204030204" pitchFamily="34" charset="0"/>
                <a:cs typeface="Calibri" panose="020F0502020204030204" pitchFamily="34" charset="0"/>
              </a:rPr>
              <a:t>Reduction/withdrawal always </a:t>
            </a:r>
            <a:r>
              <a:rPr lang="en-GB" sz="3200" noProof="0" dirty="0" smtClean="0">
                <a:solidFill>
                  <a:srgbClr val="C00000"/>
                </a:solidFill>
                <a:latin typeface="Calibri" panose="020F0502020204030204" pitchFamily="34" charset="0"/>
                <a:cs typeface="Calibri" panose="020F0502020204030204" pitchFamily="34" charset="0"/>
              </a:rPr>
              <a:t>optional</a:t>
            </a:r>
            <a:endParaRPr lang="hu-HU" sz="3200" noProof="0" dirty="0" smtClean="0">
              <a:solidFill>
                <a:srgbClr val="C00000"/>
              </a:solidFill>
              <a:latin typeface="Calibri" panose="020F0502020204030204" pitchFamily="34" charset="0"/>
              <a:cs typeface="Calibri" panose="020F0502020204030204" pitchFamily="34" charset="0"/>
            </a:endParaRPr>
          </a:p>
          <a:p>
            <a:pPr eaLnBrk="1" hangingPunct="1"/>
            <a:endParaRPr lang="en-GB" sz="3200" noProof="0" dirty="0" smtClean="0">
              <a:solidFill>
                <a:srgbClr val="C00000"/>
              </a:solidFill>
              <a:latin typeface="Calibri" panose="020F0502020204030204" pitchFamily="34" charset="0"/>
              <a:cs typeface="Calibri" panose="020F0502020204030204" pitchFamily="34" charset="0"/>
            </a:endParaRPr>
          </a:p>
          <a:p>
            <a:pPr eaLnBrk="1" hangingPunct="1"/>
            <a:r>
              <a:rPr lang="en-GB" sz="3200" noProof="0" dirty="0" smtClean="0">
                <a:latin typeface="Calibri" panose="020F0502020204030204" pitchFamily="34" charset="0"/>
                <a:cs typeface="Calibri" panose="020F0502020204030204" pitchFamily="34" charset="0"/>
              </a:rPr>
              <a:t>Decisions „shall be taken </a:t>
            </a:r>
            <a:r>
              <a:rPr lang="en-GB" sz="3200" noProof="0" dirty="0" smtClean="0">
                <a:solidFill>
                  <a:srgbClr val="C00000"/>
                </a:solidFill>
                <a:latin typeface="Calibri" panose="020F0502020204030204" pitchFamily="34" charset="0"/>
                <a:cs typeface="Calibri" panose="020F0502020204030204" pitchFamily="34" charset="0"/>
              </a:rPr>
              <a:t>individually, objectively and impartially and reasons shall be given</a:t>
            </a:r>
            <a:r>
              <a:rPr lang="en-GB" sz="3200" noProof="0" dirty="0" smtClean="0">
                <a:latin typeface="Calibri" panose="020F0502020204030204" pitchFamily="34" charset="0"/>
                <a:cs typeface="Calibri" panose="020F0502020204030204" pitchFamily="34" charset="0"/>
              </a:rPr>
              <a:t>” (§ 20/5)</a:t>
            </a:r>
          </a:p>
          <a:p>
            <a:pPr lvl="1" eaLnBrk="1" hangingPunct="1">
              <a:buFont typeface="Wingdings" pitchFamily="2" charset="2"/>
              <a:buNone/>
            </a:pPr>
            <a:r>
              <a:rPr lang="en-GB" sz="2800" noProof="0" dirty="0" smtClean="0">
                <a:latin typeface="Calibri" panose="020F0502020204030204" pitchFamily="34" charset="0"/>
                <a:cs typeface="Calibri" panose="020F0502020204030204" pitchFamily="34" charset="0"/>
              </a:rPr>
              <a:t>Emergency </a:t>
            </a:r>
            <a:r>
              <a:rPr lang="en-GB" sz="2800" noProof="0" dirty="0" smtClean="0">
                <a:latin typeface="Calibri" panose="020F0502020204030204" pitchFamily="34" charset="0"/>
                <a:cs typeface="Calibri" panose="020F0502020204030204" pitchFamily="34" charset="0"/>
              </a:rPr>
              <a:t>health care must not be withdrawn in any case</a:t>
            </a:r>
            <a:r>
              <a:rPr lang="en-GB" sz="2800" noProof="0" dirty="0" smtClean="0">
                <a:latin typeface="Calibri" panose="020F0502020204030204" pitchFamily="34" charset="0"/>
                <a:cs typeface="Calibri" panose="020F0502020204030204" pitchFamily="34" charset="0"/>
              </a:rPr>
              <a:t>!</a:t>
            </a:r>
            <a:endParaRPr lang="hu-HU" sz="2800" noProof="0" dirty="0" smtClean="0">
              <a:latin typeface="Calibri" panose="020F0502020204030204" pitchFamily="34" charset="0"/>
              <a:cs typeface="Calibri" panose="020F0502020204030204" pitchFamily="34" charset="0"/>
            </a:endParaRPr>
          </a:p>
          <a:p>
            <a:pPr lvl="1" eaLnBrk="1" hangingPunct="1">
              <a:buFont typeface="Wingdings" pitchFamily="2" charset="2"/>
              <a:buNone/>
            </a:pPr>
            <a:endParaRPr lang="hu-HU" sz="2800" dirty="0">
              <a:latin typeface="Calibri" panose="020F0502020204030204" pitchFamily="34" charset="0"/>
              <a:cs typeface="Calibri" panose="020F0502020204030204" pitchFamily="34" charset="0"/>
            </a:endParaRPr>
          </a:p>
          <a:p>
            <a:r>
              <a:rPr lang="en-GB" sz="3200" dirty="0" smtClean="0">
                <a:solidFill>
                  <a:srgbClr val="C00000"/>
                </a:solidFill>
                <a:latin typeface="Calibri" panose="020F0502020204030204" pitchFamily="34" charset="0"/>
                <a:cs typeface="Calibri" panose="020F0502020204030204" pitchFamily="34" charset="0"/>
              </a:rPr>
              <a:t>Appeals</a:t>
            </a:r>
            <a:r>
              <a:rPr lang="hu-HU" sz="3200" dirty="0" smtClean="0">
                <a:solidFill>
                  <a:srgbClr val="C00000"/>
                </a:solidFill>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against</a:t>
            </a:r>
            <a:r>
              <a:rPr lang="hu-HU" sz="3200" dirty="0" smtClean="0">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all</a:t>
            </a:r>
            <a:r>
              <a:rPr lang="hu-HU" sz="3200" dirty="0" smtClean="0">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substantive</a:t>
            </a:r>
            <a:r>
              <a:rPr lang="hu-HU" sz="3200" dirty="0" smtClean="0">
                <a:latin typeface="Calibri" panose="020F0502020204030204" pitchFamily="34" charset="0"/>
                <a:cs typeface="Calibri" panose="020F0502020204030204" pitchFamily="34" charset="0"/>
              </a:rPr>
              <a:t> </a:t>
            </a:r>
            <a:r>
              <a:rPr lang="hu-HU" sz="3200" dirty="0" err="1" smtClean="0">
                <a:latin typeface="Calibri" panose="020F0502020204030204" pitchFamily="34" charset="0"/>
                <a:cs typeface="Calibri" panose="020F0502020204030204" pitchFamily="34" charset="0"/>
              </a:rPr>
              <a:t>decisions</a:t>
            </a:r>
            <a:r>
              <a:rPr lang="hu-HU" sz="3200" dirty="0" smtClean="0">
                <a:latin typeface="Calibri" panose="020F0502020204030204" pitchFamily="34" charset="0"/>
                <a:cs typeface="Calibri" panose="020F0502020204030204" pitchFamily="34" charset="0"/>
              </a:rPr>
              <a:t> must be </a:t>
            </a:r>
            <a:r>
              <a:rPr lang="hu-HU" sz="3200" dirty="0" err="1" smtClean="0">
                <a:latin typeface="Calibri" panose="020F0502020204030204" pitchFamily="34" charset="0"/>
                <a:cs typeface="Calibri" panose="020F0502020204030204" pitchFamily="34" charset="0"/>
              </a:rPr>
              <a:t>allowed</a:t>
            </a:r>
            <a:endParaRPr lang="en-GB" sz="3200" noProof="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5968634"/>
      </p:ext>
    </p:extLst>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685800" y="476672"/>
            <a:ext cx="7772400" cy="1470025"/>
          </a:xfrm>
        </p:spPr>
        <p:txBody>
          <a:bodyPr>
            <a:normAutofit fontScale="90000"/>
          </a:bodyPr>
          <a:lstStyle/>
          <a:p>
            <a:pPr eaLnBrk="1" hangingPunct="1">
              <a:defRPr/>
            </a:pPr>
            <a:r>
              <a:rPr lang="en-GB" altLang="zh-CN" sz="3200" noProof="0" dirty="0" smtClean="0">
                <a:latin typeface="Calibri" panose="020F0502020204030204" pitchFamily="34" charset="0"/>
                <a:cs typeface="Calibri" panose="020F0502020204030204" pitchFamily="34" charset="0"/>
              </a:rPr>
              <a:t/>
            </a:r>
            <a:br>
              <a:rPr lang="en-GB" altLang="zh-CN" sz="3200" noProof="0" dirty="0" smtClean="0">
                <a:latin typeface="Calibri" panose="020F0502020204030204" pitchFamily="34" charset="0"/>
                <a:cs typeface="Calibri" panose="020F0502020204030204" pitchFamily="34" charset="0"/>
              </a:rPr>
            </a:br>
            <a:r>
              <a:rPr lang="en-GB" altLang="zh-CN" sz="4400" noProof="0" dirty="0" smtClean="0">
                <a:latin typeface="Calibri" panose="020F0502020204030204" pitchFamily="34" charset="0"/>
                <a:cs typeface="Calibri" panose="020F0502020204030204" pitchFamily="34" charset="0"/>
              </a:rPr>
              <a:t/>
            </a:r>
            <a:br>
              <a:rPr lang="en-GB" altLang="zh-CN" sz="4400" noProof="0" dirty="0" smtClean="0">
                <a:latin typeface="Calibri" panose="020F0502020204030204" pitchFamily="34" charset="0"/>
                <a:cs typeface="Calibri" panose="020F0502020204030204" pitchFamily="34" charset="0"/>
              </a:rPr>
            </a:br>
            <a:r>
              <a:rPr lang="en-GB" altLang="zh-CN" sz="4400" dirty="0" smtClean="0">
                <a:latin typeface="Calibri" panose="020F0502020204030204" pitchFamily="34" charset="0"/>
                <a:cs typeface="Calibri" panose="020F0502020204030204" pitchFamily="34" charset="0"/>
              </a:rPr>
              <a:t> PROCEDURES DIRECTIVE </a:t>
            </a:r>
            <a:r>
              <a:rPr lang="en-GB" altLang="zh-CN" sz="4400" noProof="0" dirty="0" smtClean="0">
                <a:latin typeface="Calibri" panose="020F0502020204030204" pitchFamily="34" charset="0"/>
                <a:cs typeface="Calibri" panose="020F0502020204030204" pitchFamily="34" charset="0"/>
              </a:rPr>
              <a:t/>
            </a:r>
            <a:br>
              <a:rPr lang="en-GB" altLang="zh-CN" sz="4400" noProof="0" dirty="0" smtClean="0">
                <a:latin typeface="Calibri" panose="020F0502020204030204" pitchFamily="34" charset="0"/>
                <a:cs typeface="Calibri" panose="020F0502020204030204" pitchFamily="34" charset="0"/>
              </a:rPr>
            </a:br>
            <a:r>
              <a:rPr lang="en-GB" altLang="zh-CN" sz="3200" noProof="0" dirty="0" smtClean="0">
                <a:effectLst/>
                <a:latin typeface="Calibri" panose="020F0502020204030204" pitchFamily="34" charset="0"/>
                <a:cs typeface="Calibri" panose="020F0502020204030204" pitchFamily="34" charset="0"/>
              </a:rPr>
              <a:t/>
            </a:r>
            <a:br>
              <a:rPr lang="en-GB" altLang="zh-CN" sz="3200" noProof="0" dirty="0" smtClean="0">
                <a:effectLst/>
                <a:latin typeface="Calibri" panose="020F0502020204030204" pitchFamily="34" charset="0"/>
                <a:cs typeface="Calibri" panose="020F0502020204030204" pitchFamily="34" charset="0"/>
              </a:rPr>
            </a:br>
            <a:r>
              <a:rPr lang="en-GB" sz="1600" noProof="0" dirty="0" smtClean="0">
                <a:solidFill>
                  <a:srgbClr val="002060"/>
                </a:solidFill>
                <a:latin typeface="Calibri" panose="020F0502020204030204" pitchFamily="34" charset="0"/>
                <a:cs typeface="Calibri" panose="020F0502020204030204" pitchFamily="34" charset="0"/>
              </a:rPr>
              <a:t/>
            </a:r>
            <a:br>
              <a:rPr lang="en-GB" sz="1600" noProof="0" dirty="0" smtClean="0">
                <a:solidFill>
                  <a:srgbClr val="002060"/>
                </a:solidFill>
                <a:latin typeface="Calibri" panose="020F0502020204030204" pitchFamily="34" charset="0"/>
                <a:cs typeface="Calibri" panose="020F0502020204030204" pitchFamily="34" charset="0"/>
              </a:rPr>
            </a:br>
            <a:r>
              <a:rPr lang="en-GB" altLang="zh-CN" sz="2400" noProof="0" dirty="0" smtClean="0">
                <a:solidFill>
                  <a:srgbClr val="002060"/>
                </a:solidFill>
                <a:latin typeface="Calibri" panose="020F0502020204030204" pitchFamily="34" charset="0"/>
                <a:cs typeface="Calibri" panose="020F0502020204030204" pitchFamily="34" charset="0"/>
              </a:rPr>
              <a:t> </a:t>
            </a:r>
            <a:r>
              <a:rPr lang="en-GB" altLang="zh-CN" sz="2400" noProof="0" dirty="0" smtClean="0">
                <a:latin typeface="Calibri" panose="020F0502020204030204" pitchFamily="34" charset="0"/>
                <a:cs typeface="Calibri" panose="020F0502020204030204" pitchFamily="34" charset="0"/>
              </a:rPr>
              <a:t/>
            </a:r>
            <a:br>
              <a:rPr lang="en-GB" altLang="zh-CN" sz="2400" noProof="0" dirty="0" smtClean="0">
                <a:latin typeface="Calibri" panose="020F0502020204030204" pitchFamily="34" charset="0"/>
                <a:cs typeface="Calibri" panose="020F0502020204030204" pitchFamily="34" charset="0"/>
              </a:rPr>
            </a:br>
            <a:endParaRPr lang="en-GB" sz="2400" noProof="0" dirty="0" smtClean="0">
              <a:latin typeface="Calibri" panose="020F0502020204030204" pitchFamily="34" charset="0"/>
              <a:cs typeface="Calibri" panose="020F0502020204030204" pitchFamily="34" charset="0"/>
            </a:endParaRPr>
          </a:p>
        </p:txBody>
      </p:sp>
      <p:sp>
        <p:nvSpPr>
          <p:cNvPr id="4" name="Alcím 2"/>
          <p:cNvSpPr txBox="1">
            <a:spLocks/>
          </p:cNvSpPr>
          <p:nvPr/>
        </p:nvSpPr>
        <p:spPr bwMode="auto">
          <a:xfrm>
            <a:off x="1012103" y="2492896"/>
            <a:ext cx="7416824" cy="3744416"/>
          </a:xfrm>
          <a:prstGeom prst="rect">
            <a:avLst/>
          </a:prstGeom>
          <a:solidFill>
            <a:schemeClr val="bg1">
              <a:lumMod val="95000"/>
              <a:alpha val="13000"/>
            </a:schemeClr>
          </a:solidFill>
          <a:ln w="9525">
            <a:solidFill>
              <a:schemeClr val="bg1">
                <a:lumMod val="95000"/>
                <a:alpha val="47000"/>
              </a:schemeClr>
            </a:solid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4D4D4D"/>
                </a:solidFill>
                <a:latin typeface="+mn-lt"/>
                <a:ea typeface="+mn-ea"/>
                <a:cs typeface="+mn-cs"/>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b="0" dirty="0">
                <a:solidFill>
                  <a:srgbClr val="17161C"/>
                </a:solidFill>
              </a:rPr>
              <a:t>DIRECTIVE 2013/32/EU OF THE EUROPEAN PARLIAMENT AND OF THE COUNCIL</a:t>
            </a:r>
          </a:p>
          <a:p>
            <a:r>
              <a:rPr lang="en-US" altLang="zh-CN" b="0" dirty="0">
                <a:solidFill>
                  <a:srgbClr val="17161C"/>
                </a:solidFill>
              </a:rPr>
              <a:t>of 26 June 2013</a:t>
            </a:r>
          </a:p>
          <a:p>
            <a:r>
              <a:rPr lang="en-US" altLang="zh-CN" b="0" dirty="0">
                <a:solidFill>
                  <a:srgbClr val="17161C"/>
                </a:solidFill>
              </a:rPr>
              <a:t>on </a:t>
            </a:r>
            <a:r>
              <a:rPr lang="en-US" altLang="zh-CN" b="0" dirty="0">
                <a:solidFill>
                  <a:srgbClr val="C00000"/>
                </a:solidFill>
              </a:rPr>
              <a:t>common procedures </a:t>
            </a:r>
            <a:r>
              <a:rPr lang="en-US" altLang="zh-CN" b="0" dirty="0">
                <a:solidFill>
                  <a:srgbClr val="17161C"/>
                </a:solidFill>
              </a:rPr>
              <a:t>for granting and withdrawing international protection (recast</a:t>
            </a:r>
            <a:r>
              <a:rPr lang="en-US" altLang="zh-CN" b="0" dirty="0" smtClean="0">
                <a:solidFill>
                  <a:srgbClr val="17161C"/>
                </a:solidFill>
              </a:rPr>
              <a:t>)</a:t>
            </a:r>
            <a:endParaRPr lang="hu-HU" altLang="zh-CN" b="0" dirty="0" smtClean="0">
              <a:solidFill>
                <a:srgbClr val="17161C"/>
              </a:solidFill>
            </a:endParaRPr>
          </a:p>
          <a:p>
            <a:r>
              <a:rPr lang="en-US" b="0" dirty="0">
                <a:solidFill>
                  <a:srgbClr val="17161C"/>
                </a:solidFill>
              </a:rPr>
              <a:t>(OJ </a:t>
            </a:r>
            <a:r>
              <a:rPr lang="en-US" b="0" dirty="0" smtClean="0">
                <a:solidFill>
                  <a:srgbClr val="17161C"/>
                </a:solidFill>
              </a:rPr>
              <a:t>L 180/60</a:t>
            </a:r>
            <a:r>
              <a:rPr lang="hu-HU" b="0" dirty="0" smtClean="0">
                <a:solidFill>
                  <a:srgbClr val="17161C"/>
                </a:solidFill>
              </a:rPr>
              <a:t> of 29. 6. </a:t>
            </a:r>
            <a:r>
              <a:rPr lang="en-US" b="0" dirty="0" smtClean="0">
                <a:solidFill>
                  <a:srgbClr val="17161C"/>
                </a:solidFill>
              </a:rPr>
              <a:t>2013) </a:t>
            </a:r>
            <a:endParaRPr lang="hu-HU" b="0" dirty="0" smtClean="0">
              <a:solidFill>
                <a:srgbClr val="17161C"/>
              </a:solidFill>
            </a:endParaRPr>
          </a:p>
          <a:p>
            <a:r>
              <a:rPr lang="hu-HU" sz="1600" b="0" dirty="0" smtClean="0">
                <a:solidFill>
                  <a:srgbClr val="17161C"/>
                </a:solidFill>
              </a:rPr>
              <a:t>Replacing</a:t>
            </a:r>
          </a:p>
          <a:p>
            <a:r>
              <a:rPr lang="en-GB" altLang="zh-CN" sz="1600" b="0" dirty="0">
                <a:solidFill>
                  <a:srgbClr val="17161C"/>
                </a:solidFill>
              </a:rPr>
              <a:t>Council Directive 2005/85/EC of 1  December 2005  on </a:t>
            </a:r>
            <a:r>
              <a:rPr lang="en-GB" altLang="zh-CN" sz="1600" b="0" dirty="0">
                <a:solidFill>
                  <a:srgbClr val="C00000"/>
                </a:solidFill>
              </a:rPr>
              <a:t>minimum standards on procedures </a:t>
            </a:r>
            <a:r>
              <a:rPr lang="en-GB" altLang="zh-CN" sz="1600" b="0" dirty="0">
                <a:solidFill>
                  <a:srgbClr val="17161C"/>
                </a:solidFill>
              </a:rPr>
              <a:t>in Member States for granting and withdrawing refugee status </a:t>
            </a:r>
            <a:br>
              <a:rPr lang="en-GB" altLang="zh-CN" sz="1600" b="0" dirty="0">
                <a:solidFill>
                  <a:srgbClr val="17161C"/>
                </a:solidFill>
              </a:rPr>
            </a:br>
            <a:r>
              <a:rPr lang="en-GB" sz="1600" b="0" dirty="0">
                <a:solidFill>
                  <a:srgbClr val="17161C"/>
                </a:solidFill>
              </a:rPr>
              <a:t>(OJ L 326/13 of 13.12.2005)</a:t>
            </a:r>
            <a:endParaRPr lang="hu-HU" sz="1600" b="0" dirty="0">
              <a:solidFill>
                <a:srgbClr val="17161C"/>
              </a:solidFill>
            </a:endParaRPr>
          </a:p>
          <a:p>
            <a:endParaRPr lang="hu-HU" dirty="0">
              <a:solidFill>
                <a:srgbClr val="17161C"/>
              </a:solidFill>
            </a:endParaRPr>
          </a:p>
        </p:txBody>
      </p:sp>
    </p:spTree>
    <p:extLst>
      <p:ext uri="{BB962C8B-B14F-4D97-AF65-F5344CB8AC3E}">
        <p14:creationId xmlns:p14="http://schemas.microsoft.com/office/powerpoint/2010/main" val="843008914"/>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899592" y="0"/>
            <a:ext cx="7844408" cy="685800"/>
          </a:xfrm>
          <a:solidFill>
            <a:schemeClr val="bg1">
              <a:lumMod val="20000"/>
              <a:lumOff val="80000"/>
              <a:alpha val="40000"/>
            </a:schemeClr>
          </a:solidFill>
        </p:spPr>
        <p:txBody>
          <a:bodyPr>
            <a:normAutofit/>
          </a:bodyPr>
          <a:lstStyle/>
          <a:p>
            <a:pPr eaLnBrk="1" hangingPunct="1">
              <a:defRPr/>
            </a:pPr>
            <a:r>
              <a:rPr lang="en-GB" noProof="0" dirty="0" smtClean="0">
                <a:latin typeface="Calibri" panose="020F0502020204030204" pitchFamily="34" charset="0"/>
                <a:cs typeface="Calibri" panose="020F0502020204030204" pitchFamily="34" charset="0"/>
              </a:rPr>
              <a:t> Procedures directive, 2013</a:t>
            </a:r>
          </a:p>
        </p:txBody>
      </p:sp>
      <p:sp>
        <p:nvSpPr>
          <p:cNvPr id="18434" name="Rectangle 3"/>
          <p:cNvSpPr>
            <a:spLocks noGrp="1" noChangeArrowheads="1"/>
          </p:cNvSpPr>
          <p:nvPr>
            <p:ph idx="1"/>
          </p:nvPr>
        </p:nvSpPr>
        <p:spPr>
          <a:xfrm>
            <a:off x="611560" y="1844824"/>
            <a:ext cx="8229600" cy="4680520"/>
          </a:xfrm>
        </p:spPr>
        <p:txBody>
          <a:bodyPr>
            <a:normAutofit fontScale="77500" lnSpcReduction="20000"/>
          </a:bodyPr>
          <a:lstStyle/>
          <a:p>
            <a:pPr eaLnBrk="1" hangingPunct="1">
              <a:lnSpc>
                <a:spcPct val="120000"/>
              </a:lnSpc>
            </a:pPr>
            <a:r>
              <a:rPr lang="en-GB" sz="2800" noProof="0" dirty="0" smtClean="0">
                <a:solidFill>
                  <a:srgbClr val="C00000"/>
                </a:solidFill>
                <a:latin typeface="Calibri" panose="020F0502020204030204" pitchFamily="34" charset="0"/>
                <a:cs typeface="Calibri" panose="020F0502020204030204" pitchFamily="34" charset="0"/>
              </a:rPr>
              <a:t>Purpose</a:t>
            </a:r>
            <a:r>
              <a:rPr lang="en-GB" sz="2800" noProof="0" dirty="0" smtClean="0">
                <a:latin typeface="Calibri" panose="020F0502020204030204" pitchFamily="34" charset="0"/>
                <a:cs typeface="Calibri" panose="020F0502020204030204" pitchFamily="34" charset="0"/>
              </a:rPr>
              <a:t>: common procedures on recognizing and withdrawing refugee status  and subsidiary protection  </a:t>
            </a:r>
          </a:p>
          <a:p>
            <a:pPr eaLnBrk="1" hangingPunct="1">
              <a:lnSpc>
                <a:spcPct val="120000"/>
              </a:lnSpc>
            </a:pPr>
            <a:r>
              <a:rPr lang="en-GB" sz="2800" noProof="0" dirty="0" smtClean="0">
                <a:solidFill>
                  <a:srgbClr val="C00000"/>
                </a:solidFill>
                <a:latin typeface="Calibri" panose="020F0502020204030204" pitchFamily="34" charset="0"/>
                <a:cs typeface="Calibri" panose="020F0502020204030204" pitchFamily="34" charset="0"/>
              </a:rPr>
              <a:t>Scope</a:t>
            </a:r>
            <a:r>
              <a:rPr lang="en-GB" sz="2800" noProof="0" dirty="0" smtClean="0">
                <a:latin typeface="Calibri" panose="020F0502020204030204" pitchFamily="34" charset="0"/>
                <a:cs typeface="Calibri" panose="020F0502020204030204" pitchFamily="34" charset="0"/>
              </a:rPr>
              <a:t>: </a:t>
            </a:r>
          </a:p>
          <a:p>
            <a:pPr lvl="2" eaLnBrk="1" hangingPunct="1">
              <a:lnSpc>
                <a:spcPct val="120000"/>
              </a:lnSpc>
            </a:pPr>
            <a:r>
              <a:rPr lang="en-GB" sz="2800" dirty="0" smtClean="0">
                <a:solidFill>
                  <a:srgbClr val="24222A"/>
                </a:solidFill>
                <a:latin typeface="Calibri" pitchFamily="34" charset="0"/>
                <a:cs typeface="Calibri" panose="020F0502020204030204" pitchFamily="34" charset="0"/>
              </a:rPr>
              <a:t>„</a:t>
            </a:r>
            <a:r>
              <a:rPr lang="en-GB" sz="2800" dirty="0" smtClean="0">
                <a:solidFill>
                  <a:srgbClr val="C00000"/>
                </a:solidFill>
                <a:latin typeface="Calibri" panose="020F0502020204030204" pitchFamily="34" charset="0"/>
                <a:cs typeface="Calibri" panose="020F0502020204030204" pitchFamily="34" charset="0"/>
              </a:rPr>
              <a:t>all applicatio</a:t>
            </a:r>
            <a:r>
              <a:rPr lang="en-GB" sz="2800" b="1" dirty="0" smtClean="0">
                <a:solidFill>
                  <a:srgbClr val="C00000"/>
                </a:solidFill>
                <a:latin typeface="Calibri" panose="020F0502020204030204" pitchFamily="34" charset="0"/>
                <a:cs typeface="Calibri" panose="020F0502020204030204" pitchFamily="34" charset="0"/>
              </a:rPr>
              <a:t>ns </a:t>
            </a:r>
            <a:r>
              <a:rPr lang="en-GB" sz="2800" dirty="0" smtClean="0">
                <a:solidFill>
                  <a:srgbClr val="060036"/>
                </a:solidFill>
                <a:latin typeface="Calibri" panose="020F0502020204030204" pitchFamily="34" charset="0"/>
                <a:cs typeface="Calibri" panose="020F0502020204030204" pitchFamily="34" charset="0"/>
              </a:rPr>
              <a:t>for international protection made in the territory, including at the border, in the territorial waters or in the transit zones of the Member States</a:t>
            </a:r>
            <a:r>
              <a:rPr lang="en-GB" sz="2800" dirty="0" smtClean="0">
                <a:solidFill>
                  <a:srgbClr val="060036"/>
                </a:solidFill>
                <a:latin typeface="Calibri" panose="020F0502020204030204" pitchFamily="34" charset="0"/>
                <a:cs typeface="Calibri" panose="020F0502020204030204" pitchFamily="34" charset="0"/>
              </a:rPr>
              <a:t>”</a:t>
            </a:r>
            <a:r>
              <a:rPr lang="hu-HU" sz="2800" dirty="0" smtClean="0">
                <a:solidFill>
                  <a:srgbClr val="060036"/>
                </a:solidFill>
                <a:latin typeface="Calibri" panose="020F0502020204030204" pitchFamily="34" charset="0"/>
                <a:cs typeface="Calibri" panose="020F0502020204030204" pitchFamily="34" charset="0"/>
              </a:rPr>
              <a:t/>
            </a:r>
            <a:br>
              <a:rPr lang="hu-HU" sz="2800" dirty="0" smtClean="0">
                <a:solidFill>
                  <a:srgbClr val="060036"/>
                </a:solidFill>
                <a:latin typeface="Calibri" panose="020F0502020204030204" pitchFamily="34" charset="0"/>
                <a:cs typeface="Calibri" panose="020F0502020204030204" pitchFamily="34" charset="0"/>
              </a:rPr>
            </a:br>
            <a:r>
              <a:rPr lang="hu-HU" sz="2800" dirty="0">
                <a:solidFill>
                  <a:srgbClr val="060036"/>
                </a:solidFill>
                <a:latin typeface="Calibri" panose="020F0502020204030204" pitchFamily="34" charset="0"/>
                <a:cs typeface="Calibri" panose="020F0502020204030204" pitchFamily="34" charset="0"/>
              </a:rPr>
              <a:t/>
            </a:r>
            <a:br>
              <a:rPr lang="hu-HU" sz="2800" dirty="0">
                <a:solidFill>
                  <a:srgbClr val="060036"/>
                </a:solidFill>
                <a:latin typeface="Calibri" panose="020F0502020204030204" pitchFamily="34" charset="0"/>
                <a:cs typeface="Calibri" panose="020F0502020204030204" pitchFamily="34" charset="0"/>
              </a:rPr>
            </a:br>
            <a:r>
              <a:rPr lang="en-GB" sz="2800" dirty="0" smtClean="0">
                <a:solidFill>
                  <a:srgbClr val="060036"/>
                </a:solidFill>
                <a:latin typeface="Calibri" panose="020F0502020204030204" pitchFamily="34" charset="0"/>
                <a:cs typeface="Calibri" panose="020F0502020204030204" pitchFamily="34" charset="0"/>
              </a:rPr>
              <a:t>(</a:t>
            </a:r>
            <a:r>
              <a:rPr lang="hu-HU" sz="2800" dirty="0" smtClean="0">
                <a:solidFill>
                  <a:srgbClr val="C00000"/>
                </a:solidFill>
                <a:latin typeface="Calibri" panose="020F0502020204030204" pitchFamily="34" charset="0"/>
                <a:cs typeface="Calibri" panose="020F0502020204030204" pitchFamily="34" charset="0"/>
              </a:rPr>
              <a:t>N</a:t>
            </a:r>
            <a:r>
              <a:rPr lang="en-GB" sz="2800" dirty="0" err="1" smtClean="0">
                <a:solidFill>
                  <a:srgbClr val="C00000"/>
                </a:solidFill>
                <a:latin typeface="Calibri" panose="020F0502020204030204" pitchFamily="34" charset="0"/>
                <a:cs typeface="Calibri" panose="020F0502020204030204" pitchFamily="34" charset="0"/>
              </a:rPr>
              <a:t>ot</a:t>
            </a:r>
            <a:r>
              <a:rPr lang="en-GB" sz="2800" dirty="0" smtClean="0">
                <a:solidFill>
                  <a:srgbClr val="C00000"/>
                </a:solidFill>
                <a:latin typeface="Calibri" panose="020F0502020204030204" pitchFamily="34" charset="0"/>
                <a:cs typeface="Calibri" panose="020F0502020204030204" pitchFamily="34" charset="0"/>
              </a:rPr>
              <a:t> </a:t>
            </a:r>
            <a:r>
              <a:rPr lang="en-GB" sz="2800" dirty="0" smtClean="0">
                <a:solidFill>
                  <a:srgbClr val="C00000"/>
                </a:solidFill>
                <a:latin typeface="Calibri" panose="020F0502020204030204" pitchFamily="34" charset="0"/>
                <a:cs typeface="Calibri" panose="020F0502020204030204" pitchFamily="34" charset="0"/>
              </a:rPr>
              <a:t>on high seas </a:t>
            </a:r>
            <a:r>
              <a:rPr lang="en-GB" sz="2800" dirty="0" smtClean="0">
                <a:solidFill>
                  <a:srgbClr val="060036"/>
                </a:solidFill>
                <a:latin typeface="Calibri" panose="020F0502020204030204" pitchFamily="34" charset="0"/>
                <a:cs typeface="Calibri" panose="020F0502020204030204" pitchFamily="34" charset="0"/>
              </a:rPr>
              <a:t>or  extraterritorially but within </a:t>
            </a:r>
            <a:r>
              <a:rPr lang="en-GB" sz="2800" dirty="0" smtClean="0">
                <a:solidFill>
                  <a:srgbClr val="060036"/>
                </a:solidFill>
                <a:latin typeface="Calibri" panose="020F0502020204030204" pitchFamily="34" charset="0"/>
                <a:cs typeface="Calibri" panose="020F0502020204030204" pitchFamily="34" charset="0"/>
              </a:rPr>
              <a:t>juris</a:t>
            </a:r>
            <a:r>
              <a:rPr lang="hu-HU" sz="2800" dirty="0" smtClean="0">
                <a:solidFill>
                  <a:srgbClr val="060036"/>
                </a:solidFill>
                <a:latin typeface="Calibri" panose="020F0502020204030204" pitchFamily="34" charset="0"/>
                <a:cs typeface="Calibri" panose="020F0502020204030204" pitchFamily="34" charset="0"/>
              </a:rPr>
              <a:t>-</a:t>
            </a:r>
            <a:r>
              <a:rPr lang="en-GB" sz="2800" dirty="0" smtClean="0">
                <a:solidFill>
                  <a:srgbClr val="060036"/>
                </a:solidFill>
                <a:latin typeface="Calibri" panose="020F0502020204030204" pitchFamily="34" charset="0"/>
                <a:cs typeface="Calibri" panose="020F0502020204030204" pitchFamily="34" charset="0"/>
              </a:rPr>
              <a:t>diction</a:t>
            </a:r>
            <a:r>
              <a:rPr lang="en-GB" sz="2800" dirty="0" smtClean="0">
                <a:solidFill>
                  <a:srgbClr val="060036"/>
                </a:solidFill>
                <a:latin typeface="Calibri" panose="020F0502020204030204" pitchFamily="34" charset="0"/>
                <a:cs typeface="Calibri" panose="020F0502020204030204" pitchFamily="34" charset="0"/>
              </a:rPr>
              <a:t>!)</a:t>
            </a:r>
            <a:endParaRPr lang="en-GB" sz="2800" noProof="0" dirty="0" smtClean="0">
              <a:latin typeface="Calibri" panose="020F0502020204030204" pitchFamily="34" charset="0"/>
              <a:cs typeface="Calibri" panose="020F0502020204030204" pitchFamily="34" charset="0"/>
            </a:endParaRPr>
          </a:p>
          <a:p>
            <a:pPr eaLnBrk="1" hangingPunct="1">
              <a:lnSpc>
                <a:spcPct val="120000"/>
              </a:lnSpc>
              <a:buFontTx/>
              <a:buNone/>
            </a:pPr>
            <a:r>
              <a:rPr lang="en-GB" sz="2800" noProof="0" dirty="0" smtClean="0">
                <a:solidFill>
                  <a:srgbClr val="C00000"/>
                </a:solidFill>
                <a:latin typeface="Calibri" panose="020F0502020204030204" pitchFamily="34" charset="0"/>
                <a:cs typeface="Calibri" panose="020F0502020204030204" pitchFamily="34" charset="0"/>
              </a:rPr>
              <a:t/>
            </a:r>
            <a:br>
              <a:rPr lang="en-GB" sz="2800" noProof="0" dirty="0" smtClean="0">
                <a:solidFill>
                  <a:srgbClr val="C00000"/>
                </a:solidFill>
                <a:latin typeface="Calibri" panose="020F0502020204030204" pitchFamily="34" charset="0"/>
                <a:cs typeface="Calibri" panose="020F0502020204030204" pitchFamily="34" charset="0"/>
              </a:rPr>
            </a:br>
            <a:r>
              <a:rPr lang="en-GB" sz="2800" noProof="0" dirty="0" smtClean="0">
                <a:solidFill>
                  <a:srgbClr val="C00000"/>
                </a:solidFill>
                <a:latin typeface="Calibri" panose="020F0502020204030204" pitchFamily="34" charset="0"/>
                <a:cs typeface="Calibri" panose="020F0502020204030204" pitchFamily="34" charset="0"/>
              </a:rPr>
              <a:t>More favourable provisions</a:t>
            </a:r>
            <a:r>
              <a:rPr lang="en-GB" sz="2800" noProof="0" dirty="0" smtClean="0">
                <a:latin typeface="Calibri" panose="020F0502020204030204" pitchFamily="34" charset="0"/>
                <a:cs typeface="Calibri" panose="020F0502020204030204" pitchFamily="34" charset="0"/>
              </a:rPr>
              <a:t>: MS may maintain or introduce „insofar” as are compatible with this directive (5 §)</a:t>
            </a:r>
          </a:p>
        </p:txBody>
      </p:sp>
      <p:sp>
        <p:nvSpPr>
          <p:cNvPr id="8" name="Szövegdoboz 7"/>
          <p:cNvSpPr txBox="1"/>
          <p:nvPr/>
        </p:nvSpPr>
        <p:spPr>
          <a:xfrm>
            <a:off x="539552" y="908720"/>
            <a:ext cx="8191601" cy="646331"/>
          </a:xfrm>
          <a:prstGeom prst="rect">
            <a:avLst/>
          </a:prstGeom>
          <a:solidFill>
            <a:schemeClr val="bg1">
              <a:lumMod val="20000"/>
              <a:lumOff val="80000"/>
              <a:alpha val="79000"/>
            </a:schemeClr>
          </a:solidFill>
          <a:ln>
            <a:solidFill>
              <a:srgbClr val="C00000"/>
            </a:solidFill>
          </a:ln>
        </p:spPr>
        <p:txBody>
          <a:bodyPr wrap="square" rtlCol="0">
            <a:spAutoFit/>
          </a:bodyPr>
          <a:lstStyle/>
          <a:p>
            <a:pPr algn="ctr"/>
            <a:r>
              <a:rPr lang="hu-HU" sz="1800" dirty="0" err="1" smtClean="0">
                <a:latin typeface="+mj-lt"/>
              </a:rPr>
              <a:t>Cathryn</a:t>
            </a:r>
            <a:r>
              <a:rPr lang="hu-HU" sz="1800" dirty="0" smtClean="0">
                <a:latin typeface="+mj-lt"/>
              </a:rPr>
              <a:t> </a:t>
            </a:r>
            <a:r>
              <a:rPr lang="hu-HU" sz="1800" dirty="0" err="1" smtClean="0">
                <a:latin typeface="+mj-lt"/>
              </a:rPr>
              <a:t>Costello</a:t>
            </a:r>
            <a:r>
              <a:rPr lang="hu-HU" sz="1800" dirty="0" smtClean="0">
                <a:latin typeface="+mj-lt"/>
              </a:rPr>
              <a:t>: </a:t>
            </a:r>
            <a:r>
              <a:rPr lang="hu-HU" sz="1800" dirty="0" err="1" smtClean="0">
                <a:latin typeface="+mj-lt"/>
              </a:rPr>
              <a:t>the</a:t>
            </a:r>
            <a:r>
              <a:rPr lang="hu-HU" sz="1800" dirty="0" smtClean="0">
                <a:latin typeface="+mj-lt"/>
              </a:rPr>
              <a:t> </a:t>
            </a:r>
            <a:r>
              <a:rPr lang="hu-HU" sz="1800" dirty="0" err="1" smtClean="0">
                <a:latin typeface="+mj-lt"/>
              </a:rPr>
              <a:t>dual</a:t>
            </a:r>
            <a:r>
              <a:rPr lang="hu-HU" sz="1800" dirty="0" smtClean="0">
                <a:latin typeface="+mj-lt"/>
              </a:rPr>
              <a:t> </a:t>
            </a:r>
            <a:r>
              <a:rPr lang="hu-HU" sz="1800" dirty="0" err="1" smtClean="0">
                <a:latin typeface="+mj-lt"/>
              </a:rPr>
              <a:t>vision</a:t>
            </a:r>
            <a:r>
              <a:rPr lang="hu-HU" sz="1800" dirty="0" smtClean="0">
                <a:latin typeface="+mj-lt"/>
              </a:rPr>
              <a:t> </a:t>
            </a:r>
            <a:r>
              <a:rPr lang="hu-HU" sz="1800" dirty="0" err="1" smtClean="0">
                <a:latin typeface="+mj-lt"/>
              </a:rPr>
              <a:t>behind</a:t>
            </a:r>
            <a:r>
              <a:rPr lang="hu-HU" sz="1800" dirty="0" smtClean="0">
                <a:latin typeface="+mj-lt"/>
              </a:rPr>
              <a:t> </a:t>
            </a:r>
            <a:r>
              <a:rPr lang="hu-HU" sz="1800" dirty="0" err="1" smtClean="0">
                <a:latin typeface="+mj-lt"/>
              </a:rPr>
              <a:t>the</a:t>
            </a:r>
            <a:r>
              <a:rPr lang="hu-HU" sz="1800" dirty="0" smtClean="0">
                <a:latin typeface="+mj-lt"/>
              </a:rPr>
              <a:t> </a:t>
            </a:r>
            <a:r>
              <a:rPr lang="hu-HU" sz="1800" dirty="0" err="1" smtClean="0">
                <a:latin typeface="+mj-lt"/>
              </a:rPr>
              <a:t>norms</a:t>
            </a:r>
            <a:r>
              <a:rPr lang="hu-HU" sz="1800" dirty="0" smtClean="0">
                <a:latin typeface="+mj-lt"/>
              </a:rPr>
              <a:t>.  </a:t>
            </a:r>
            <a:r>
              <a:rPr lang="hu-HU" sz="1800" dirty="0" err="1">
                <a:latin typeface="+mj-lt"/>
              </a:rPr>
              <a:t>S</a:t>
            </a:r>
            <a:r>
              <a:rPr lang="hu-HU" sz="1800" dirty="0" err="1" smtClean="0">
                <a:latin typeface="+mj-lt"/>
              </a:rPr>
              <a:t>ome</a:t>
            </a:r>
            <a:r>
              <a:rPr lang="hu-HU" sz="1800" dirty="0" smtClean="0">
                <a:latin typeface="+mj-lt"/>
              </a:rPr>
              <a:t> </a:t>
            </a:r>
            <a:r>
              <a:rPr lang="hu-HU" sz="1800" dirty="0" err="1" smtClean="0">
                <a:latin typeface="+mj-lt"/>
              </a:rPr>
              <a:t>are</a:t>
            </a:r>
            <a:r>
              <a:rPr lang="hu-HU" sz="1800" dirty="0" smtClean="0">
                <a:latin typeface="+mj-lt"/>
              </a:rPr>
              <a:t> </a:t>
            </a:r>
            <a:r>
              <a:rPr lang="hu-HU" sz="1800" dirty="0" err="1" smtClean="0">
                <a:latin typeface="+mj-lt"/>
              </a:rPr>
              <a:t>based</a:t>
            </a:r>
            <a:r>
              <a:rPr lang="hu-HU" sz="1800" dirty="0" smtClean="0">
                <a:latin typeface="+mj-lt"/>
              </a:rPr>
              <a:t> </a:t>
            </a:r>
            <a:r>
              <a:rPr lang="hu-HU" sz="1800" dirty="0" err="1" smtClean="0">
                <a:latin typeface="+mj-lt"/>
              </a:rPr>
              <a:t>on</a:t>
            </a:r>
            <a:r>
              <a:rPr lang="hu-HU" sz="1800" dirty="0" smtClean="0">
                <a:latin typeface="+mj-lt"/>
              </a:rPr>
              <a:t> </a:t>
            </a:r>
            <a:r>
              <a:rPr lang="hu-HU" sz="1800" dirty="0" err="1" smtClean="0">
                <a:latin typeface="+mj-lt"/>
              </a:rPr>
              <a:t>the</a:t>
            </a:r>
            <a:r>
              <a:rPr lang="hu-HU" sz="1800" dirty="0" smtClean="0">
                <a:latin typeface="+mj-lt"/>
              </a:rPr>
              <a:t> image of  </a:t>
            </a:r>
            <a:r>
              <a:rPr lang="hu-HU" sz="1800" dirty="0" err="1" smtClean="0">
                <a:solidFill>
                  <a:srgbClr val="C00000"/>
                </a:solidFill>
                <a:latin typeface="+mj-lt"/>
              </a:rPr>
              <a:t>the</a:t>
            </a:r>
            <a:r>
              <a:rPr lang="hu-HU" sz="1800" dirty="0" smtClean="0">
                <a:solidFill>
                  <a:srgbClr val="C00000"/>
                </a:solidFill>
                <a:latin typeface="+mj-lt"/>
              </a:rPr>
              <a:t> </a:t>
            </a:r>
            <a:r>
              <a:rPr lang="hu-HU" sz="1800" dirty="0" err="1" smtClean="0">
                <a:solidFill>
                  <a:srgbClr val="C00000"/>
                </a:solidFill>
                <a:latin typeface="+mj-lt"/>
              </a:rPr>
              <a:t>abusive</a:t>
            </a:r>
            <a:r>
              <a:rPr lang="hu-HU" sz="1800" dirty="0" smtClean="0">
                <a:solidFill>
                  <a:srgbClr val="C00000"/>
                </a:solidFill>
                <a:latin typeface="+mj-lt"/>
              </a:rPr>
              <a:t> </a:t>
            </a:r>
            <a:r>
              <a:rPr lang="hu-HU" sz="1800" dirty="0" err="1" smtClean="0">
                <a:solidFill>
                  <a:srgbClr val="C00000"/>
                </a:solidFill>
                <a:latin typeface="+mj-lt"/>
              </a:rPr>
              <a:t>asyum</a:t>
            </a:r>
            <a:r>
              <a:rPr lang="hu-HU" sz="1800" dirty="0" smtClean="0">
                <a:latin typeface="+mj-lt"/>
              </a:rPr>
              <a:t> </a:t>
            </a:r>
            <a:r>
              <a:rPr lang="hu-HU" sz="1800" dirty="0" err="1" smtClean="0">
                <a:latin typeface="+mj-lt"/>
              </a:rPr>
              <a:t>seeker</a:t>
            </a:r>
            <a:r>
              <a:rPr lang="hu-HU" sz="1800" dirty="0" smtClean="0">
                <a:latin typeface="+mj-lt"/>
              </a:rPr>
              <a:t> and </a:t>
            </a:r>
            <a:r>
              <a:rPr lang="hu-HU" sz="1800" dirty="0" err="1" smtClean="0">
                <a:latin typeface="+mj-lt"/>
              </a:rPr>
              <a:t>others</a:t>
            </a:r>
            <a:r>
              <a:rPr lang="hu-HU" sz="1800" dirty="0" smtClean="0">
                <a:latin typeface="+mj-lt"/>
              </a:rPr>
              <a:t> </a:t>
            </a:r>
            <a:r>
              <a:rPr lang="hu-HU" sz="1800" dirty="0" err="1" smtClean="0">
                <a:latin typeface="+mj-lt"/>
              </a:rPr>
              <a:t>on</a:t>
            </a:r>
            <a:r>
              <a:rPr lang="hu-HU" sz="1800" dirty="0" smtClean="0">
                <a:latin typeface="+mj-lt"/>
              </a:rPr>
              <a:t>  </a:t>
            </a:r>
            <a:r>
              <a:rPr lang="hu-HU" sz="1800" dirty="0" err="1" smtClean="0">
                <a:solidFill>
                  <a:srgbClr val="C00000"/>
                </a:solidFill>
                <a:latin typeface="+mj-lt"/>
              </a:rPr>
              <a:t>the</a:t>
            </a:r>
            <a:r>
              <a:rPr lang="hu-HU" sz="1800" dirty="0" smtClean="0">
                <a:solidFill>
                  <a:srgbClr val="C00000"/>
                </a:solidFill>
                <a:latin typeface="+mj-lt"/>
              </a:rPr>
              <a:t> </a:t>
            </a:r>
            <a:r>
              <a:rPr lang="hu-HU" sz="1800" dirty="0" err="1" smtClean="0">
                <a:solidFill>
                  <a:srgbClr val="C00000"/>
                </a:solidFill>
                <a:latin typeface="+mj-lt"/>
              </a:rPr>
              <a:t>vulnerable</a:t>
            </a:r>
            <a:r>
              <a:rPr lang="hu-HU" sz="1800" dirty="0" smtClean="0">
                <a:solidFill>
                  <a:srgbClr val="C00000"/>
                </a:solidFill>
                <a:latin typeface="+mj-lt"/>
              </a:rPr>
              <a:t> </a:t>
            </a:r>
            <a:r>
              <a:rPr lang="hu-HU" sz="1800" dirty="0" err="1" smtClean="0">
                <a:solidFill>
                  <a:srgbClr val="C00000"/>
                </a:solidFill>
                <a:latin typeface="+mj-lt"/>
              </a:rPr>
              <a:t>a.s</a:t>
            </a:r>
            <a:r>
              <a:rPr lang="hu-HU" sz="1800" dirty="0" smtClean="0">
                <a:solidFill>
                  <a:srgbClr val="C00000"/>
                </a:solidFill>
                <a:latin typeface="+mj-lt"/>
              </a:rPr>
              <a:t>. </a:t>
            </a:r>
            <a:endParaRPr lang="en-GB" sz="1800" dirty="0">
              <a:solidFill>
                <a:srgbClr val="C00000"/>
              </a:solidFill>
              <a:latin typeface="+mj-lt"/>
            </a:endParaRPr>
          </a:p>
        </p:txBody>
      </p:sp>
    </p:spTree>
    <p:extLst>
      <p:ext uri="{BB962C8B-B14F-4D97-AF65-F5344CB8AC3E}">
        <p14:creationId xmlns:p14="http://schemas.microsoft.com/office/powerpoint/2010/main" val="3849258393"/>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847013" cy="981075"/>
          </a:xfrm>
        </p:spPr>
        <p:txBody>
          <a:bodyPr/>
          <a:lstStyle/>
          <a:p>
            <a:pPr eaLnBrk="1" hangingPunct="1">
              <a:defRPr/>
            </a:pPr>
            <a:r>
              <a:rPr lang="en-GB" dirty="0" smtClean="0">
                <a:latin typeface="Calibri" panose="020F0502020204030204" pitchFamily="34" charset="0"/>
                <a:cs typeface="Calibri" panose="020F0502020204030204" pitchFamily="34" charset="0"/>
              </a:rPr>
              <a:t>Procedures directive, 2013</a:t>
            </a:r>
            <a:br>
              <a:rPr lang="en-GB" dirty="0" smtClean="0">
                <a:latin typeface="Calibri" panose="020F0502020204030204" pitchFamily="34" charset="0"/>
                <a:cs typeface="Calibri" panose="020F0502020204030204" pitchFamily="34" charset="0"/>
              </a:rPr>
            </a:br>
            <a:r>
              <a:rPr lang="en-GB" sz="1800" dirty="0" smtClean="0">
                <a:latin typeface="Calibri" panose="020F0502020204030204" pitchFamily="34" charset="0"/>
                <a:cs typeface="Calibri" panose="020F0502020204030204" pitchFamily="34" charset="0"/>
              </a:rPr>
              <a:t>Guarantees (selected list)</a:t>
            </a:r>
            <a:endParaRPr lang="en-GB" noProof="0" dirty="0" smtClean="0">
              <a:latin typeface="Calibri" panose="020F0502020204030204" pitchFamily="34" charset="0"/>
              <a:cs typeface="Calibri" panose="020F0502020204030204" pitchFamily="34" charset="0"/>
            </a:endParaRPr>
          </a:p>
        </p:txBody>
      </p:sp>
      <p:sp>
        <p:nvSpPr>
          <p:cNvPr id="20482" name="Rectangle 3"/>
          <p:cNvSpPr>
            <a:spLocks noGrp="1" noChangeArrowheads="1"/>
          </p:cNvSpPr>
          <p:nvPr>
            <p:ph idx="1"/>
          </p:nvPr>
        </p:nvSpPr>
        <p:spPr>
          <a:xfrm>
            <a:off x="611560" y="1124744"/>
            <a:ext cx="7992888" cy="5544616"/>
          </a:xfrm>
        </p:spPr>
        <p:txBody>
          <a:bodyPr>
            <a:normAutofit fontScale="92500"/>
          </a:bodyPr>
          <a:lstStyle/>
          <a:p>
            <a:pPr eaLnBrk="1" hangingPunct="1">
              <a:lnSpc>
                <a:spcPct val="150000"/>
              </a:lnSpc>
              <a:buFontTx/>
              <a:buChar char="-"/>
            </a:pPr>
            <a:r>
              <a:rPr lang="hu-HU" noProof="0" dirty="0" smtClean="0">
                <a:solidFill>
                  <a:srgbClr val="C00000"/>
                </a:solidFill>
                <a:latin typeface="Calibri" panose="020F0502020204030204" pitchFamily="34" charset="0"/>
                <a:cs typeface="Calibri" panose="020F0502020204030204" pitchFamily="34" charset="0"/>
              </a:rPr>
              <a:t> </a:t>
            </a:r>
            <a:r>
              <a:rPr lang="en-GB" noProof="0" dirty="0" smtClean="0">
                <a:solidFill>
                  <a:srgbClr val="C00000"/>
                </a:solidFill>
                <a:latin typeface="Calibri" panose="020F0502020204030204" pitchFamily="34" charset="0"/>
                <a:cs typeface="Calibri" panose="020F0502020204030204" pitchFamily="34" charset="0"/>
              </a:rPr>
              <a:t>Access</a:t>
            </a:r>
            <a:r>
              <a:rPr lang="en-GB" noProof="0" dirty="0" smtClean="0">
                <a:latin typeface="Calibri" panose="020F0502020204030204" pitchFamily="34" charset="0"/>
                <a:cs typeface="Calibri" panose="020F0502020204030204" pitchFamily="34" charset="0"/>
              </a:rPr>
              <a:t> </a:t>
            </a:r>
            <a:r>
              <a:rPr lang="en-GB" noProof="0" dirty="0" smtClean="0">
                <a:latin typeface="Calibri" panose="020F0502020204030204" pitchFamily="34" charset="0"/>
                <a:cs typeface="Calibri" panose="020F0502020204030204" pitchFamily="34" charset="0"/>
              </a:rPr>
              <a:t>to procedure  </a:t>
            </a:r>
          </a:p>
          <a:p>
            <a:pPr eaLnBrk="1" hangingPunct="1">
              <a:lnSpc>
                <a:spcPct val="150000"/>
              </a:lnSpc>
              <a:buFontTx/>
              <a:buChar char="-"/>
            </a:pPr>
            <a:r>
              <a:rPr lang="hu-HU" noProof="0" dirty="0" smtClean="0">
                <a:solidFill>
                  <a:srgbClr val="C00000"/>
                </a:solidFill>
                <a:latin typeface="Calibri" panose="020F0502020204030204" pitchFamily="34" charset="0"/>
                <a:cs typeface="Calibri" panose="020F0502020204030204" pitchFamily="34" charset="0"/>
              </a:rPr>
              <a:t> </a:t>
            </a:r>
            <a:r>
              <a:rPr lang="en-GB" noProof="0" dirty="0" smtClean="0">
                <a:solidFill>
                  <a:srgbClr val="C00000"/>
                </a:solidFill>
                <a:latin typeface="Calibri" panose="020F0502020204030204" pitchFamily="34" charset="0"/>
                <a:cs typeface="Calibri" panose="020F0502020204030204" pitchFamily="34" charset="0"/>
              </a:rPr>
              <a:t>Right </a:t>
            </a:r>
            <a:r>
              <a:rPr lang="en-GB" noProof="0" dirty="0" smtClean="0">
                <a:solidFill>
                  <a:srgbClr val="C00000"/>
                </a:solidFill>
                <a:latin typeface="Calibri" panose="020F0502020204030204" pitchFamily="34" charset="0"/>
                <a:cs typeface="Calibri" panose="020F0502020204030204" pitchFamily="34" charset="0"/>
              </a:rPr>
              <a:t>to stay  </a:t>
            </a:r>
            <a:r>
              <a:rPr lang="en-GB" noProof="0" dirty="0" smtClean="0">
                <a:latin typeface="Calibri" panose="020F0502020204030204" pitchFamily="34" charset="0"/>
                <a:cs typeface="Calibri" panose="020F0502020204030204" pitchFamily="34" charset="0"/>
              </a:rPr>
              <a:t>- (until first instance decision)</a:t>
            </a:r>
          </a:p>
          <a:p>
            <a:pPr eaLnBrk="1" hangingPunct="1">
              <a:lnSpc>
                <a:spcPct val="150000"/>
              </a:lnSpc>
              <a:buFontTx/>
              <a:buChar char="-"/>
            </a:pPr>
            <a:r>
              <a:rPr lang="hu-HU" dirty="0" smtClean="0">
                <a:solidFill>
                  <a:srgbClr val="C00000"/>
                </a:solidFill>
                <a:latin typeface="Calibri" panose="020F0502020204030204" pitchFamily="34" charset="0"/>
                <a:cs typeface="Calibri" panose="020F0502020204030204" pitchFamily="34" charset="0"/>
              </a:rPr>
              <a:t> </a:t>
            </a:r>
            <a:r>
              <a:rPr lang="en-GB" dirty="0" smtClean="0">
                <a:solidFill>
                  <a:srgbClr val="C00000"/>
                </a:solidFill>
                <a:latin typeface="Calibri" panose="020F0502020204030204" pitchFamily="34" charset="0"/>
                <a:cs typeface="Calibri" panose="020F0502020204030204" pitchFamily="34" charset="0"/>
              </a:rPr>
              <a:t>Counselling </a:t>
            </a:r>
            <a:r>
              <a:rPr lang="en-GB" dirty="0" smtClean="0">
                <a:solidFill>
                  <a:srgbClr val="C00000"/>
                </a:solidFill>
                <a:latin typeface="Calibri" panose="020F0502020204030204" pitchFamily="34" charset="0"/>
                <a:cs typeface="Calibri" panose="020F0502020204030204" pitchFamily="34" charset="0"/>
              </a:rPr>
              <a:t>in detention and border zone</a:t>
            </a:r>
          </a:p>
          <a:p>
            <a:pPr eaLnBrk="1" hangingPunct="1">
              <a:lnSpc>
                <a:spcPct val="150000"/>
              </a:lnSpc>
              <a:buFontTx/>
              <a:buChar char="-"/>
            </a:pPr>
            <a:r>
              <a:rPr lang="hu-HU" noProof="0" dirty="0" smtClean="0">
                <a:latin typeface="Calibri" panose="020F0502020204030204" pitchFamily="34" charset="0"/>
                <a:cs typeface="Calibri" panose="020F0502020204030204" pitchFamily="34" charset="0"/>
              </a:rPr>
              <a:t> </a:t>
            </a:r>
            <a:r>
              <a:rPr lang="en-GB" noProof="0" dirty="0" smtClean="0">
                <a:latin typeface="Calibri" panose="020F0502020204030204" pitchFamily="34" charset="0"/>
                <a:cs typeface="Calibri" panose="020F0502020204030204" pitchFamily="34" charset="0"/>
              </a:rPr>
              <a:t>Procedural </a:t>
            </a:r>
            <a:r>
              <a:rPr lang="en-GB" noProof="0" dirty="0" smtClean="0">
                <a:latin typeface="Calibri" panose="020F0502020204030204" pitchFamily="34" charset="0"/>
                <a:cs typeface="Calibri" panose="020F0502020204030204" pitchFamily="34" charset="0"/>
              </a:rPr>
              <a:t>requirements:</a:t>
            </a:r>
            <a:r>
              <a:rPr lang="en-GB" noProof="0" dirty="0" smtClean="0">
                <a:solidFill>
                  <a:srgbClr val="C00000"/>
                </a:solidFill>
                <a:latin typeface="Calibri" panose="020F0502020204030204" pitchFamily="34" charset="0"/>
                <a:cs typeface="Calibri" panose="020F0502020204030204" pitchFamily="34" charset="0"/>
              </a:rPr>
              <a:t> appropriate  examination</a:t>
            </a:r>
            <a:r>
              <a:rPr lang="en-GB" noProof="0" dirty="0" smtClean="0">
                <a:latin typeface="Calibri" panose="020F0502020204030204" pitchFamily="34" charset="0"/>
                <a:cs typeface="Calibri" panose="020F0502020204030204" pitchFamily="34" charset="0"/>
              </a:rPr>
              <a:t>: </a:t>
            </a:r>
            <a:r>
              <a:rPr lang="en-GB" dirty="0" smtClean="0">
                <a:solidFill>
                  <a:srgbClr val="17161C"/>
                </a:solidFill>
                <a:latin typeface="Calibri" panose="020F0502020204030204" pitchFamily="34" charset="0"/>
                <a:cs typeface="Calibri" panose="020F0502020204030204" pitchFamily="34" charset="0"/>
              </a:rPr>
              <a:t> </a:t>
            </a:r>
            <a:r>
              <a:rPr lang="en-GB" noProof="0" dirty="0" smtClean="0">
                <a:solidFill>
                  <a:srgbClr val="17161C"/>
                </a:solidFill>
                <a:latin typeface="Calibri" panose="020F0502020204030204" pitchFamily="34" charset="0"/>
                <a:cs typeface="Calibri" panose="020F0502020204030204" pitchFamily="34" charset="0"/>
              </a:rPr>
              <a:t>individual, objective, impartial,  based on up to date country of origin and transit info, by person knowledgeable about asylum law</a:t>
            </a:r>
          </a:p>
          <a:p>
            <a:pPr eaLnBrk="1" hangingPunct="1">
              <a:lnSpc>
                <a:spcPct val="150000"/>
              </a:lnSpc>
              <a:buFontTx/>
              <a:buChar char="-"/>
            </a:pPr>
            <a:r>
              <a:rPr lang="en-GB" noProof="0" dirty="0" smtClean="0">
                <a:latin typeface="Calibri" panose="020F0502020204030204" pitchFamily="34" charset="0"/>
                <a:cs typeface="Calibri" panose="020F0502020204030204" pitchFamily="34" charset="0"/>
              </a:rPr>
              <a:t> </a:t>
            </a:r>
            <a:r>
              <a:rPr lang="en-GB" noProof="0" dirty="0" smtClean="0">
                <a:solidFill>
                  <a:srgbClr val="C00000"/>
                </a:solidFill>
                <a:latin typeface="Calibri" panose="020F0502020204030204" pitchFamily="34" charset="0"/>
                <a:cs typeface="Calibri" panose="020F0502020204030204" pitchFamily="34" charset="0"/>
              </a:rPr>
              <a:t>Decision: in writing</a:t>
            </a:r>
            <a:r>
              <a:rPr lang="en-GB" noProof="0" dirty="0" smtClean="0">
                <a:latin typeface="Calibri" panose="020F0502020204030204" pitchFamily="34" charset="0"/>
                <a:cs typeface="Calibri" panose="020F0502020204030204" pitchFamily="34" charset="0"/>
              </a:rPr>
              <a:t>, justification if negative (!)</a:t>
            </a:r>
          </a:p>
          <a:p>
            <a:pPr eaLnBrk="1" hangingPunct="1">
              <a:lnSpc>
                <a:spcPct val="150000"/>
              </a:lnSpc>
              <a:buFontTx/>
              <a:buChar char="-"/>
            </a:pPr>
            <a:r>
              <a:rPr lang="hu-HU" dirty="0" smtClean="0">
                <a:solidFill>
                  <a:srgbClr val="C00000"/>
                </a:solidFill>
                <a:latin typeface="Calibri" panose="020F0502020204030204" pitchFamily="34" charset="0"/>
                <a:cs typeface="Calibri" panose="020F0502020204030204" pitchFamily="34" charset="0"/>
              </a:rPr>
              <a:t> </a:t>
            </a:r>
            <a:r>
              <a:rPr lang="en-GB" dirty="0" smtClean="0">
                <a:solidFill>
                  <a:srgbClr val="C00000"/>
                </a:solidFill>
                <a:latin typeface="Calibri" panose="020F0502020204030204" pitchFamily="34" charset="0"/>
                <a:cs typeface="Calibri" panose="020F0502020204030204" pitchFamily="34" charset="0"/>
              </a:rPr>
              <a:t>Interpreter </a:t>
            </a:r>
            <a:r>
              <a:rPr lang="en-GB" dirty="0" smtClean="0">
                <a:latin typeface="Calibri" panose="020F0502020204030204" pitchFamily="34" charset="0"/>
                <a:cs typeface="Calibri" panose="020F0502020204030204" pitchFamily="34" charset="0"/>
              </a:rPr>
              <a:t>„whenever necessary</a:t>
            </a:r>
          </a:p>
          <a:p>
            <a:pPr eaLnBrk="1" hangingPunct="1">
              <a:lnSpc>
                <a:spcPct val="150000"/>
              </a:lnSpc>
              <a:buFontTx/>
              <a:buChar char="-"/>
            </a:pPr>
            <a:r>
              <a:rPr lang="hu-HU"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Access </a:t>
            </a:r>
            <a:r>
              <a:rPr lang="en-GB" dirty="0" smtClean="0">
                <a:latin typeface="Calibri" panose="020F0502020204030204" pitchFamily="34" charset="0"/>
                <a:cs typeface="Calibri" panose="020F0502020204030204" pitchFamily="34" charset="0"/>
              </a:rPr>
              <a:t>to </a:t>
            </a:r>
            <a:r>
              <a:rPr lang="en-GB" dirty="0" smtClean="0">
                <a:solidFill>
                  <a:srgbClr val="C00000"/>
                </a:solidFill>
                <a:latin typeface="Calibri" panose="020F0502020204030204" pitchFamily="34" charset="0"/>
                <a:cs typeface="Calibri" panose="020F0502020204030204" pitchFamily="34" charset="0"/>
              </a:rPr>
              <a:t>UNHCR</a:t>
            </a:r>
            <a:r>
              <a:rPr lang="en-GB" dirty="0" smtClean="0">
                <a:latin typeface="Calibri" panose="020F0502020204030204" pitchFamily="34" charset="0"/>
                <a:cs typeface="Calibri" panose="020F0502020204030204" pitchFamily="34" charset="0"/>
              </a:rPr>
              <a:t> or an agency working on its behalf</a:t>
            </a:r>
          </a:p>
          <a:p>
            <a:pPr eaLnBrk="1" hangingPunct="1"/>
            <a:endParaRPr lang="en-GB" dirty="0" smtClean="0">
              <a:latin typeface="Calibri" panose="020F0502020204030204" pitchFamily="34" charset="0"/>
              <a:cs typeface="Calibri" panose="020F0502020204030204" pitchFamily="34" charset="0"/>
            </a:endParaRPr>
          </a:p>
          <a:p>
            <a:pPr eaLnBrk="1" hangingPunct="1">
              <a:lnSpc>
                <a:spcPct val="110000"/>
              </a:lnSpc>
              <a:buFontTx/>
              <a:buChar char="-"/>
            </a:pPr>
            <a:endParaRPr lang="en-GB" sz="2000" b="1" noProof="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277938"/>
      </p:ext>
    </p:extLst>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692696"/>
          </a:xfrm>
        </p:spPr>
        <p:txBody>
          <a:bodyPr/>
          <a:lstStyle/>
          <a:p>
            <a:pPr eaLnBrk="1" hangingPunct="1">
              <a:defRPr/>
            </a:pPr>
            <a:r>
              <a:rPr lang="en-GB" dirty="0" smtClean="0">
                <a:latin typeface="Calibri" panose="020F0502020204030204" pitchFamily="34" charset="0"/>
                <a:cs typeface="Calibri" panose="020F0502020204030204" pitchFamily="34" charset="0"/>
              </a:rPr>
              <a:t>Procedures directive, 2013</a:t>
            </a:r>
            <a:br>
              <a:rPr lang="en-GB" dirty="0" smtClean="0">
                <a:latin typeface="Calibri" panose="020F0502020204030204" pitchFamily="34" charset="0"/>
                <a:cs typeface="Calibri" panose="020F0502020204030204" pitchFamily="34" charset="0"/>
              </a:rPr>
            </a:br>
            <a:r>
              <a:rPr lang="en-GB" sz="1800" dirty="0" smtClean="0">
                <a:latin typeface="Calibri" panose="020F0502020204030204" pitchFamily="34" charset="0"/>
                <a:cs typeface="Calibri" panose="020F0502020204030204" pitchFamily="34" charset="0"/>
              </a:rPr>
              <a:t>guarantees </a:t>
            </a:r>
            <a:endParaRPr lang="en-GB" noProof="0" dirty="0" smtClean="0">
              <a:latin typeface="Calibri" panose="020F0502020204030204" pitchFamily="34" charset="0"/>
              <a:cs typeface="Calibri" panose="020F0502020204030204" pitchFamily="34" charset="0"/>
            </a:endParaRPr>
          </a:p>
        </p:txBody>
      </p:sp>
      <p:sp>
        <p:nvSpPr>
          <p:cNvPr id="24578" name="Rectangle 3"/>
          <p:cNvSpPr>
            <a:spLocks noGrp="1" noChangeArrowheads="1"/>
          </p:cNvSpPr>
          <p:nvPr>
            <p:ph idx="1"/>
          </p:nvPr>
        </p:nvSpPr>
        <p:spPr>
          <a:xfrm>
            <a:off x="457200" y="764704"/>
            <a:ext cx="8147248" cy="5688632"/>
          </a:xfrm>
        </p:spPr>
        <p:txBody>
          <a:bodyPr>
            <a:normAutofit lnSpcReduction="10000"/>
          </a:bodyPr>
          <a:lstStyle/>
          <a:p>
            <a:pPr eaLnBrk="1" hangingPunct="1">
              <a:buFontTx/>
              <a:buNone/>
            </a:pPr>
            <a:r>
              <a:rPr lang="en-GB" noProof="0" dirty="0" smtClean="0">
                <a:solidFill>
                  <a:srgbClr val="C00000"/>
                </a:solidFill>
                <a:latin typeface="Calibri" panose="020F0502020204030204" pitchFamily="34" charset="0"/>
                <a:cs typeface="Calibri" panose="020F0502020204030204" pitchFamily="34" charset="0"/>
              </a:rPr>
              <a:t>Interview: </a:t>
            </a:r>
            <a:r>
              <a:rPr lang="en-GB" noProof="0" dirty="0" smtClean="0">
                <a:latin typeface="Calibri" panose="020F0502020204030204" pitchFamily="34" charset="0"/>
                <a:cs typeface="Calibri" panose="020F0502020204030204" pitchFamily="34" charset="0"/>
              </a:rPr>
              <a:t>Compulsory, with exceptions</a:t>
            </a:r>
          </a:p>
          <a:p>
            <a:pPr eaLnBrk="1" hangingPunct="1">
              <a:buFontTx/>
              <a:buNone/>
            </a:pPr>
            <a:r>
              <a:rPr lang="en-GB"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Preferably </a:t>
            </a:r>
            <a:r>
              <a:rPr lang="en-GB" dirty="0" smtClean="0">
                <a:latin typeface="Calibri" panose="020F0502020204030204" pitchFamily="34" charset="0"/>
                <a:cs typeface="Calibri" panose="020F0502020204030204" pitchFamily="34" charset="0"/>
              </a:rPr>
              <a:t>same sex </a:t>
            </a:r>
            <a:r>
              <a:rPr lang="en-GB" dirty="0" smtClean="0">
                <a:latin typeface="Calibri" panose="020F0502020204030204" pitchFamily="34" charset="0"/>
                <a:cs typeface="Calibri" panose="020F0502020204030204" pitchFamily="34" charset="0"/>
              </a:rPr>
              <a:t>interviewer</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who</a:t>
            </a:r>
            <a:r>
              <a:rPr lang="hu-HU" dirty="0" smtClean="0">
                <a:latin typeface="Calibri" panose="020F0502020204030204" pitchFamily="34" charset="0"/>
                <a:cs typeface="Calibri" panose="020F0502020204030204" pitchFamily="34" charset="0"/>
              </a:rPr>
              <a:t> is </a:t>
            </a:r>
            <a:endParaRPr lang="en-GB" noProof="0" dirty="0" smtClean="0">
              <a:latin typeface="Calibri" panose="020F0502020204030204" pitchFamily="34" charset="0"/>
              <a:cs typeface="Calibri" panose="020F0502020204030204" pitchFamily="34" charset="0"/>
            </a:endParaRPr>
          </a:p>
          <a:p>
            <a:pPr lvl="3"/>
            <a:r>
              <a:rPr lang="en-GB" sz="2400" noProof="0" dirty="0" smtClean="0">
                <a:solidFill>
                  <a:srgbClr val="C00000"/>
                </a:solidFill>
                <a:latin typeface="Calibri" panose="020F0502020204030204" pitchFamily="34" charset="0"/>
                <a:cs typeface="Calibri" panose="020F0502020204030204" pitchFamily="34" charset="0"/>
              </a:rPr>
              <a:t>„sufficiently </a:t>
            </a:r>
            <a:r>
              <a:rPr lang="en-GB" sz="2400" noProof="0" dirty="0" smtClean="0">
                <a:solidFill>
                  <a:srgbClr val="C00000"/>
                </a:solidFill>
                <a:latin typeface="Calibri" panose="020F0502020204030204" pitchFamily="34" charset="0"/>
                <a:cs typeface="Calibri" panose="020F0502020204030204" pitchFamily="34" charset="0"/>
              </a:rPr>
              <a:t>competent</a:t>
            </a:r>
            <a:r>
              <a:rPr lang="en-GB" sz="2400" noProof="0" dirty="0" smtClean="0">
                <a:latin typeface="Calibri" panose="020F0502020204030204" pitchFamily="34" charset="0"/>
                <a:cs typeface="Calibri" panose="020F0502020204030204" pitchFamily="34" charset="0"/>
              </a:rPr>
              <a:t>”,  (to take account of applicant’s </a:t>
            </a:r>
            <a:r>
              <a:rPr lang="en-GB" sz="2400" noProof="0" dirty="0" smtClean="0">
                <a:solidFill>
                  <a:srgbClr val="C00000"/>
                </a:solidFill>
                <a:latin typeface="Calibri" panose="020F0502020204030204" pitchFamily="34" charset="0"/>
                <a:cs typeface="Calibri" panose="020F0502020204030204" pitchFamily="34" charset="0"/>
              </a:rPr>
              <a:t>cultural origin  </a:t>
            </a:r>
            <a:r>
              <a:rPr lang="en-GB" sz="2400" noProof="0" dirty="0" smtClean="0">
                <a:latin typeface="Calibri" panose="020F0502020204030204" pitchFamily="34" charset="0"/>
                <a:cs typeface="Calibri" panose="020F0502020204030204" pitchFamily="34" charset="0"/>
              </a:rPr>
              <a:t>and vulnerability </a:t>
            </a:r>
            <a:r>
              <a:rPr lang="en-GB" sz="2400" dirty="0" smtClean="0">
                <a:solidFill>
                  <a:srgbClr val="C00000"/>
                </a:solidFill>
                <a:latin typeface="Calibri" panose="020F0502020204030204" pitchFamily="34" charset="0"/>
                <a:cs typeface="Calibri" panose="020F0502020204030204" pitchFamily="34" charset="0"/>
              </a:rPr>
              <a:t>gender, sexual orientation, </a:t>
            </a:r>
            <a:r>
              <a:rPr lang="en-GB" sz="2400" dirty="0" smtClean="0">
                <a:solidFill>
                  <a:srgbClr val="060036"/>
                </a:solidFill>
                <a:latin typeface="Calibri" panose="020F0502020204030204" pitchFamily="34" charset="0"/>
                <a:cs typeface="Calibri" panose="020F0502020204030204" pitchFamily="34" charset="0"/>
              </a:rPr>
              <a:t>gender identity</a:t>
            </a:r>
            <a:r>
              <a:rPr lang="en-GB" sz="2000" dirty="0" smtClean="0">
                <a:solidFill>
                  <a:srgbClr val="060036"/>
                </a:solidFill>
                <a:latin typeface="Calibri" panose="020F0502020204030204" pitchFamily="34" charset="0"/>
                <a:cs typeface="Calibri" panose="020F0502020204030204" pitchFamily="34" charset="0"/>
              </a:rPr>
              <a:t>)</a:t>
            </a:r>
            <a:endParaRPr lang="hu-HU" sz="2000" dirty="0" smtClean="0">
              <a:solidFill>
                <a:srgbClr val="060036"/>
              </a:solidFill>
              <a:latin typeface="Calibri" panose="020F0502020204030204" pitchFamily="34" charset="0"/>
              <a:cs typeface="Calibri" panose="020F0502020204030204" pitchFamily="34" charset="0"/>
            </a:endParaRPr>
          </a:p>
          <a:p>
            <a:pPr lvl="3"/>
            <a:endParaRPr lang="en-GB" sz="2000" dirty="0" smtClean="0">
              <a:solidFill>
                <a:srgbClr val="060036"/>
              </a:solidFill>
              <a:latin typeface="Calibri" panose="020F0502020204030204" pitchFamily="34" charset="0"/>
              <a:cs typeface="Calibri" panose="020F0502020204030204" pitchFamily="34" charset="0"/>
            </a:endParaRPr>
          </a:p>
          <a:p>
            <a:pPr eaLnBrk="1" hangingPunct="1">
              <a:lnSpc>
                <a:spcPct val="120000"/>
              </a:lnSpc>
              <a:defRPr/>
            </a:pPr>
            <a:r>
              <a:rPr lang="en-GB" dirty="0" smtClean="0">
                <a:solidFill>
                  <a:srgbClr val="C00000"/>
                </a:solidFill>
                <a:latin typeface="Calibri" panose="020F0502020204030204" pitchFamily="34" charset="0"/>
                <a:cs typeface="Calibri" panose="020F0502020204030204" pitchFamily="34" charset="0"/>
              </a:rPr>
              <a:t>Legal assistance: </a:t>
            </a:r>
          </a:p>
          <a:p>
            <a:pPr eaLnBrk="1" hangingPunct="1">
              <a:lnSpc>
                <a:spcPct val="120000"/>
              </a:lnSpc>
              <a:defRPr/>
            </a:pPr>
            <a:r>
              <a:rPr lang="en-GB" dirty="0" smtClean="0">
                <a:solidFill>
                  <a:schemeClr val="tx2"/>
                </a:solidFill>
                <a:latin typeface="Calibri" panose="020F0502020204030204" pitchFamily="34" charset="0"/>
                <a:cs typeface="Calibri" panose="020F0502020204030204" pitchFamily="34" charset="0"/>
              </a:rPr>
              <a:t>	</a:t>
            </a:r>
            <a:r>
              <a:rPr lang="en-GB" sz="2600" dirty="0" smtClean="0">
                <a:latin typeface="Calibri" panose="020F0502020204030204" pitchFamily="34" charset="0"/>
                <a:cs typeface="Calibri" panose="020F0502020204030204" pitchFamily="34" charset="0"/>
              </a:rPr>
              <a:t>- Applicant must have </a:t>
            </a:r>
            <a:r>
              <a:rPr lang="en-GB" sz="2600" dirty="0" smtClean="0">
                <a:solidFill>
                  <a:srgbClr val="C00000"/>
                </a:solidFill>
                <a:latin typeface="Calibri" panose="020F0502020204030204" pitchFamily="34" charset="0"/>
                <a:cs typeface="Calibri" panose="020F0502020204030204" pitchFamily="34" charset="0"/>
              </a:rPr>
              <a:t>access  to lawyer </a:t>
            </a:r>
            <a:r>
              <a:rPr lang="en-GB" sz="2600" dirty="0" smtClean="0">
                <a:latin typeface="Calibri" panose="020F0502020204030204" pitchFamily="34" charset="0"/>
                <a:cs typeface="Calibri" panose="020F0502020204030204" pitchFamily="34" charset="0"/>
              </a:rPr>
              <a:t>(at her </a:t>
            </a:r>
            <a:r>
              <a:rPr lang="hu-HU" sz="2600" dirty="0" smtClean="0">
                <a:latin typeface="Calibri" panose="020F0502020204030204" pitchFamily="34" charset="0"/>
                <a:cs typeface="Calibri" panose="020F0502020204030204" pitchFamily="34" charset="0"/>
              </a:rPr>
              <a:t>		</a:t>
            </a:r>
            <a:r>
              <a:rPr lang="en-GB" sz="2600" dirty="0" smtClean="0">
                <a:latin typeface="Calibri" panose="020F0502020204030204" pitchFamily="34" charset="0"/>
                <a:cs typeface="Calibri" panose="020F0502020204030204" pitchFamily="34" charset="0"/>
              </a:rPr>
              <a:t>cost</a:t>
            </a:r>
            <a:r>
              <a:rPr lang="en-GB" sz="2600" dirty="0" smtClean="0">
                <a:latin typeface="Calibri" panose="020F0502020204030204" pitchFamily="34" charset="0"/>
                <a:cs typeface="Calibri" panose="020F0502020204030204" pitchFamily="34" charset="0"/>
              </a:rPr>
              <a:t>)</a:t>
            </a:r>
          </a:p>
          <a:p>
            <a:pPr lvl="2">
              <a:lnSpc>
                <a:spcPct val="120000"/>
              </a:lnSpc>
              <a:buFontTx/>
              <a:buChar char="-"/>
              <a:defRPr/>
            </a:pPr>
            <a:r>
              <a:rPr lang="hu-HU" sz="2600" dirty="0" smtClean="0">
                <a:latin typeface="Calibri" panose="020F0502020204030204" pitchFamily="34" charset="0"/>
                <a:cs typeface="Calibri" panose="020F0502020204030204" pitchFamily="34" charset="0"/>
              </a:rPr>
              <a:t> </a:t>
            </a:r>
            <a:r>
              <a:rPr lang="en-GB" sz="2600" dirty="0" smtClean="0">
                <a:latin typeface="Calibri" panose="020F0502020204030204" pitchFamily="34" charset="0"/>
                <a:cs typeface="Calibri" panose="020F0502020204030204" pitchFamily="34" charset="0"/>
              </a:rPr>
              <a:t>States  </a:t>
            </a:r>
            <a:r>
              <a:rPr lang="en-GB" sz="2600" dirty="0" smtClean="0">
                <a:latin typeface="Calibri" panose="020F0502020204030204" pitchFamily="34" charset="0"/>
                <a:cs typeface="Calibri" panose="020F0502020204030204" pitchFamily="34" charset="0"/>
              </a:rPr>
              <a:t>shall permit the </a:t>
            </a:r>
            <a:r>
              <a:rPr lang="en-GB" sz="2600" dirty="0" smtClean="0">
                <a:solidFill>
                  <a:srgbClr val="C00000"/>
                </a:solidFill>
                <a:latin typeface="Calibri" panose="020F0502020204030204" pitchFamily="34" charset="0"/>
                <a:cs typeface="Calibri" panose="020F0502020204030204" pitchFamily="34" charset="0"/>
              </a:rPr>
              <a:t>presence of lawyer </a:t>
            </a:r>
            <a:r>
              <a:rPr lang="en-GB" sz="2600" dirty="0" smtClean="0">
                <a:latin typeface="Calibri" panose="020F0502020204030204" pitchFamily="34" charset="0"/>
                <a:cs typeface="Calibri" panose="020F0502020204030204" pitchFamily="34" charset="0"/>
              </a:rPr>
              <a:t>at </a:t>
            </a:r>
            <a:r>
              <a:rPr lang="hu-HU" sz="2600" dirty="0" smtClean="0">
                <a:latin typeface="Calibri" panose="020F0502020204030204" pitchFamily="34" charset="0"/>
                <a:cs typeface="Calibri" panose="020F0502020204030204" pitchFamily="34" charset="0"/>
              </a:rPr>
              <a:t>	</a:t>
            </a:r>
            <a:r>
              <a:rPr lang="en-GB" sz="2600" dirty="0" smtClean="0">
                <a:latin typeface="Calibri" panose="020F0502020204030204" pitchFamily="34" charset="0"/>
                <a:cs typeface="Calibri" panose="020F0502020204030204" pitchFamily="34" charset="0"/>
              </a:rPr>
              <a:t>the </a:t>
            </a:r>
            <a:r>
              <a:rPr lang="en-GB" sz="2600" dirty="0" smtClean="0">
                <a:latin typeface="Calibri" panose="020F0502020204030204" pitchFamily="34" charset="0"/>
                <a:cs typeface="Calibri" panose="020F0502020204030204" pitchFamily="34" charset="0"/>
              </a:rPr>
              <a:t>interview</a:t>
            </a:r>
          </a:p>
          <a:p>
            <a:pPr eaLnBrk="1" hangingPunct="1">
              <a:lnSpc>
                <a:spcPct val="120000"/>
              </a:lnSpc>
              <a:defRPr/>
            </a:pPr>
            <a:r>
              <a:rPr lang="en-GB" dirty="0" smtClean="0">
                <a:solidFill>
                  <a:srgbClr val="C00000"/>
                </a:solidFill>
                <a:latin typeface="Calibri" panose="020F0502020204030204" pitchFamily="34" charset="0"/>
                <a:cs typeface="Calibri" panose="020F0502020204030204" pitchFamily="34" charset="0"/>
              </a:rPr>
              <a:t>Free </a:t>
            </a:r>
            <a:r>
              <a:rPr lang="en-GB" dirty="0" smtClean="0">
                <a:latin typeface="Calibri" panose="020F0502020204030204" pitchFamily="34" charset="0"/>
                <a:cs typeface="Calibri" panose="020F0502020204030204" pitchFamily="34" charset="0"/>
              </a:rPr>
              <a:t>legal assistance/representation: after negative decision, with limits</a:t>
            </a:r>
            <a:endParaRPr lang="en-GB" noProof="0" dirty="0" smtClean="0">
              <a:latin typeface="Calibri" panose="020F0502020204030204" pitchFamily="34" charset="0"/>
              <a:cs typeface="Calibri" panose="020F0502020204030204" pitchFamily="34" charset="0"/>
            </a:endParaRPr>
          </a:p>
          <a:p>
            <a:pPr lvl="3" eaLnBrk="1" hangingPunct="1">
              <a:lnSpc>
                <a:spcPct val="120000"/>
              </a:lnSpc>
              <a:buNone/>
            </a:pPr>
            <a:endParaRPr lang="en-GB" sz="3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74658"/>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476672"/>
          </a:xfrm>
        </p:spPr>
        <p:txBody>
          <a:bodyPr/>
          <a:lstStyle/>
          <a:p>
            <a:r>
              <a:rPr lang="en-GB" sz="2000" dirty="0" smtClean="0">
                <a:latin typeface="Calibri" panose="020F0502020204030204" pitchFamily="34" charset="0"/>
                <a:cs typeface="Calibri" panose="020F0502020204030204" pitchFamily="34" charset="0"/>
              </a:rPr>
              <a:t>Procedures directive, 2013</a:t>
            </a:r>
            <a:br>
              <a:rPr lang="en-GB" sz="2000" dirty="0" smtClean="0">
                <a:latin typeface="Calibri" panose="020F0502020204030204" pitchFamily="34" charset="0"/>
                <a:cs typeface="Calibri" panose="020F0502020204030204" pitchFamily="34" charset="0"/>
              </a:rPr>
            </a:br>
            <a:r>
              <a:rPr lang="en-GB" sz="1400" dirty="0" smtClean="0">
                <a:latin typeface="Calibri" panose="020F0502020204030204" pitchFamily="34" charset="0"/>
                <a:cs typeface="Calibri" panose="020F0502020204030204" pitchFamily="34" charset="0"/>
              </a:rPr>
              <a:t>Procedures</a:t>
            </a:r>
            <a:endParaRPr lang="en-GB" sz="2000" dirty="0">
              <a:latin typeface="Calibri" panose="020F0502020204030204" pitchFamily="34" charset="0"/>
              <a:cs typeface="Calibri" panose="020F0502020204030204" pitchFamily="34" charset="0"/>
            </a:endParaRPr>
          </a:p>
        </p:txBody>
      </p:sp>
      <p:sp>
        <p:nvSpPr>
          <p:cNvPr id="6" name="Tartalom helye 5"/>
          <p:cNvSpPr>
            <a:spLocks noGrp="1"/>
          </p:cNvSpPr>
          <p:nvPr>
            <p:ph idx="1"/>
          </p:nvPr>
        </p:nvSpPr>
        <p:spPr>
          <a:xfrm>
            <a:off x="457200" y="476672"/>
            <a:ext cx="8229600" cy="967407"/>
          </a:xfrm>
        </p:spPr>
        <p:txBody>
          <a:bodyPr/>
          <a:lstStyle/>
          <a:p>
            <a:pPr algn="ctr"/>
            <a:r>
              <a:rPr lang="en-GB" dirty="0" smtClean="0">
                <a:latin typeface="Calibri" panose="020F0502020204030204" pitchFamily="34" charset="0"/>
                <a:cs typeface="Calibri" panose="020F0502020204030204" pitchFamily="34" charset="0"/>
              </a:rPr>
              <a:t>Exceptional procedures/applications</a:t>
            </a:r>
            <a:endParaRPr lang="en-GB" dirty="0">
              <a:latin typeface="Calibri" panose="020F0502020204030204" pitchFamily="34" charset="0"/>
              <a:cs typeface="Calibri" panose="020F0502020204030204" pitchFamily="34" charset="0"/>
            </a:endParaRPr>
          </a:p>
        </p:txBody>
      </p:sp>
      <p:sp>
        <p:nvSpPr>
          <p:cNvPr id="8" name="Balra nyíl 7"/>
          <p:cNvSpPr/>
          <p:nvPr/>
        </p:nvSpPr>
        <p:spPr>
          <a:xfrm rot="20729456">
            <a:off x="3377068" y="972466"/>
            <a:ext cx="1021713" cy="35381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Balra nyíl 8"/>
          <p:cNvSpPr/>
          <p:nvPr/>
        </p:nvSpPr>
        <p:spPr>
          <a:xfrm rot="11956835">
            <a:off x="4892639" y="1015632"/>
            <a:ext cx="869498" cy="29311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3" name="Táblázat 12"/>
          <p:cNvGraphicFramePr>
            <a:graphicFrameLocks noGrp="1"/>
          </p:cNvGraphicFramePr>
          <p:nvPr>
            <p:extLst>
              <p:ext uri="{D42A27DB-BD31-4B8C-83A1-F6EECF244321}">
                <p14:modId xmlns:p14="http://schemas.microsoft.com/office/powerpoint/2010/main" val="858657092"/>
              </p:ext>
            </p:extLst>
          </p:nvPr>
        </p:nvGraphicFramePr>
        <p:xfrm>
          <a:off x="107504" y="1470299"/>
          <a:ext cx="8640960" cy="4953086"/>
        </p:xfrm>
        <a:graphic>
          <a:graphicData uri="http://schemas.openxmlformats.org/drawingml/2006/table">
            <a:tbl>
              <a:tblPr firstRow="1" bandRow="1">
                <a:tableStyleId>{8EC20E35-A176-4012-BC5E-935CFFF8708E}</a:tableStyleId>
              </a:tblPr>
              <a:tblGrid>
                <a:gridCol w="4968552"/>
                <a:gridCol w="3672408"/>
              </a:tblGrid>
              <a:tr h="404331">
                <a:tc>
                  <a:txBody>
                    <a:bodyPr/>
                    <a:lstStyle/>
                    <a:p>
                      <a:r>
                        <a:rPr lang="hu-HU" dirty="0" err="1" smtClean="0">
                          <a:ln>
                            <a:noFill/>
                          </a:ln>
                        </a:rPr>
                        <a:t>Accelerated</a:t>
                      </a:r>
                      <a:r>
                        <a:rPr lang="hu-HU" dirty="0" smtClean="0">
                          <a:ln>
                            <a:noFill/>
                          </a:ln>
                        </a:rPr>
                        <a:t> </a:t>
                      </a:r>
                      <a:r>
                        <a:rPr lang="hu-HU" dirty="0" err="1" smtClean="0">
                          <a:ln>
                            <a:noFill/>
                          </a:ln>
                        </a:rPr>
                        <a:t>procedures</a:t>
                      </a:r>
                      <a:endParaRPr lang="hu-HU" dirty="0">
                        <a:ln>
                          <a:noFill/>
                        </a:ln>
                      </a:endParaRPr>
                    </a:p>
                  </a:txBody>
                  <a:tcPr/>
                </a:tc>
                <a:tc>
                  <a:txBody>
                    <a:bodyPr/>
                    <a:lstStyle/>
                    <a:p>
                      <a:r>
                        <a:rPr lang="hu-HU" smtClean="0">
                          <a:ln>
                            <a:noFill/>
                          </a:ln>
                        </a:rPr>
                        <a:t>Inadmissible applications</a:t>
                      </a:r>
                      <a:endParaRPr lang="hu-HU">
                        <a:ln>
                          <a:noFill/>
                        </a:ln>
                      </a:endParaRPr>
                    </a:p>
                  </a:txBody>
                  <a:tcPr/>
                </a:tc>
              </a:tr>
              <a:tr h="474250">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000" dirty="0" smtClean="0">
                          <a:ln>
                            <a:noFill/>
                          </a:ln>
                          <a:solidFill>
                            <a:srgbClr val="C00000"/>
                          </a:solidFill>
                        </a:rPr>
                        <a:t>n</a:t>
                      </a:r>
                      <a:r>
                        <a:rPr lang="en-GB" sz="2000" noProof="0" dirty="0" smtClean="0">
                          <a:ln>
                            <a:noFill/>
                          </a:ln>
                          <a:solidFill>
                            <a:srgbClr val="C00000"/>
                          </a:solidFill>
                        </a:rPr>
                        <a:t>o relevant issue </a:t>
                      </a:r>
                      <a:r>
                        <a:rPr lang="en-GB" sz="2000" noProof="0" dirty="0" smtClean="0">
                          <a:ln>
                            <a:noFill/>
                          </a:ln>
                          <a:solidFill>
                            <a:srgbClr val="060036"/>
                          </a:solidFill>
                        </a:rPr>
                        <a:t>raised</a:t>
                      </a:r>
                      <a:endParaRPr lang="hu-HU" sz="2000" dirty="0">
                        <a:ln>
                          <a:noFill/>
                        </a:ln>
                      </a:endParaRPr>
                    </a:p>
                  </a:txBody>
                  <a:tcPr/>
                </a:tc>
                <a:tc>
                  <a:txBody>
                    <a:bodyPr/>
                    <a:lstStyle/>
                    <a:p>
                      <a:pPr>
                        <a:lnSpc>
                          <a:spcPct val="100000"/>
                        </a:lnSpc>
                        <a:defRPr/>
                      </a:pPr>
                      <a:r>
                        <a:rPr lang="en-US" dirty="0" smtClean="0">
                          <a:solidFill>
                            <a:srgbClr val="C00000"/>
                          </a:solidFill>
                        </a:rPr>
                        <a:t>Dublin II</a:t>
                      </a:r>
                      <a:r>
                        <a:rPr lang="hu-HU" dirty="0" smtClean="0">
                          <a:solidFill>
                            <a:srgbClr val="C00000"/>
                          </a:solidFill>
                        </a:rPr>
                        <a:t>I</a:t>
                      </a:r>
                      <a:r>
                        <a:rPr lang="en-US" dirty="0" smtClean="0">
                          <a:solidFill>
                            <a:srgbClr val="C00000"/>
                          </a:solidFill>
                        </a:rPr>
                        <a:t> </a:t>
                      </a:r>
                      <a:r>
                        <a:rPr lang="en-US" dirty="0" smtClean="0"/>
                        <a:t>applies</a:t>
                      </a:r>
                      <a:r>
                        <a:rPr lang="hu-HU" dirty="0" smtClean="0"/>
                        <a:t> </a:t>
                      </a:r>
                      <a:r>
                        <a:rPr lang="en-US" dirty="0" smtClean="0"/>
                        <a:t> </a:t>
                      </a:r>
                    </a:p>
                  </a:txBody>
                  <a:tcPr/>
                </a:tc>
              </a:tr>
              <a:tr h="401277">
                <a:tc>
                  <a:txBody>
                    <a:bodyPr/>
                    <a:lstStyle/>
                    <a:p>
                      <a:pPr marL="342900" indent="-342900">
                        <a:buFont typeface="Arial" panose="020B0604020202020204" pitchFamily="34" charset="0"/>
                        <a:buChar char="•"/>
                      </a:pPr>
                      <a:r>
                        <a:rPr lang="en-GB" sz="2000" noProof="0" smtClean="0">
                          <a:ln>
                            <a:noFill/>
                          </a:ln>
                          <a:solidFill>
                            <a:srgbClr val="C00000"/>
                          </a:solidFill>
                        </a:rPr>
                        <a:t>safe</a:t>
                      </a:r>
                      <a:r>
                        <a:rPr lang="en-GB" sz="2000" noProof="0" smtClean="0">
                          <a:ln>
                            <a:noFill/>
                          </a:ln>
                          <a:solidFill>
                            <a:srgbClr val="060036"/>
                          </a:solidFill>
                        </a:rPr>
                        <a:t> country </a:t>
                      </a:r>
                      <a:r>
                        <a:rPr lang="en-GB" sz="2000" noProof="0" smtClean="0">
                          <a:ln>
                            <a:noFill/>
                          </a:ln>
                          <a:solidFill>
                            <a:srgbClr val="C00000"/>
                          </a:solidFill>
                        </a:rPr>
                        <a:t>of origin </a:t>
                      </a:r>
                      <a:endParaRPr lang="hu-HU" sz="2000">
                        <a:ln>
                          <a:noFill/>
                        </a:ln>
                      </a:endParaRPr>
                    </a:p>
                  </a:txBody>
                  <a:tcPr/>
                </a:tc>
                <a:tc>
                  <a:txBody>
                    <a:bodyPr/>
                    <a:lstStyle/>
                    <a:p>
                      <a:pPr>
                        <a:lnSpc>
                          <a:spcPct val="100000"/>
                        </a:lnSpc>
                        <a:defRPr/>
                      </a:pPr>
                      <a:r>
                        <a:rPr lang="hu-HU" smtClean="0">
                          <a:solidFill>
                            <a:srgbClr val="C00000"/>
                          </a:solidFill>
                        </a:rPr>
                        <a:t>R</a:t>
                      </a:r>
                      <a:r>
                        <a:rPr lang="en-US" smtClean="0">
                          <a:solidFill>
                            <a:srgbClr val="C00000"/>
                          </a:solidFill>
                        </a:rPr>
                        <a:t>efugee status in another MS</a:t>
                      </a:r>
                      <a:endParaRPr lang="en-US" smtClean="0"/>
                    </a:p>
                  </a:txBody>
                  <a:tcPr/>
                </a:tc>
              </a:tr>
              <a:tr h="1018627">
                <a:tc>
                  <a:txBody>
                    <a:bodyPr/>
                    <a:lstStyle/>
                    <a:p>
                      <a:pPr marL="342900" indent="-342900">
                        <a:buFont typeface="Arial" panose="020B0604020202020204" pitchFamily="34" charset="0"/>
                        <a:buChar char="•"/>
                      </a:pPr>
                      <a:r>
                        <a:rPr lang="en-GB" sz="2000" noProof="0" smtClean="0">
                          <a:ln>
                            <a:noFill/>
                          </a:ln>
                          <a:solidFill>
                            <a:srgbClr val="C00000"/>
                          </a:solidFill>
                        </a:rPr>
                        <a:t>misled the authorities </a:t>
                      </a:r>
                      <a:r>
                        <a:rPr lang="en-GB" sz="2000" noProof="0" smtClean="0">
                          <a:ln>
                            <a:noFill/>
                          </a:ln>
                          <a:solidFill>
                            <a:srgbClr val="060036"/>
                          </a:solidFill>
                        </a:rPr>
                        <a:t>by presenting false information or documents with respect to his/her </a:t>
                      </a:r>
                      <a:r>
                        <a:rPr lang="en-GB" sz="2000" noProof="0" smtClean="0">
                          <a:ln>
                            <a:noFill/>
                          </a:ln>
                          <a:solidFill>
                            <a:srgbClr val="C00000"/>
                          </a:solidFill>
                        </a:rPr>
                        <a:t>identity </a:t>
                      </a:r>
                      <a:endParaRPr lang="hu-HU" sz="2000">
                        <a:ln>
                          <a:noFill/>
                        </a:l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Non MS = </a:t>
                      </a:r>
                      <a:r>
                        <a:rPr lang="en-US" smtClean="0">
                          <a:solidFill>
                            <a:srgbClr val="C00000"/>
                          </a:solidFill>
                        </a:rPr>
                        <a:t>first country of asylum </a:t>
                      </a:r>
                      <a:r>
                        <a:rPr lang="en-US" smtClean="0"/>
                        <a:t>(already recognized there as refugee)</a:t>
                      </a:r>
                    </a:p>
                  </a:txBody>
                  <a:tcPr/>
                </a:tc>
              </a:tr>
              <a:tr h="1018627">
                <a:tc>
                  <a:txBody>
                    <a:bodyPr/>
                    <a:lstStyle/>
                    <a:p>
                      <a:pPr marL="342900" indent="-342900">
                        <a:buFont typeface="Arial" panose="020B0604020202020204" pitchFamily="34" charset="0"/>
                        <a:buChar char="•"/>
                      </a:pPr>
                      <a:r>
                        <a:rPr lang="hu-HU" sz="2000" noProof="0" smtClean="0">
                          <a:ln>
                            <a:noFill/>
                          </a:ln>
                          <a:solidFill>
                            <a:srgbClr val="180300"/>
                          </a:solidFill>
                        </a:rPr>
                        <a:t>in bad faith </a:t>
                      </a:r>
                      <a:r>
                        <a:rPr lang="en-GB" sz="2000" noProof="0" smtClean="0">
                          <a:ln>
                            <a:noFill/>
                          </a:ln>
                          <a:solidFill>
                            <a:srgbClr val="C00000"/>
                          </a:solidFill>
                        </a:rPr>
                        <a:t>destroyed or disposed of an identity or travel document</a:t>
                      </a:r>
                      <a:r>
                        <a:rPr lang="hu-HU" sz="2000" noProof="0" smtClean="0">
                          <a:ln>
                            <a:noFill/>
                          </a:ln>
                          <a:solidFill>
                            <a:srgbClr val="C00000"/>
                          </a:solidFill>
                        </a:rPr>
                        <a:t> </a:t>
                      </a:r>
                      <a:r>
                        <a:rPr lang="hu-HU" sz="2000" noProof="0" smtClean="0">
                          <a:ln>
                            <a:noFill/>
                          </a:ln>
                          <a:solidFill>
                            <a:srgbClr val="17161C"/>
                          </a:solidFill>
                        </a:rPr>
                        <a:t>that would have helped establish identity</a:t>
                      </a:r>
                      <a:endParaRPr lang="hu-HU" sz="2000">
                        <a:ln>
                          <a:noFill/>
                        </a:l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t>
                      </a:r>
                      <a:r>
                        <a:rPr lang="hu-HU" smtClean="0"/>
                        <a:t>N</a:t>
                      </a:r>
                      <a:r>
                        <a:rPr lang="en-US" smtClean="0"/>
                        <a:t>ormal” </a:t>
                      </a:r>
                      <a:r>
                        <a:rPr lang="en-US" smtClean="0">
                          <a:solidFill>
                            <a:srgbClr val="C00000"/>
                          </a:solidFill>
                        </a:rPr>
                        <a:t>safe third country </a:t>
                      </a:r>
                      <a:r>
                        <a:rPr lang="en-US" smtClean="0"/>
                        <a:t>applies</a:t>
                      </a:r>
                      <a:endParaRPr lang="hu-HU" smtClean="0"/>
                    </a:p>
                  </a:txBody>
                  <a:tcPr/>
                </a:tc>
              </a:tr>
              <a:tr h="1635974">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n>
                            <a:noFill/>
                          </a:ln>
                          <a:solidFill>
                            <a:srgbClr val="180300"/>
                          </a:solidFill>
                        </a:rPr>
                        <a:t>the applicant has made </a:t>
                      </a:r>
                      <a:r>
                        <a:rPr lang="en-US" sz="2000" dirty="0" smtClean="0">
                          <a:ln>
                            <a:noFill/>
                          </a:ln>
                          <a:solidFill>
                            <a:srgbClr val="C00000"/>
                          </a:solidFill>
                        </a:rPr>
                        <a:t>clearly inconsistent and contradictory</a:t>
                      </a:r>
                      <a:r>
                        <a:rPr lang="en-US" sz="2000" dirty="0" smtClean="0">
                          <a:ln>
                            <a:noFill/>
                          </a:ln>
                          <a:solidFill>
                            <a:srgbClr val="180300"/>
                          </a:solidFill>
                        </a:rPr>
                        <a:t>, </a:t>
                      </a:r>
                      <a:r>
                        <a:rPr lang="en-US" sz="2000" dirty="0" smtClean="0">
                          <a:ln>
                            <a:noFill/>
                          </a:ln>
                          <a:solidFill>
                            <a:srgbClr val="C00000"/>
                          </a:solidFill>
                        </a:rPr>
                        <a:t>clearly</a:t>
                      </a:r>
                      <a:r>
                        <a:rPr lang="en-US" sz="2000" dirty="0" smtClean="0">
                          <a:ln>
                            <a:noFill/>
                          </a:ln>
                          <a:solidFill>
                            <a:srgbClr val="180300"/>
                          </a:solidFill>
                        </a:rPr>
                        <a:t> </a:t>
                      </a:r>
                      <a:r>
                        <a:rPr lang="en-US" sz="2000" dirty="0" smtClean="0">
                          <a:ln>
                            <a:noFill/>
                          </a:ln>
                          <a:solidFill>
                            <a:srgbClr val="C00000"/>
                          </a:solidFill>
                        </a:rPr>
                        <a:t>false or obviously improbable </a:t>
                      </a:r>
                      <a:r>
                        <a:rPr lang="en-US" sz="2000" dirty="0" smtClean="0">
                          <a:ln>
                            <a:noFill/>
                          </a:ln>
                          <a:solidFill>
                            <a:srgbClr val="180300"/>
                          </a:solidFill>
                        </a:rPr>
                        <a:t>representations</a:t>
                      </a:r>
                      <a:r>
                        <a:rPr lang="hu-HU" sz="2000" dirty="0" smtClean="0">
                          <a:ln>
                            <a:noFill/>
                          </a:ln>
                          <a:solidFill>
                            <a:srgbClr val="180300"/>
                          </a:solidFill>
                        </a:rPr>
                        <a:t> </a:t>
                      </a:r>
                      <a:r>
                        <a:rPr lang="hu-HU" sz="2000" dirty="0" err="1" smtClean="0">
                          <a:ln>
                            <a:noFill/>
                          </a:ln>
                          <a:solidFill>
                            <a:srgbClr val="180300"/>
                          </a:solidFill>
                        </a:rPr>
                        <a:t>which</a:t>
                      </a:r>
                      <a:r>
                        <a:rPr lang="hu-HU" sz="2000" dirty="0" smtClean="0">
                          <a:ln>
                            <a:noFill/>
                          </a:ln>
                          <a:solidFill>
                            <a:srgbClr val="180300"/>
                          </a:solidFill>
                        </a:rPr>
                        <a:t> </a:t>
                      </a:r>
                      <a:r>
                        <a:rPr lang="hu-HU" sz="2000" dirty="0" err="1" smtClean="0">
                          <a:ln>
                            <a:noFill/>
                          </a:ln>
                          <a:solidFill>
                            <a:srgbClr val="180300"/>
                          </a:solidFill>
                        </a:rPr>
                        <a:t>contradict</a:t>
                      </a:r>
                      <a:r>
                        <a:rPr lang="hu-HU" sz="2000" dirty="0" smtClean="0">
                          <a:ln>
                            <a:noFill/>
                          </a:ln>
                          <a:solidFill>
                            <a:srgbClr val="180300"/>
                          </a:solidFill>
                        </a:rPr>
                        <a:t> </a:t>
                      </a:r>
                      <a:r>
                        <a:rPr lang="hu-HU" sz="2000" dirty="0" err="1" smtClean="0">
                          <a:ln>
                            <a:noFill/>
                          </a:ln>
                          <a:solidFill>
                            <a:srgbClr val="180300"/>
                          </a:solidFill>
                        </a:rPr>
                        <a:t>verified</a:t>
                      </a:r>
                      <a:r>
                        <a:rPr lang="hu-HU" sz="2000" dirty="0" smtClean="0">
                          <a:ln>
                            <a:noFill/>
                          </a:ln>
                          <a:solidFill>
                            <a:srgbClr val="180300"/>
                          </a:solidFill>
                        </a:rPr>
                        <a:t> COI </a:t>
                      </a:r>
                      <a:r>
                        <a:rPr lang="hu-HU" sz="2000" dirty="0" err="1" smtClean="0">
                          <a:ln>
                            <a:noFill/>
                          </a:ln>
                          <a:solidFill>
                            <a:srgbClr val="180300"/>
                          </a:solidFill>
                        </a:rPr>
                        <a:t>info</a:t>
                      </a:r>
                      <a:endParaRPr lang="hu-HU" sz="2000" dirty="0">
                        <a:ln>
                          <a:noFill/>
                        </a:l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solidFill>
                            <a:srgbClr val="C00000"/>
                          </a:solidFill>
                        </a:rPr>
                        <a:t>D</a:t>
                      </a:r>
                      <a:r>
                        <a:rPr lang="en-US" dirty="0" err="1" smtClean="0">
                          <a:solidFill>
                            <a:srgbClr val="C00000"/>
                          </a:solidFill>
                        </a:rPr>
                        <a:t>ependent</a:t>
                      </a:r>
                      <a:r>
                        <a:rPr lang="en-US" dirty="0" smtClean="0">
                          <a:solidFill>
                            <a:srgbClr val="C00000"/>
                          </a:solidFill>
                        </a:rPr>
                        <a:t> repeating </a:t>
                      </a:r>
                      <a:r>
                        <a:rPr lang="en-US" dirty="0" smtClean="0"/>
                        <a:t>parents rejected application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txBody>
                  <a:tcPr/>
                </a:tc>
              </a:tr>
            </a:tbl>
          </a:graphicData>
        </a:graphic>
      </p:graphicFrame>
    </p:spTree>
    <p:extLst>
      <p:ext uri="{BB962C8B-B14F-4D97-AF65-F5344CB8AC3E}">
        <p14:creationId xmlns:p14="http://schemas.microsoft.com/office/powerpoint/2010/main" val="2074104336"/>
      </p:ext>
    </p:extLst>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476672"/>
          </a:xfrm>
        </p:spPr>
        <p:txBody>
          <a:bodyPr/>
          <a:lstStyle/>
          <a:p>
            <a:r>
              <a:rPr lang="en-GB" sz="2000" dirty="0" smtClean="0">
                <a:latin typeface="Calibri" panose="020F0502020204030204" pitchFamily="34" charset="0"/>
                <a:cs typeface="Calibri" panose="020F0502020204030204" pitchFamily="34" charset="0"/>
              </a:rPr>
              <a:t>Procedures directive, 2013</a:t>
            </a:r>
            <a:br>
              <a:rPr lang="en-GB" sz="2000" dirty="0" smtClean="0">
                <a:latin typeface="Calibri" panose="020F0502020204030204" pitchFamily="34" charset="0"/>
                <a:cs typeface="Calibri" panose="020F0502020204030204" pitchFamily="34" charset="0"/>
              </a:rPr>
            </a:br>
            <a:r>
              <a:rPr lang="en-GB" sz="1400" dirty="0" smtClean="0">
                <a:latin typeface="Calibri" panose="020F0502020204030204" pitchFamily="34" charset="0"/>
                <a:cs typeface="Calibri" panose="020F0502020204030204" pitchFamily="34" charset="0"/>
              </a:rPr>
              <a:t>Procedures</a:t>
            </a:r>
            <a:endParaRPr lang="en-GB" sz="2000" dirty="0">
              <a:latin typeface="Calibri" panose="020F0502020204030204" pitchFamily="34" charset="0"/>
              <a:cs typeface="Calibri" panose="020F0502020204030204" pitchFamily="34" charset="0"/>
            </a:endParaRPr>
          </a:p>
        </p:txBody>
      </p:sp>
      <p:sp>
        <p:nvSpPr>
          <p:cNvPr id="6" name="Tartalom helye 5"/>
          <p:cNvSpPr>
            <a:spLocks noGrp="1"/>
          </p:cNvSpPr>
          <p:nvPr>
            <p:ph idx="1"/>
          </p:nvPr>
        </p:nvSpPr>
        <p:spPr>
          <a:xfrm>
            <a:off x="396652" y="413609"/>
            <a:ext cx="8229600" cy="5161206"/>
          </a:xfrm>
        </p:spPr>
        <p:txBody>
          <a:bodyPr/>
          <a:lstStyle/>
          <a:p>
            <a:pPr algn="ctr"/>
            <a:r>
              <a:rPr lang="en-GB" dirty="0" smtClean="0">
                <a:latin typeface="Calibri" panose="020F0502020204030204" pitchFamily="34" charset="0"/>
                <a:cs typeface="Calibri" panose="020F0502020204030204" pitchFamily="34" charset="0"/>
              </a:rPr>
              <a:t>Exceptional procedures/applications</a:t>
            </a:r>
            <a:endParaRPr lang="en-GB" dirty="0">
              <a:latin typeface="Calibri" panose="020F0502020204030204" pitchFamily="34" charset="0"/>
              <a:cs typeface="Calibri" panose="020F0502020204030204" pitchFamily="34" charset="0"/>
            </a:endParaRPr>
          </a:p>
        </p:txBody>
      </p:sp>
      <p:sp>
        <p:nvSpPr>
          <p:cNvPr id="8" name="Balra nyíl 7"/>
          <p:cNvSpPr/>
          <p:nvPr/>
        </p:nvSpPr>
        <p:spPr>
          <a:xfrm rot="20297269">
            <a:off x="2353306" y="841423"/>
            <a:ext cx="765223" cy="22002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Balra nyíl 8"/>
          <p:cNvSpPr/>
          <p:nvPr/>
        </p:nvSpPr>
        <p:spPr>
          <a:xfrm rot="12393570">
            <a:off x="6170615" y="912984"/>
            <a:ext cx="680858" cy="22527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3" name="Táblázat 12"/>
          <p:cNvGraphicFramePr>
            <a:graphicFrameLocks noGrp="1"/>
          </p:cNvGraphicFramePr>
          <p:nvPr>
            <p:extLst>
              <p:ext uri="{D42A27DB-BD31-4B8C-83A1-F6EECF244321}">
                <p14:modId xmlns:p14="http://schemas.microsoft.com/office/powerpoint/2010/main" val="3179195075"/>
              </p:ext>
            </p:extLst>
          </p:nvPr>
        </p:nvGraphicFramePr>
        <p:xfrm>
          <a:off x="107504" y="1268760"/>
          <a:ext cx="8784976" cy="4312477"/>
        </p:xfrm>
        <a:graphic>
          <a:graphicData uri="http://schemas.openxmlformats.org/drawingml/2006/table">
            <a:tbl>
              <a:tblPr firstRow="1" bandRow="1">
                <a:tableStyleId>{8EC20E35-A176-4012-BC5E-935CFFF8708E}</a:tableStyleId>
              </a:tblPr>
              <a:tblGrid>
                <a:gridCol w="6336704"/>
                <a:gridCol w="2448272"/>
              </a:tblGrid>
              <a:tr h="671152">
                <a:tc>
                  <a:txBody>
                    <a:bodyPr/>
                    <a:lstStyle/>
                    <a:p>
                      <a:r>
                        <a:rPr lang="hu-HU" dirty="0" err="1" smtClean="0"/>
                        <a:t>Accelerated</a:t>
                      </a:r>
                      <a:r>
                        <a:rPr lang="hu-HU" dirty="0" smtClean="0"/>
                        <a:t> </a:t>
                      </a:r>
                      <a:r>
                        <a:rPr lang="hu-HU" dirty="0" err="1" smtClean="0"/>
                        <a:t>procedures</a:t>
                      </a:r>
                      <a:endParaRPr lang="hu-HU" dirty="0"/>
                    </a:p>
                  </a:txBody>
                  <a:tcPr/>
                </a:tc>
                <a:tc>
                  <a:txBody>
                    <a:bodyPr/>
                    <a:lstStyle/>
                    <a:p>
                      <a:r>
                        <a:rPr lang="hu-HU" smtClean="0"/>
                        <a:t>Inadmissible applications</a:t>
                      </a:r>
                      <a:endParaRPr lang="hu-HU"/>
                    </a:p>
                  </a:txBody>
                  <a:tcPr/>
                </a:tc>
              </a:tr>
              <a:tr h="73507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000" smtClean="0">
                          <a:solidFill>
                            <a:srgbClr val="C00000"/>
                          </a:solidFill>
                        </a:rPr>
                        <a:t>subsequent </a:t>
                      </a:r>
                      <a:r>
                        <a:rPr lang="hu-HU" sz="2000" smtClean="0">
                          <a:solidFill>
                            <a:srgbClr val="180300"/>
                          </a:solidFill>
                        </a:rPr>
                        <a:t>application that is not inadmisible  = new elements</a:t>
                      </a:r>
                      <a:r>
                        <a:rPr lang="hu-HU" sz="2000" baseline="0" smtClean="0">
                          <a:solidFill>
                            <a:srgbClr val="180300"/>
                          </a:solidFill>
                        </a:rPr>
                        <a:t> arouse or presented</a:t>
                      </a:r>
                      <a:endParaRPr lang="hu-HU" sz="2000" smtClean="0">
                        <a:solidFill>
                          <a:srgbClr val="1803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smtClean="0"/>
                        <a:t>I</a:t>
                      </a:r>
                      <a:r>
                        <a:rPr lang="en-US" sz="1800" smtClean="0"/>
                        <a:t>dentical </a:t>
                      </a:r>
                      <a:r>
                        <a:rPr lang="hu-HU" sz="1800" smtClean="0">
                          <a:solidFill>
                            <a:srgbClr val="C00000"/>
                          </a:solidFill>
                        </a:rPr>
                        <a:t>subsequent</a:t>
                      </a:r>
                      <a:r>
                        <a:rPr lang="en-US" sz="1800" smtClean="0">
                          <a:solidFill>
                            <a:srgbClr val="C00000"/>
                          </a:solidFill>
                        </a:rPr>
                        <a:t> application</a:t>
                      </a:r>
                      <a:endParaRPr lang="en-US" sz="1800" smtClean="0"/>
                    </a:p>
                  </a:txBody>
                  <a:tcPr/>
                </a:tc>
              </a:tr>
              <a:tr h="415475">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noProof="0" smtClean="0">
                          <a:solidFill>
                            <a:srgbClr val="060036"/>
                          </a:solidFill>
                        </a:rPr>
                        <a:t>merely in order to </a:t>
                      </a:r>
                      <a:r>
                        <a:rPr lang="en-GB" sz="2000" noProof="0" smtClean="0">
                          <a:solidFill>
                            <a:srgbClr val="C00000"/>
                          </a:solidFill>
                        </a:rPr>
                        <a:t>delay or frustrate removal</a:t>
                      </a:r>
                      <a:endParaRPr lang="hu-HU"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txBody>
                  <a:tcPr/>
                </a:tc>
              </a:tr>
              <a:tr h="1374264">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noProof="0" smtClean="0">
                          <a:solidFill>
                            <a:srgbClr val="C00000"/>
                          </a:solidFill>
                        </a:rPr>
                        <a:t>entered </a:t>
                      </a:r>
                      <a:r>
                        <a:rPr lang="en-GB" sz="2000" noProof="0" smtClean="0">
                          <a:solidFill>
                            <a:srgbClr val="060036"/>
                          </a:solidFill>
                        </a:rPr>
                        <a:t>or prolonged his/her stay </a:t>
                      </a:r>
                      <a:r>
                        <a:rPr lang="en-GB" sz="2000" noProof="0" smtClean="0">
                          <a:solidFill>
                            <a:srgbClr val="C00000"/>
                          </a:solidFill>
                        </a:rPr>
                        <a:t>unlawfully</a:t>
                      </a:r>
                      <a:r>
                        <a:rPr lang="en-GB" sz="2000" noProof="0" smtClean="0">
                          <a:solidFill>
                            <a:srgbClr val="060036"/>
                          </a:solidFill>
                        </a:rPr>
                        <a:t> and, without good reason, has either </a:t>
                      </a:r>
                      <a:r>
                        <a:rPr lang="en-GB" sz="2000" noProof="0" smtClean="0">
                          <a:solidFill>
                            <a:srgbClr val="C00000"/>
                          </a:solidFill>
                        </a:rPr>
                        <a:t>not presented himself/herself </a:t>
                      </a:r>
                      <a:r>
                        <a:rPr lang="en-GB" sz="2000" noProof="0" smtClean="0">
                          <a:solidFill>
                            <a:srgbClr val="060036"/>
                          </a:solidFill>
                        </a:rPr>
                        <a:t>and/or </a:t>
                      </a:r>
                      <a:r>
                        <a:rPr lang="hu-HU" sz="2000" noProof="0" smtClean="0">
                          <a:solidFill>
                            <a:srgbClr val="060036"/>
                          </a:solidFill>
                        </a:rPr>
                        <a:t> </a:t>
                      </a:r>
                      <a:r>
                        <a:rPr lang="hu-HU" sz="2000" noProof="0" smtClean="0">
                          <a:solidFill>
                            <a:srgbClr val="C00000"/>
                          </a:solidFill>
                        </a:rPr>
                        <a:t>did not file </a:t>
                      </a:r>
                      <a:r>
                        <a:rPr lang="en-GB" sz="2000" noProof="0" smtClean="0">
                          <a:solidFill>
                            <a:srgbClr val="C00000"/>
                          </a:solidFill>
                        </a:rPr>
                        <a:t> an application </a:t>
                      </a:r>
                      <a:r>
                        <a:rPr lang="en-GB" sz="2000" noProof="0" smtClean="0">
                          <a:solidFill>
                            <a:srgbClr val="060036"/>
                          </a:solidFill>
                        </a:rPr>
                        <a:t>for asylum as </a:t>
                      </a:r>
                      <a:r>
                        <a:rPr lang="en-GB" sz="2000" noProof="0" smtClean="0">
                          <a:solidFill>
                            <a:srgbClr val="C00000"/>
                          </a:solidFill>
                        </a:rPr>
                        <a:t>soon as possible</a:t>
                      </a:r>
                      <a:endParaRPr lang="hu-HU" sz="200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mtClean="0">
                          <a:solidFill>
                            <a:srgbClr val="C00000"/>
                          </a:solidFill>
                        </a:rPr>
                        <a:t>European safe  third </a:t>
                      </a:r>
                      <a:r>
                        <a:rPr lang="hu-HU" smtClean="0"/>
                        <a:t>country  (optional)</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800" smtClean="0"/>
                    </a:p>
                  </a:txBody>
                  <a:tcPr/>
                </a:tc>
              </a:tr>
              <a:tr h="620462">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solidFill>
                            <a:srgbClr val="060036"/>
                          </a:solidFill>
                        </a:rPr>
                        <a:t>applicant</a:t>
                      </a:r>
                      <a:r>
                        <a:rPr lang="hu-HU" sz="2000" dirty="0" smtClean="0">
                          <a:solidFill>
                            <a:srgbClr val="060036"/>
                          </a:solidFill>
                        </a:rPr>
                        <a:t> </a:t>
                      </a:r>
                      <a:r>
                        <a:rPr lang="hu-HU" sz="2000" dirty="0" err="1" smtClean="0">
                          <a:solidFill>
                            <a:srgbClr val="060036"/>
                          </a:solidFill>
                        </a:rPr>
                        <a:t>may</a:t>
                      </a:r>
                      <a:r>
                        <a:rPr lang="hu-HU" sz="2000" dirty="0" smtClean="0">
                          <a:solidFill>
                            <a:srgbClr val="060036"/>
                          </a:solidFill>
                        </a:rPr>
                        <a:t>, </a:t>
                      </a:r>
                      <a:r>
                        <a:rPr lang="hu-HU" sz="2000" dirty="0" err="1" smtClean="0">
                          <a:solidFill>
                            <a:srgbClr val="060036"/>
                          </a:solidFill>
                        </a:rPr>
                        <a:t>for</a:t>
                      </a:r>
                      <a:r>
                        <a:rPr lang="hu-HU" sz="2000" dirty="0" smtClean="0">
                          <a:solidFill>
                            <a:srgbClr val="060036"/>
                          </a:solidFill>
                        </a:rPr>
                        <a:t> </a:t>
                      </a:r>
                      <a:r>
                        <a:rPr lang="hu-HU" sz="2000" dirty="0" err="1" smtClean="0">
                          <a:solidFill>
                            <a:srgbClr val="060036"/>
                          </a:solidFill>
                        </a:rPr>
                        <a:t>serious</a:t>
                      </a:r>
                      <a:r>
                        <a:rPr lang="hu-HU" sz="2000" dirty="0" smtClean="0">
                          <a:solidFill>
                            <a:srgbClr val="060036"/>
                          </a:solidFill>
                        </a:rPr>
                        <a:t> </a:t>
                      </a:r>
                      <a:r>
                        <a:rPr lang="hu-HU" sz="2000" dirty="0" err="1" smtClean="0">
                          <a:solidFill>
                            <a:srgbClr val="060036"/>
                          </a:solidFill>
                        </a:rPr>
                        <a:t>reasons</a:t>
                      </a:r>
                      <a:r>
                        <a:rPr lang="hu-HU" sz="2000" dirty="0" smtClean="0">
                          <a:solidFill>
                            <a:srgbClr val="060036"/>
                          </a:solidFill>
                        </a:rPr>
                        <a:t>, be </a:t>
                      </a:r>
                      <a:r>
                        <a:rPr lang="hu-HU" sz="2000" dirty="0" err="1" smtClean="0">
                          <a:solidFill>
                            <a:srgbClr val="060036"/>
                          </a:solidFill>
                        </a:rPr>
                        <a:t>considered</a:t>
                      </a:r>
                      <a:r>
                        <a:rPr lang="hu-HU" sz="2000" dirty="0" smtClean="0">
                          <a:solidFill>
                            <a:srgbClr val="060036"/>
                          </a:solidFill>
                        </a:rPr>
                        <a:t> </a:t>
                      </a:r>
                      <a:r>
                        <a:rPr lang="en-GB" sz="2000" dirty="0" smtClean="0">
                          <a:solidFill>
                            <a:srgbClr val="060036"/>
                          </a:solidFill>
                        </a:rPr>
                        <a:t>a danger to the </a:t>
                      </a:r>
                      <a:r>
                        <a:rPr lang="en-GB" sz="2000" dirty="0" smtClean="0">
                          <a:solidFill>
                            <a:srgbClr val="C00000"/>
                          </a:solidFill>
                        </a:rPr>
                        <a:t>national security or the public order</a:t>
                      </a:r>
                      <a:endParaRPr lang="hu-HU" sz="2000" dirty="0" smtClean="0">
                        <a:solidFill>
                          <a:srgbClr val="C00000"/>
                        </a:solidFill>
                      </a:endParaRPr>
                    </a:p>
                  </a:txBody>
                  <a:tcPr/>
                </a:tc>
                <a:tc>
                  <a:txBody>
                    <a:bodyPr/>
                    <a:lstStyle/>
                    <a:p>
                      <a:pPr>
                        <a:lnSpc>
                          <a:spcPct val="100000"/>
                        </a:lnSpc>
                        <a:defRPr/>
                      </a:pPr>
                      <a:endParaRPr lang="en-US" smtClean="0"/>
                    </a:p>
                  </a:txBody>
                  <a:tcPr/>
                </a:tc>
              </a:tr>
              <a:tr h="415475">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noProof="0" dirty="0" smtClean="0">
                          <a:solidFill>
                            <a:srgbClr val="060036"/>
                          </a:solidFill>
                        </a:rPr>
                        <a:t>refuses to have his/her </a:t>
                      </a:r>
                      <a:r>
                        <a:rPr lang="en-GB" sz="2000" noProof="0" dirty="0" smtClean="0">
                          <a:solidFill>
                            <a:srgbClr val="C00000"/>
                          </a:solidFill>
                        </a:rPr>
                        <a:t>fingerprints</a:t>
                      </a:r>
                      <a:r>
                        <a:rPr lang="en-GB" sz="2000" noProof="0" dirty="0" smtClean="0">
                          <a:solidFill>
                            <a:srgbClr val="060036"/>
                          </a:solidFill>
                        </a:rPr>
                        <a:t> taken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
        <p:nvSpPr>
          <p:cNvPr id="10" name="Szövegdoboz 9"/>
          <p:cNvSpPr txBox="1"/>
          <p:nvPr/>
        </p:nvSpPr>
        <p:spPr>
          <a:xfrm>
            <a:off x="107504" y="5591438"/>
            <a:ext cx="8784976" cy="1077218"/>
          </a:xfrm>
          <a:prstGeom prst="rect">
            <a:avLst/>
          </a:prstGeom>
          <a:solidFill>
            <a:schemeClr val="bg1">
              <a:lumMod val="75000"/>
            </a:schemeClr>
          </a:solidFill>
          <a:ln>
            <a:solidFill>
              <a:srgbClr val="060036"/>
            </a:solidFill>
          </a:ln>
        </p:spPr>
        <p:txBody>
          <a:bodyPr wrap="square" rtlCol="0">
            <a:spAutoFit/>
          </a:bodyPr>
          <a:lstStyle/>
          <a:p>
            <a:pPr algn="ctr"/>
            <a:r>
              <a:rPr lang="en-GB" sz="1600" dirty="0" smtClean="0">
                <a:solidFill>
                  <a:schemeClr val="tx1"/>
                </a:solidFill>
                <a:latin typeface="+mn-lt"/>
              </a:rPr>
              <a:t>C‑69/10 </a:t>
            </a:r>
            <a:r>
              <a:rPr lang="en-GB" sz="1600" b="1" i="1" dirty="0" err="1" smtClean="0">
                <a:solidFill>
                  <a:schemeClr val="tx1"/>
                </a:solidFill>
                <a:latin typeface="+mn-lt"/>
              </a:rPr>
              <a:t>Diouf</a:t>
            </a:r>
            <a:r>
              <a:rPr lang="en-GB" sz="1600" b="1" i="1" dirty="0" smtClean="0">
                <a:solidFill>
                  <a:schemeClr val="tx1"/>
                </a:solidFill>
                <a:latin typeface="+mn-lt"/>
              </a:rPr>
              <a:t> v </a:t>
            </a:r>
            <a:r>
              <a:rPr lang="en-GB" sz="1600" b="1" dirty="0" err="1" smtClean="0">
                <a:solidFill>
                  <a:schemeClr val="tx1"/>
                </a:solidFill>
                <a:latin typeface="+mn-lt"/>
              </a:rPr>
              <a:t>Ministre</a:t>
            </a:r>
            <a:r>
              <a:rPr lang="en-GB" sz="1600" b="1" dirty="0" smtClean="0">
                <a:solidFill>
                  <a:schemeClr val="tx1"/>
                </a:solidFill>
                <a:latin typeface="+mn-lt"/>
              </a:rPr>
              <a:t> du Travail, de </a:t>
            </a:r>
            <a:r>
              <a:rPr lang="en-GB" sz="1600" b="1" dirty="0" err="1" smtClean="0">
                <a:solidFill>
                  <a:schemeClr val="tx1"/>
                </a:solidFill>
                <a:latin typeface="+mn-lt"/>
              </a:rPr>
              <a:t>l’Emploi</a:t>
            </a:r>
            <a:r>
              <a:rPr lang="en-GB" sz="1600" b="1" dirty="0" smtClean="0">
                <a:solidFill>
                  <a:schemeClr val="tx1"/>
                </a:solidFill>
                <a:latin typeface="+mn-lt"/>
              </a:rPr>
              <a:t> et de </a:t>
            </a:r>
            <a:r>
              <a:rPr lang="en-GB" sz="1600" b="1" dirty="0" err="1" smtClean="0">
                <a:solidFill>
                  <a:schemeClr val="tx1"/>
                </a:solidFill>
                <a:latin typeface="+mn-lt"/>
              </a:rPr>
              <a:t>l’Immigration</a:t>
            </a:r>
            <a:r>
              <a:rPr lang="en-GB" sz="1600" b="1" dirty="0" smtClean="0">
                <a:solidFill>
                  <a:schemeClr val="tx1"/>
                </a:solidFill>
                <a:latin typeface="+mn-lt"/>
              </a:rPr>
              <a:t> (Luxembourg) decided: 28 July 2011.  </a:t>
            </a:r>
            <a:r>
              <a:rPr lang="hu-HU" sz="1600" b="1" dirty="0" smtClean="0">
                <a:solidFill>
                  <a:schemeClr val="tx1"/>
                </a:solidFill>
                <a:latin typeface="+mn-lt"/>
              </a:rPr>
              <a:t/>
            </a:r>
            <a:br>
              <a:rPr lang="hu-HU" sz="1600" b="1" dirty="0" smtClean="0">
                <a:solidFill>
                  <a:schemeClr val="tx1"/>
                </a:solidFill>
                <a:latin typeface="+mn-lt"/>
              </a:rPr>
            </a:br>
            <a:r>
              <a:rPr lang="en-GB" sz="1600" dirty="0" smtClean="0">
                <a:solidFill>
                  <a:srgbClr val="C00000"/>
                </a:solidFill>
                <a:latin typeface="+mn-lt"/>
              </a:rPr>
              <a:t>No separate appeal against a decision to examine in accelerated procedure</a:t>
            </a:r>
            <a:r>
              <a:rPr lang="en-GB" sz="1600" dirty="0" smtClean="0">
                <a:solidFill>
                  <a:schemeClr val="tx1"/>
                </a:solidFill>
                <a:latin typeface="+mn-lt"/>
              </a:rPr>
              <a:t>, 15 days  for</a:t>
            </a:r>
            <a:endParaRPr lang="hu-HU" sz="1600" dirty="0" smtClean="0">
              <a:solidFill>
                <a:schemeClr val="tx1"/>
              </a:solidFill>
              <a:latin typeface="+mn-lt"/>
            </a:endParaRPr>
          </a:p>
          <a:p>
            <a:pPr algn="ctr"/>
            <a:r>
              <a:rPr lang="en-GB" sz="1600" dirty="0" smtClean="0">
                <a:solidFill>
                  <a:schemeClr val="tx1"/>
                </a:solidFill>
                <a:latin typeface="+mn-lt"/>
              </a:rPr>
              <a:t> appeal  are enough, one level court review </a:t>
            </a:r>
            <a:r>
              <a:rPr lang="en-GB" sz="1100" dirty="0" smtClean="0">
                <a:solidFill>
                  <a:schemeClr val="tx1"/>
                </a:solidFill>
                <a:latin typeface="+mn-lt"/>
              </a:rPr>
              <a:t>constitutes effective remedy</a:t>
            </a:r>
            <a:endParaRPr lang="hu-HU" sz="1100" dirty="0">
              <a:solidFill>
                <a:schemeClr val="tx1"/>
              </a:solidFill>
              <a:latin typeface="+mn-lt"/>
            </a:endParaRPr>
          </a:p>
        </p:txBody>
      </p:sp>
    </p:spTree>
    <p:extLst>
      <p:ext uri="{BB962C8B-B14F-4D97-AF65-F5344CB8AC3E}">
        <p14:creationId xmlns:p14="http://schemas.microsoft.com/office/powerpoint/2010/main" val="48898986"/>
      </p:ext>
    </p:extLst>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0"/>
            <a:ext cx="7772400" cy="685800"/>
          </a:xfrm>
        </p:spPr>
        <p:txBody>
          <a:bodyPr>
            <a:normAutofit fontScale="90000"/>
          </a:bodyPr>
          <a:lstStyle/>
          <a:p>
            <a:pPr eaLnBrk="1" hangingPunct="1">
              <a:defRPr/>
            </a:pPr>
            <a:r>
              <a:rPr lang="en-GB" dirty="0" smtClean="0">
                <a:latin typeface="Calibri" panose="020F0502020204030204" pitchFamily="34" charset="0"/>
                <a:cs typeface="Calibri" panose="020F0502020204030204" pitchFamily="34" charset="0"/>
              </a:rPr>
              <a:t>Procedures directive, 2013</a:t>
            </a:r>
            <a:br>
              <a:rPr lang="en-GB"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Procedures</a:t>
            </a:r>
            <a:endParaRPr lang="en-GB" noProof="0" dirty="0" smtClean="0">
              <a:latin typeface="Calibri" panose="020F0502020204030204" pitchFamily="34" charset="0"/>
              <a:cs typeface="Calibri" panose="020F0502020204030204" pitchFamily="34" charset="0"/>
            </a:endParaRPr>
          </a:p>
        </p:txBody>
      </p:sp>
      <p:sp>
        <p:nvSpPr>
          <p:cNvPr id="38914" name="Rectangle 3"/>
          <p:cNvSpPr>
            <a:spLocks noGrp="1" noChangeArrowheads="1"/>
          </p:cNvSpPr>
          <p:nvPr>
            <p:ph idx="1"/>
          </p:nvPr>
        </p:nvSpPr>
        <p:spPr/>
        <p:txBody>
          <a:bodyPr>
            <a:normAutofit/>
          </a:bodyPr>
          <a:lstStyle/>
          <a:p>
            <a:pPr algn="ctr" eaLnBrk="1" hangingPunct="1">
              <a:lnSpc>
                <a:spcPct val="120000"/>
              </a:lnSpc>
            </a:pPr>
            <a:r>
              <a:rPr lang="en-GB" noProof="0" dirty="0" smtClean="0">
                <a:solidFill>
                  <a:srgbClr val="C00000"/>
                </a:solidFill>
                <a:latin typeface="Calibri" panose="020F0502020204030204" pitchFamily="34" charset="0"/>
                <a:cs typeface="Calibri" panose="020F0502020204030204" pitchFamily="34" charset="0"/>
              </a:rPr>
              <a:t>Border procedures </a:t>
            </a:r>
          </a:p>
          <a:p>
            <a:pPr algn="ctr" eaLnBrk="1" hangingPunct="1">
              <a:lnSpc>
                <a:spcPct val="120000"/>
              </a:lnSpc>
            </a:pPr>
            <a:r>
              <a:rPr lang="en-GB" noProof="0" dirty="0" smtClean="0">
                <a:solidFill>
                  <a:srgbClr val="24222A"/>
                </a:solidFill>
                <a:latin typeface="Calibri" panose="020F0502020204030204" pitchFamily="34" charset="0"/>
                <a:cs typeface="Calibri" panose="020F0502020204030204" pitchFamily="34" charset="0"/>
              </a:rPr>
              <a:t>(keeping persons in transit zones or at entry points)</a:t>
            </a:r>
          </a:p>
          <a:p>
            <a:pPr>
              <a:lnSpc>
                <a:spcPct val="120000"/>
              </a:lnSpc>
            </a:pPr>
            <a:r>
              <a:rPr lang="en-GB" dirty="0" smtClean="0">
                <a:solidFill>
                  <a:srgbClr val="C00000"/>
                </a:solidFill>
                <a:latin typeface="Calibri" panose="020F0502020204030204" pitchFamily="34" charset="0"/>
                <a:cs typeface="Calibri" panose="020F0502020204030204" pitchFamily="34" charset="0"/>
              </a:rPr>
              <a:t>Guarantees apply </a:t>
            </a:r>
            <a:r>
              <a:rPr lang="en-GB" dirty="0" smtClean="0">
                <a:solidFill>
                  <a:srgbClr val="24222A"/>
                </a:solidFill>
                <a:latin typeface="Calibri" panose="020F0502020204030204" pitchFamily="34" charset="0"/>
                <a:cs typeface="Calibri" panose="020F0502020204030204" pitchFamily="34" charset="0"/>
              </a:rPr>
              <a:t>!</a:t>
            </a:r>
          </a:p>
          <a:p>
            <a:pPr>
              <a:lnSpc>
                <a:spcPct val="120000"/>
              </a:lnSpc>
            </a:pPr>
            <a:r>
              <a:rPr lang="en-GB" dirty="0" smtClean="0">
                <a:solidFill>
                  <a:srgbClr val="C00000"/>
                </a:solidFill>
                <a:latin typeface="Calibri" panose="020F0502020204030204" pitchFamily="34" charset="0"/>
                <a:cs typeface="Calibri" panose="020F0502020204030204" pitchFamily="34" charset="0"/>
              </a:rPr>
              <a:t>Limited</a:t>
            </a:r>
            <a:r>
              <a:rPr lang="en-GB" dirty="0" smtClean="0">
                <a:solidFill>
                  <a:srgbClr val="24222A"/>
                </a:solidFill>
                <a:latin typeface="Calibri" panose="020F0502020204030204" pitchFamily="34" charset="0"/>
                <a:cs typeface="Calibri" panose="020F0502020204030204" pitchFamily="34" charset="0"/>
              </a:rPr>
              <a:t> to</a:t>
            </a:r>
          </a:p>
          <a:p>
            <a:pPr>
              <a:lnSpc>
                <a:spcPct val="120000"/>
              </a:lnSpc>
            </a:pPr>
            <a:r>
              <a:rPr lang="en-GB" dirty="0" smtClean="0">
                <a:solidFill>
                  <a:srgbClr val="24222A"/>
                </a:solidFill>
                <a:latin typeface="Calibri" panose="020F0502020204030204" pitchFamily="34" charset="0"/>
                <a:cs typeface="Calibri" panose="020F0502020204030204" pitchFamily="34" charset="0"/>
              </a:rPr>
              <a:t> 	-  decision on </a:t>
            </a:r>
            <a:r>
              <a:rPr lang="en-GB" dirty="0" smtClean="0">
                <a:solidFill>
                  <a:srgbClr val="C00000"/>
                </a:solidFill>
                <a:latin typeface="Calibri" panose="020F0502020204030204" pitchFamily="34" charset="0"/>
                <a:cs typeface="Calibri" panose="020F0502020204030204" pitchFamily="34" charset="0"/>
              </a:rPr>
              <a:t>admissibility of the 					applications</a:t>
            </a:r>
            <a:r>
              <a:rPr lang="en-GB" dirty="0" smtClean="0">
                <a:solidFill>
                  <a:srgbClr val="24222A"/>
                </a:solidFill>
                <a:latin typeface="Calibri" panose="020F0502020204030204" pitchFamily="34" charset="0"/>
                <a:cs typeface="Calibri" panose="020F0502020204030204" pitchFamily="34" charset="0"/>
              </a:rPr>
              <a:t>, </a:t>
            </a:r>
          </a:p>
          <a:p>
            <a:pPr>
              <a:lnSpc>
                <a:spcPct val="120000"/>
              </a:lnSpc>
            </a:pPr>
            <a:r>
              <a:rPr lang="en-GB" dirty="0" smtClean="0">
                <a:solidFill>
                  <a:srgbClr val="24222A"/>
                </a:solidFill>
                <a:latin typeface="Calibri" panose="020F0502020204030204" pitchFamily="34" charset="0"/>
                <a:cs typeface="Calibri" panose="020F0502020204030204" pitchFamily="34" charset="0"/>
              </a:rPr>
              <a:t>	-  to  </a:t>
            </a:r>
            <a:r>
              <a:rPr lang="en-GB" dirty="0" smtClean="0">
                <a:solidFill>
                  <a:srgbClr val="C00000"/>
                </a:solidFill>
                <a:latin typeface="Calibri" panose="020F0502020204030204" pitchFamily="34" charset="0"/>
                <a:cs typeface="Calibri" panose="020F0502020204030204" pitchFamily="34" charset="0"/>
              </a:rPr>
              <a:t>accelerated procedures</a:t>
            </a:r>
          </a:p>
          <a:p>
            <a:pPr>
              <a:lnSpc>
                <a:spcPct val="120000"/>
              </a:lnSpc>
            </a:pPr>
            <a:r>
              <a:rPr lang="en-GB" dirty="0" smtClean="0">
                <a:solidFill>
                  <a:srgbClr val="24222A"/>
                </a:solidFill>
                <a:latin typeface="Calibri" panose="020F0502020204030204" pitchFamily="34" charset="0"/>
                <a:cs typeface="Calibri" panose="020F0502020204030204" pitchFamily="34" charset="0"/>
              </a:rPr>
              <a:t>Maximum: </a:t>
            </a:r>
            <a:r>
              <a:rPr lang="en-GB" dirty="0" smtClean="0">
                <a:solidFill>
                  <a:srgbClr val="C00000"/>
                </a:solidFill>
                <a:latin typeface="Calibri" panose="020F0502020204030204" pitchFamily="34" charset="0"/>
                <a:cs typeface="Calibri" panose="020F0502020204030204" pitchFamily="34" charset="0"/>
              </a:rPr>
              <a:t>4 weeks </a:t>
            </a:r>
            <a:r>
              <a:rPr lang="en-GB" dirty="0" smtClean="0">
                <a:solidFill>
                  <a:srgbClr val="24222A"/>
                </a:solidFill>
                <a:latin typeface="Calibri" panose="020F0502020204030204" pitchFamily="34" charset="0"/>
                <a:cs typeface="Calibri" panose="020F0502020204030204" pitchFamily="34" charset="0"/>
              </a:rPr>
              <a:t>– then: entry to the country </a:t>
            </a:r>
          </a:p>
          <a:p>
            <a:pPr>
              <a:lnSpc>
                <a:spcPct val="120000"/>
              </a:lnSpc>
            </a:pPr>
            <a:r>
              <a:rPr lang="en-GB" dirty="0" smtClean="0">
                <a:solidFill>
                  <a:srgbClr val="24222A"/>
                </a:solidFill>
                <a:latin typeface="Calibri" panose="020F0502020204030204" pitchFamily="34" charset="0"/>
                <a:cs typeface="Calibri" panose="020F0502020204030204" pitchFamily="34" charset="0"/>
              </a:rPr>
              <a:t>If </a:t>
            </a:r>
            <a:r>
              <a:rPr lang="en-GB" dirty="0" smtClean="0">
                <a:solidFill>
                  <a:srgbClr val="C00000"/>
                </a:solidFill>
                <a:latin typeface="Calibri" panose="020F0502020204030204" pitchFamily="34" charset="0"/>
                <a:cs typeface="Calibri" panose="020F0502020204030204" pitchFamily="34" charset="0"/>
              </a:rPr>
              <a:t>large numbers </a:t>
            </a:r>
            <a:r>
              <a:rPr lang="en-GB" dirty="0" smtClean="0">
                <a:solidFill>
                  <a:srgbClr val="24222A"/>
                </a:solidFill>
                <a:latin typeface="Calibri" panose="020F0502020204030204" pitchFamily="34" charset="0"/>
                <a:cs typeface="Calibri" panose="020F0502020204030204" pitchFamily="34" charset="0"/>
              </a:rPr>
              <a:t>arrive: border procedures (no entry) even if accommodated „at locations in </a:t>
            </a:r>
            <a:r>
              <a:rPr lang="en-GB" dirty="0" smtClean="0">
                <a:solidFill>
                  <a:srgbClr val="C00000"/>
                </a:solidFill>
                <a:latin typeface="Calibri" panose="020F0502020204030204" pitchFamily="34" charset="0"/>
                <a:cs typeface="Calibri" panose="020F0502020204030204" pitchFamily="34" charset="0"/>
              </a:rPr>
              <a:t>proximity of the border </a:t>
            </a:r>
            <a:r>
              <a:rPr lang="en-GB" dirty="0" smtClean="0">
                <a:solidFill>
                  <a:srgbClr val="24222A"/>
                </a:solidFill>
                <a:latin typeface="Calibri" panose="020F0502020204030204" pitchFamily="34" charset="0"/>
                <a:cs typeface="Calibri" panose="020F0502020204030204" pitchFamily="34" charset="0"/>
              </a:rPr>
              <a:t>or transit zone” (§ 43  (3))        </a:t>
            </a:r>
          </a:p>
          <a:p>
            <a:pPr eaLnBrk="1" hangingPunct="1"/>
            <a:endParaRPr lang="en-GB" sz="2800" noProof="0" dirty="0" smtClean="0">
              <a:latin typeface="Calibri" panose="020F0502020204030204" pitchFamily="34" charset="0"/>
              <a:cs typeface="Calibri" panose="020F0502020204030204" pitchFamily="34" charset="0"/>
            </a:endParaRPr>
          </a:p>
        </p:txBody>
      </p:sp>
      <p:sp>
        <p:nvSpPr>
          <p:cNvPr id="2" name="TextBox 1"/>
          <p:cNvSpPr txBox="1"/>
          <p:nvPr/>
        </p:nvSpPr>
        <p:spPr>
          <a:xfrm rot="21172514">
            <a:off x="3512646" y="2008596"/>
            <a:ext cx="5003357" cy="646331"/>
          </a:xfrm>
          <a:prstGeom prst="rect">
            <a:avLst/>
          </a:prstGeom>
          <a:solidFill>
            <a:schemeClr val="bg1">
              <a:lumMod val="20000"/>
              <a:lumOff val="80000"/>
              <a:alpha val="83000"/>
            </a:schemeClr>
          </a:solidFill>
        </p:spPr>
        <p:txBody>
          <a:bodyPr wrap="none" rtlCol="0">
            <a:spAutoFit/>
          </a:bodyPr>
          <a:lstStyle/>
          <a:p>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Systemic</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detention</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at</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the</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Hungarian</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border</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since</a:t>
            </a:r>
            <a:r>
              <a:rPr lang="hu-HU" sz="1800" b="0" dirty="0" smtClean="0">
                <a:latin typeface="Calibri" panose="020F0502020204030204" pitchFamily="34" charset="0"/>
                <a:cs typeface="Calibri" panose="020F0502020204030204" pitchFamily="34" charset="0"/>
              </a:rPr>
              <a:t/>
            </a:r>
            <a:br>
              <a:rPr lang="hu-HU" sz="1800" b="0" dirty="0" smtClean="0">
                <a:latin typeface="Calibri" panose="020F0502020204030204" pitchFamily="34" charset="0"/>
                <a:cs typeface="Calibri" panose="020F0502020204030204" pitchFamily="34" charset="0"/>
              </a:rPr>
            </a:b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March</a:t>
            </a:r>
            <a:r>
              <a:rPr lang="hu-HU" sz="1800" b="0" dirty="0" smtClean="0">
                <a:latin typeface="Calibri" panose="020F0502020204030204" pitchFamily="34" charset="0"/>
                <a:cs typeface="Calibri" panose="020F0502020204030204" pitchFamily="34" charset="0"/>
              </a:rPr>
              <a:t> 2017  </a:t>
            </a:r>
            <a:r>
              <a:rPr lang="hu-HU" sz="1800" b="0" dirty="0" smtClean="0">
                <a:latin typeface="Calibri" panose="020F0502020204030204" pitchFamily="34" charset="0"/>
                <a:cs typeface="Calibri" panose="020F0502020204030204" pitchFamily="34" charset="0"/>
                <a:sym typeface="Symbol" panose="05050102010706020507" pitchFamily="18" charset="2"/>
              </a:rPr>
              <a:t>  </a:t>
            </a:r>
            <a:r>
              <a:rPr lang="hu-HU" sz="1800" b="0" dirty="0" err="1" smtClean="0">
                <a:latin typeface="Calibri" panose="020F0502020204030204" pitchFamily="34" charset="0"/>
                <a:cs typeface="Calibri" panose="020F0502020204030204" pitchFamily="34" charset="0"/>
                <a:sym typeface="Symbol" panose="05050102010706020507" pitchFamily="18" charset="2"/>
              </a:rPr>
              <a:t>border</a:t>
            </a:r>
            <a:r>
              <a:rPr lang="hu-HU" sz="1800" b="0" dirty="0" smtClean="0">
                <a:latin typeface="Calibri" panose="020F0502020204030204" pitchFamily="34" charset="0"/>
                <a:cs typeface="Calibri" panose="020F0502020204030204" pitchFamily="34" charset="0"/>
                <a:sym typeface="Symbol" panose="05050102010706020507" pitchFamily="18" charset="2"/>
              </a:rPr>
              <a:t> </a:t>
            </a:r>
            <a:r>
              <a:rPr lang="hu-HU" sz="1800" b="0" dirty="0" err="1" smtClean="0">
                <a:latin typeface="Calibri" panose="020F0502020204030204" pitchFamily="34" charset="0"/>
                <a:cs typeface="Calibri" panose="020F0502020204030204" pitchFamily="34" charset="0"/>
                <a:sym typeface="Symbol" panose="05050102010706020507" pitchFamily="18" charset="2"/>
              </a:rPr>
              <a:t>procedure</a:t>
            </a:r>
            <a:endParaRPr lang="en-GB" sz="1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367546"/>
      </p:ext>
    </p:extLst>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685800"/>
          </a:xfrm>
        </p:spPr>
        <p:txBody>
          <a:bodyPr>
            <a:normAutofit fontScale="90000"/>
          </a:bodyPr>
          <a:lstStyle/>
          <a:p>
            <a:pPr eaLnBrk="1" hangingPunct="1">
              <a:defRPr/>
            </a:pPr>
            <a:r>
              <a:rPr lang="en-GB" dirty="0" smtClean="0">
                <a:latin typeface="Calibri" panose="020F0502020204030204" pitchFamily="34" charset="0"/>
                <a:cs typeface="Calibri" panose="020F0502020204030204" pitchFamily="34" charset="0"/>
              </a:rPr>
              <a:t>Procedures directive, 2013</a:t>
            </a:r>
            <a:br>
              <a:rPr lang="en-GB" dirty="0" smtClean="0">
                <a:latin typeface="Calibri" panose="020F0502020204030204" pitchFamily="34" charset="0"/>
                <a:cs typeface="Calibri" panose="020F0502020204030204" pitchFamily="34" charset="0"/>
              </a:rPr>
            </a:br>
            <a:r>
              <a:rPr lang="en-GB" sz="2200" dirty="0" smtClean="0">
                <a:latin typeface="Calibri" panose="020F0502020204030204" pitchFamily="34" charset="0"/>
                <a:cs typeface="Calibri" panose="020F0502020204030204" pitchFamily="34" charset="0"/>
              </a:rPr>
              <a:t>key terms</a:t>
            </a:r>
            <a:endParaRPr lang="en-GB" sz="2200" noProof="0" dirty="0" smtClean="0">
              <a:latin typeface="Calibri" panose="020F0502020204030204" pitchFamily="34" charset="0"/>
              <a:cs typeface="Calibri" panose="020F0502020204030204" pitchFamily="34" charset="0"/>
            </a:endParaRPr>
          </a:p>
        </p:txBody>
      </p:sp>
      <p:sp>
        <p:nvSpPr>
          <p:cNvPr id="40963" name="Text Box 4"/>
          <p:cNvSpPr txBox="1">
            <a:spLocks noChangeArrowheads="1"/>
          </p:cNvSpPr>
          <p:nvPr/>
        </p:nvSpPr>
        <p:spPr bwMode="auto">
          <a:xfrm>
            <a:off x="900113" y="6491288"/>
            <a:ext cx="5832475" cy="366712"/>
          </a:xfrm>
          <a:prstGeom prst="rect">
            <a:avLst/>
          </a:prstGeom>
          <a:noFill/>
          <a:ln w="9525">
            <a:noFill/>
            <a:miter lim="800000"/>
            <a:headEnd/>
            <a:tailEnd/>
          </a:ln>
        </p:spPr>
        <p:txBody>
          <a:bodyPr>
            <a:spAutoFit/>
          </a:bodyPr>
          <a:lstStyle/>
          <a:p>
            <a:pPr>
              <a:spcBef>
                <a:spcPct val="50000"/>
              </a:spcBef>
            </a:pPr>
            <a:endParaRPr lang="en-US" sz="1800">
              <a:latin typeface="Arial" charset="0"/>
              <a:cs typeface="Arial" charset="0"/>
            </a:endParaRPr>
          </a:p>
        </p:txBody>
      </p:sp>
      <p:sp>
        <p:nvSpPr>
          <p:cNvPr id="10" name="Szövegdoboz 9"/>
          <p:cNvSpPr txBox="1"/>
          <p:nvPr/>
        </p:nvSpPr>
        <p:spPr>
          <a:xfrm>
            <a:off x="539552" y="1079828"/>
            <a:ext cx="1296144" cy="2554545"/>
          </a:xfrm>
          <a:prstGeom prst="rect">
            <a:avLst/>
          </a:prstGeom>
          <a:solidFill>
            <a:srgbClr val="FFC000"/>
          </a:solidFill>
          <a:ln>
            <a:solidFill>
              <a:srgbClr val="060036"/>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Parliament v Council , Case C‑133/06  decided on 6 May 2008</a:t>
            </a:r>
            <a:r>
              <a:rPr lang="hu-HU" sz="1600" dirty="0" smtClean="0">
                <a:latin typeface="Calibri" panose="020F0502020204030204" pitchFamily="34" charset="0"/>
                <a:cs typeface="Calibri" panose="020F0502020204030204" pitchFamily="34" charset="0"/>
              </a:rPr>
              <a:t>:</a:t>
            </a:r>
          </a:p>
          <a:p>
            <a:pPr algn="ctr"/>
            <a:r>
              <a:rPr lang="hu-HU" sz="1600" dirty="0" smtClean="0">
                <a:latin typeface="Calibri" panose="020F0502020204030204" pitchFamily="34" charset="0"/>
                <a:cs typeface="Calibri" panose="020F0502020204030204" pitchFamily="34" charset="0"/>
              </a:rPr>
              <a:t>No </a:t>
            </a:r>
            <a:r>
              <a:rPr lang="hu-HU" sz="1600" dirty="0" err="1" smtClean="0">
                <a:latin typeface="Calibri" panose="020F0502020204030204" pitchFamily="34" charset="0"/>
                <a:cs typeface="Calibri" panose="020F0502020204030204" pitchFamily="34" charset="0"/>
              </a:rPr>
              <a:t>common</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lists</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by</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Council</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alone</a:t>
            </a:r>
            <a:r>
              <a:rPr lang="en-GB" sz="1600" dirty="0" smtClean="0">
                <a:latin typeface="Calibri" panose="020F0502020204030204" pitchFamily="34" charset="0"/>
                <a:cs typeface="Calibri" panose="020F0502020204030204" pitchFamily="34" charset="0"/>
              </a:rPr>
              <a:t> </a:t>
            </a:r>
            <a:endParaRPr lang="hu-HU" sz="1600" dirty="0">
              <a:latin typeface="Calibri" panose="020F0502020204030204" pitchFamily="34" charset="0"/>
              <a:cs typeface="Calibri" panose="020F0502020204030204" pitchFamily="34" charset="0"/>
            </a:endParaRPr>
          </a:p>
        </p:txBody>
      </p:sp>
      <p:graphicFrame>
        <p:nvGraphicFramePr>
          <p:cNvPr id="2" name="Diagram 1"/>
          <p:cNvGraphicFramePr/>
          <p:nvPr>
            <p:extLst/>
          </p:nvPr>
        </p:nvGraphicFramePr>
        <p:xfrm>
          <a:off x="1835696" y="2276871"/>
          <a:ext cx="4968552" cy="251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l oldali kapcsos zárójel 2"/>
          <p:cNvSpPr/>
          <p:nvPr/>
        </p:nvSpPr>
        <p:spPr>
          <a:xfrm rot="5400000">
            <a:off x="4180148" y="-235942"/>
            <a:ext cx="447328" cy="4320828"/>
          </a:xfrm>
          <a:prstGeom prst="leftBrace">
            <a:avLst>
              <a:gd name="adj1" fmla="val 8333"/>
              <a:gd name="adj2" fmla="val 50268"/>
            </a:avLst>
          </a:prstGeom>
          <a:noFill/>
          <a:ln w="60325"/>
        </p:spPr>
        <p:style>
          <a:lnRef idx="1">
            <a:schemeClr val="dk1"/>
          </a:lnRef>
          <a:fillRef idx="0">
            <a:schemeClr val="dk1"/>
          </a:fillRef>
          <a:effectRef idx="0">
            <a:schemeClr val="dk1"/>
          </a:effectRef>
          <a:fontRef idx="minor">
            <a:schemeClr val="tx1"/>
          </a:fontRef>
        </p:style>
        <p:txBody>
          <a:bodyPr rtlCol="0" anchor="ctr"/>
          <a:lstStyle/>
          <a:p>
            <a:pPr algn="ctr"/>
            <a:endParaRPr lang="hu-HU"/>
          </a:p>
        </p:txBody>
      </p:sp>
      <p:sp>
        <p:nvSpPr>
          <p:cNvPr id="11" name="Bal oldali kapcsos zárójel 10"/>
          <p:cNvSpPr/>
          <p:nvPr/>
        </p:nvSpPr>
        <p:spPr>
          <a:xfrm rot="16200000">
            <a:off x="4165668" y="3013838"/>
            <a:ext cx="447328" cy="4320828"/>
          </a:xfrm>
          <a:prstGeom prst="leftBrace">
            <a:avLst>
              <a:gd name="adj1" fmla="val 8333"/>
              <a:gd name="adj2" fmla="val 50268"/>
            </a:avLst>
          </a:prstGeom>
          <a:noFill/>
          <a:ln w="60325"/>
        </p:spPr>
        <p:style>
          <a:lnRef idx="1">
            <a:schemeClr val="dk1"/>
          </a:lnRef>
          <a:fillRef idx="0">
            <a:schemeClr val="dk1"/>
          </a:fillRef>
          <a:effectRef idx="0">
            <a:schemeClr val="dk1"/>
          </a:effectRef>
          <a:fontRef idx="minor">
            <a:schemeClr val="tx1"/>
          </a:fontRef>
        </p:style>
        <p:txBody>
          <a:bodyPr rtlCol="0" anchor="ctr"/>
          <a:lstStyle/>
          <a:p>
            <a:pPr algn="ctr"/>
            <a:endParaRPr lang="hu-HU"/>
          </a:p>
        </p:txBody>
      </p:sp>
      <p:sp>
        <p:nvSpPr>
          <p:cNvPr id="4" name="Szövegdoboz 3"/>
          <p:cNvSpPr txBox="1"/>
          <p:nvPr/>
        </p:nvSpPr>
        <p:spPr>
          <a:xfrm>
            <a:off x="707536" y="685473"/>
            <a:ext cx="8064374" cy="1015663"/>
          </a:xfrm>
          <a:prstGeom prst="rect">
            <a:avLst/>
          </a:prstGeom>
          <a:noFill/>
        </p:spPr>
        <p:txBody>
          <a:bodyPr wrap="square" rtlCol="0">
            <a:spAutoFit/>
          </a:bodyPr>
          <a:lstStyle/>
          <a:p>
            <a:pPr algn="ctr"/>
            <a:r>
              <a:rPr lang="hu-HU" sz="2000" dirty="0" err="1" smtClean="0">
                <a:latin typeface="Calibri" panose="020F0502020204030204" pitchFamily="34" charset="0"/>
                <a:cs typeface="Calibri" panose="020F0502020204030204" pitchFamily="34" charset="0"/>
              </a:rPr>
              <a:t>Presumption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person</a:t>
            </a:r>
            <a:r>
              <a:rPr lang="hu-HU" sz="2000" dirty="0" smtClean="0">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not</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in</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need</a:t>
            </a:r>
            <a:r>
              <a:rPr lang="hu-HU" sz="2000" dirty="0" smtClean="0">
                <a:solidFill>
                  <a:srgbClr val="C00000"/>
                </a:solidFill>
                <a:latin typeface="Calibri" panose="020F0502020204030204" pitchFamily="34" charset="0"/>
                <a:cs typeface="Calibri" panose="020F0502020204030204" pitchFamily="34" charset="0"/>
              </a:rPr>
              <a:t> of </a:t>
            </a:r>
            <a:r>
              <a:rPr lang="hu-HU" sz="2000" dirty="0" err="1" smtClean="0">
                <a:solidFill>
                  <a:srgbClr val="C00000"/>
                </a:solidFill>
                <a:latin typeface="Calibri" panose="020F0502020204030204" pitchFamily="34" charset="0"/>
                <a:cs typeface="Calibri" panose="020F0502020204030204" pitchFamily="34" charset="0"/>
              </a:rPr>
              <a:t>protection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because</a:t>
            </a:r>
            <a:r>
              <a:rPr lang="hu-HU" sz="2000" dirty="0" smtClean="0">
                <a:latin typeface="Calibri" panose="020F0502020204030204" pitchFamily="34" charset="0"/>
                <a:cs typeface="Calibri" panose="020F0502020204030204" pitchFamily="34" charset="0"/>
              </a:rPr>
              <a:t/>
            </a:r>
            <a:br>
              <a:rPr lang="hu-HU" sz="2000" dirty="0" smtClean="0">
                <a:latin typeface="Calibri" panose="020F0502020204030204" pitchFamily="34" charset="0"/>
                <a:cs typeface="Calibri" panose="020F0502020204030204" pitchFamily="34" charset="0"/>
              </a:rPr>
            </a:b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not</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threatened</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or</a:t>
            </a:r>
            <a:r>
              <a:rPr lang="hu-HU" sz="2000" dirty="0" smtClean="0">
                <a:latin typeface="Calibri" panose="020F0502020204030204" pitchFamily="34" charset="0"/>
                <a:cs typeface="Calibri" panose="020F0502020204030204" pitchFamily="34" charset="0"/>
              </a:rPr>
              <a:t>: </a:t>
            </a:r>
          </a:p>
          <a:p>
            <a:pPr algn="ct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protected</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elsewhere</a:t>
            </a:r>
            <a:endParaRPr lang="hu-HU" dirty="0">
              <a:latin typeface="Calibri" panose="020F0502020204030204" pitchFamily="34" charset="0"/>
              <a:cs typeface="Calibri" panose="020F0502020204030204" pitchFamily="34" charset="0"/>
            </a:endParaRPr>
          </a:p>
        </p:txBody>
      </p:sp>
      <p:sp>
        <p:nvSpPr>
          <p:cNvPr id="14" name="Szövegdoboz 13"/>
          <p:cNvSpPr txBox="1"/>
          <p:nvPr/>
        </p:nvSpPr>
        <p:spPr>
          <a:xfrm>
            <a:off x="395754" y="5596538"/>
            <a:ext cx="8064374" cy="1015663"/>
          </a:xfrm>
          <a:prstGeom prst="rect">
            <a:avLst/>
          </a:prstGeom>
          <a:noFill/>
        </p:spPr>
        <p:txBody>
          <a:bodyPr wrap="square" rtlCol="0">
            <a:spAutoFit/>
          </a:bodyPr>
          <a:lstStyle/>
          <a:p>
            <a:pPr algn="ctr"/>
            <a:r>
              <a:rPr lang="hu-HU" sz="2000" dirty="0" err="1" smtClean="0">
                <a:latin typeface="Calibri" panose="020F0502020204030204" pitchFamily="34" charset="0"/>
                <a:cs typeface="Calibri" panose="020F0502020204030204" pitchFamily="34" charset="0"/>
              </a:rPr>
              <a:t>Presumption</a:t>
            </a:r>
            <a:r>
              <a:rPr lang="hu-HU" sz="2000" dirty="0" smtClean="0">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another</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state</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should</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determine</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if</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the</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person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needs</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protection</a:t>
            </a:r>
            <a:endParaRPr lang="hu-HU" sz="2000" dirty="0" smtClean="0">
              <a:latin typeface="Calibri" panose="020F0502020204030204" pitchFamily="34" charset="0"/>
              <a:cs typeface="Calibri" panose="020F0502020204030204" pitchFamily="34" charset="0"/>
            </a:endParaRPr>
          </a:p>
          <a:p>
            <a:pPr algn="ctr"/>
            <a:r>
              <a:rPr lang="hu-HU" sz="2000" dirty="0" smtClean="0">
                <a:solidFill>
                  <a:srgbClr val="C00000"/>
                </a:solidFill>
                <a:latin typeface="Calibri" panose="020F0502020204030204" pitchFamily="34" charset="0"/>
                <a:cs typeface="Calibri" panose="020F0502020204030204" pitchFamily="34" charset="0"/>
              </a:rPr>
              <a:t>No </a:t>
            </a:r>
            <a:r>
              <a:rPr lang="hu-HU" sz="2000" dirty="0" err="1" smtClean="0">
                <a:solidFill>
                  <a:srgbClr val="C00000"/>
                </a:solidFill>
                <a:latin typeface="Calibri" panose="020F0502020204030204" pitchFamily="34" charset="0"/>
                <a:cs typeface="Calibri" panose="020F0502020204030204" pitchFamily="34" charset="0"/>
              </a:rPr>
              <a:t>judgment</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on</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the</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presence</a:t>
            </a:r>
            <a:r>
              <a:rPr lang="hu-HU" sz="2000" dirty="0" smtClean="0">
                <a:latin typeface="Calibri" panose="020F0502020204030204" pitchFamily="34" charset="0"/>
                <a:cs typeface="Calibri" panose="020F0502020204030204" pitchFamily="34" charset="0"/>
              </a:rPr>
              <a:t>  of </a:t>
            </a:r>
            <a:r>
              <a:rPr lang="hu-HU" sz="2000" dirty="0" err="1" smtClean="0">
                <a:solidFill>
                  <a:srgbClr val="C00000"/>
                </a:solidFill>
                <a:latin typeface="Calibri" panose="020F0502020204030204" pitchFamily="34" charset="0"/>
                <a:cs typeface="Calibri" panose="020F0502020204030204" pitchFamily="34" charset="0"/>
              </a:rPr>
              <a:t>threat</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of</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persecution</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or</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solidFill>
                  <a:srgbClr val="C00000"/>
                </a:solidFill>
                <a:latin typeface="Calibri" panose="020F0502020204030204" pitchFamily="34" charset="0"/>
                <a:cs typeface="Calibri" panose="020F0502020204030204" pitchFamily="34" charset="0"/>
              </a:rPr>
              <a:t>harm</a:t>
            </a:r>
            <a:endParaRPr lang="hu-HU" dirty="0">
              <a:solidFill>
                <a:srgbClr val="C00000"/>
              </a:solidFill>
              <a:latin typeface="Calibri" panose="020F0502020204030204" pitchFamily="34" charset="0"/>
              <a:cs typeface="Calibri" panose="020F0502020204030204" pitchFamily="34" charset="0"/>
            </a:endParaRPr>
          </a:p>
        </p:txBody>
      </p:sp>
      <p:sp>
        <p:nvSpPr>
          <p:cNvPr id="12" name="Szövegdoboz 9"/>
          <p:cNvSpPr txBox="1"/>
          <p:nvPr/>
        </p:nvSpPr>
        <p:spPr>
          <a:xfrm>
            <a:off x="107504" y="3793374"/>
            <a:ext cx="1835696" cy="1815882"/>
          </a:xfrm>
          <a:prstGeom prst="rect">
            <a:avLst/>
          </a:prstGeom>
          <a:solidFill>
            <a:srgbClr val="FFCC66"/>
          </a:solidFill>
          <a:ln>
            <a:solidFill>
              <a:srgbClr val="060036"/>
            </a:solidFill>
          </a:ln>
        </p:spPr>
        <p:txBody>
          <a:bodyPr wrap="square" rtlCol="0">
            <a:spAutoFit/>
          </a:bodyPr>
          <a:lstStyle/>
          <a:p>
            <a:pPr algn="ctr"/>
            <a:r>
              <a:rPr lang="hu-HU" sz="1600" dirty="0" err="1" smtClean="0">
                <a:latin typeface="Calibri" panose="020F0502020204030204" pitchFamily="34" charset="0"/>
                <a:cs typeface="Calibri" panose="020F0502020204030204" pitchFamily="34" charset="0"/>
              </a:rPr>
              <a:t>Commission</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proposal</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for</a:t>
            </a:r>
            <a:r>
              <a:rPr lang="hu-HU" sz="1600" dirty="0" smtClean="0">
                <a:latin typeface="Calibri" panose="020F0502020204030204" pitchFamily="34" charset="0"/>
                <a:cs typeface="Calibri" panose="020F0502020204030204" pitchFamily="34" charset="0"/>
              </a:rPr>
              <a:t> a </a:t>
            </a:r>
            <a:r>
              <a:rPr lang="hu-HU" sz="1600" dirty="0" err="1" smtClean="0">
                <a:latin typeface="Calibri" panose="020F0502020204030204" pitchFamily="34" charset="0"/>
                <a:cs typeface="Calibri" panose="020F0502020204030204" pitchFamily="34" charset="0"/>
              </a:rPr>
              <a:t>list</a:t>
            </a:r>
            <a:r>
              <a:rPr lang="hu-HU" sz="1600" dirty="0" smtClean="0">
                <a:latin typeface="Calibri" panose="020F0502020204030204" pitchFamily="34" charset="0"/>
                <a:cs typeface="Calibri" panose="020F0502020204030204" pitchFamily="34" charset="0"/>
              </a:rPr>
              <a:t> of </a:t>
            </a:r>
            <a:r>
              <a:rPr lang="hu-HU" sz="1600" dirty="0" err="1" smtClean="0">
                <a:latin typeface="Calibri" panose="020F0502020204030204" pitchFamily="34" charset="0"/>
                <a:cs typeface="Calibri" panose="020F0502020204030204" pitchFamily="34" charset="0"/>
              </a:rPr>
              <a:t>safe</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countries</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of</a:t>
            </a:r>
            <a:r>
              <a:rPr lang="hu-HU" sz="1600" dirty="0" smtClean="0">
                <a:latin typeface="Calibri" panose="020F0502020204030204" pitchFamily="34" charset="0"/>
                <a:cs typeface="Calibri" panose="020F0502020204030204" pitchFamily="34" charset="0"/>
              </a:rPr>
              <a:t> </a:t>
            </a:r>
            <a:r>
              <a:rPr lang="hu-HU" sz="1600" dirty="0" err="1" smtClean="0">
                <a:latin typeface="Calibri" panose="020F0502020204030204" pitchFamily="34" charset="0"/>
                <a:cs typeface="Calibri" panose="020F0502020204030204" pitchFamily="34" charset="0"/>
              </a:rPr>
              <a:t>origin</a:t>
            </a:r>
            <a:r>
              <a:rPr lang="hu-HU" sz="1600" dirty="0" smtClean="0">
                <a:latin typeface="Calibri" panose="020F0502020204030204" pitchFamily="34" charset="0"/>
                <a:cs typeface="Calibri" panose="020F0502020204030204" pitchFamily="34" charset="0"/>
              </a:rPr>
              <a:t>:</a:t>
            </a:r>
          </a:p>
          <a:p>
            <a:pPr algn="ctr"/>
            <a:r>
              <a:rPr lang="hu-HU" sz="1600" dirty="0">
                <a:latin typeface="Calibri" panose="020F0502020204030204" pitchFamily="34" charset="0"/>
                <a:cs typeface="Calibri" panose="020F0502020204030204" pitchFamily="34" charset="0"/>
              </a:rPr>
              <a:t>COM(2015) 452 </a:t>
            </a:r>
            <a:r>
              <a:rPr lang="hu-HU" sz="1600" dirty="0" smtClean="0">
                <a:latin typeface="Calibri" panose="020F0502020204030204" pitchFamily="34" charset="0"/>
                <a:cs typeface="Calibri" panose="020F0502020204030204" pitchFamily="34" charset="0"/>
              </a:rPr>
              <a:t>final</a:t>
            </a:r>
          </a:p>
          <a:p>
            <a:pPr algn="ctr"/>
            <a:r>
              <a:rPr lang="hu-HU" sz="1600" dirty="0" smtClean="0">
                <a:latin typeface="Calibri" panose="020F0502020204030204" pitchFamily="34" charset="0"/>
                <a:cs typeface="Calibri" panose="020F0502020204030204" pitchFamily="34" charset="0"/>
              </a:rPr>
              <a:t>9 </a:t>
            </a:r>
            <a:r>
              <a:rPr lang="hu-HU" sz="1600" dirty="0" err="1">
                <a:latin typeface="Calibri" panose="020F0502020204030204" pitchFamily="34" charset="0"/>
                <a:cs typeface="Calibri" panose="020F0502020204030204" pitchFamily="34" charset="0"/>
              </a:rPr>
              <a:t>S</a:t>
            </a:r>
            <a:r>
              <a:rPr lang="hu-HU" sz="1600" dirty="0" err="1" smtClean="0">
                <a:latin typeface="Calibri" panose="020F0502020204030204" pitchFamily="34" charset="0"/>
                <a:cs typeface="Calibri" panose="020F0502020204030204" pitchFamily="34" charset="0"/>
              </a:rPr>
              <a:t>eptember</a:t>
            </a:r>
            <a:r>
              <a:rPr lang="hu-HU" sz="1600" dirty="0" smtClean="0">
                <a:latin typeface="Calibri" panose="020F0502020204030204" pitchFamily="34" charset="0"/>
                <a:cs typeface="Calibri" panose="020F0502020204030204" pitchFamily="34" charset="0"/>
              </a:rPr>
              <a:t> 2015</a:t>
            </a:r>
            <a:endParaRPr lang="hu-HU" sz="1600" dirty="0">
              <a:latin typeface="Calibri" panose="020F0502020204030204" pitchFamily="34" charset="0"/>
              <a:cs typeface="Calibri" panose="020F0502020204030204" pitchFamily="34" charset="0"/>
            </a:endParaRPr>
          </a:p>
        </p:txBody>
      </p:sp>
      <p:sp>
        <p:nvSpPr>
          <p:cNvPr id="13" name="TextBox 12"/>
          <p:cNvSpPr txBox="1"/>
          <p:nvPr/>
        </p:nvSpPr>
        <p:spPr>
          <a:xfrm rot="1664086">
            <a:off x="6123519" y="3445763"/>
            <a:ext cx="3186578" cy="646331"/>
          </a:xfrm>
          <a:prstGeom prst="rect">
            <a:avLst/>
          </a:prstGeom>
          <a:solidFill>
            <a:schemeClr val="bg1">
              <a:lumMod val="20000"/>
              <a:lumOff val="80000"/>
            </a:schemeClr>
          </a:solidFill>
          <a:ln>
            <a:solidFill>
              <a:srgbClr val="54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hu-HU" sz="1800" b="0" dirty="0" err="1" smtClean="0">
                <a:latin typeface="Calibri" panose="020F0502020204030204" pitchFamily="34" charset="0"/>
                <a:cs typeface="Calibri" panose="020F0502020204030204" pitchFamily="34" charset="0"/>
              </a:rPr>
              <a:t>Are</a:t>
            </a:r>
            <a:r>
              <a:rPr lang="hu-HU" sz="1800" b="0" dirty="0" smtClean="0">
                <a:latin typeface="Calibri" panose="020F0502020204030204" pitchFamily="34" charset="0"/>
                <a:cs typeface="Calibri" panose="020F0502020204030204" pitchFamily="34" charset="0"/>
              </a:rPr>
              <a:t> Jordan, </a:t>
            </a:r>
            <a:r>
              <a:rPr lang="hu-HU" sz="1800" b="0" dirty="0" err="1">
                <a:latin typeface="Calibri" panose="020F0502020204030204" pitchFamily="34" charset="0"/>
                <a:cs typeface="Calibri" panose="020F0502020204030204" pitchFamily="34" charset="0"/>
              </a:rPr>
              <a:t>L</a:t>
            </a:r>
            <a:r>
              <a:rPr lang="hu-HU" sz="1800" b="0" dirty="0" err="1" smtClean="0">
                <a:latin typeface="Calibri" panose="020F0502020204030204" pitchFamily="34" charset="0"/>
                <a:cs typeface="Calibri" panose="020F0502020204030204" pitchFamily="34" charset="0"/>
              </a:rPr>
              <a:t>ebanon</a:t>
            </a:r>
            <a:r>
              <a:rPr lang="hu-HU" sz="1800" b="0" dirty="0" smtClean="0">
                <a:latin typeface="Calibri" panose="020F0502020204030204" pitchFamily="34" charset="0"/>
                <a:cs typeface="Calibri" panose="020F0502020204030204" pitchFamily="34" charset="0"/>
              </a:rPr>
              <a:t> and </a:t>
            </a:r>
            <a:r>
              <a:rPr lang="hu-HU" sz="1800" b="0" dirty="0" err="1" smtClean="0">
                <a:latin typeface="Calibri" panose="020F0502020204030204" pitchFamily="34" charset="0"/>
                <a:cs typeface="Calibri" panose="020F0502020204030204" pitchFamily="34" charset="0"/>
              </a:rPr>
              <a:t>Turkey</a:t>
            </a:r>
            <a:r>
              <a:rPr lang="hu-HU" sz="1800" b="0" dirty="0" smtClean="0">
                <a:latin typeface="Calibri" panose="020F0502020204030204" pitchFamily="34" charset="0"/>
                <a:cs typeface="Calibri" panose="020F0502020204030204" pitchFamily="34" charset="0"/>
              </a:rPr>
              <a:t/>
            </a:r>
            <a:br>
              <a:rPr lang="hu-HU" sz="1800" b="0" dirty="0" smtClean="0">
                <a:latin typeface="Calibri" panose="020F0502020204030204" pitchFamily="34" charset="0"/>
                <a:cs typeface="Calibri" panose="020F0502020204030204" pitchFamily="34" charset="0"/>
              </a:rPr>
            </a:b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first</a:t>
            </a:r>
            <a:r>
              <a:rPr lang="hu-HU" sz="1800" b="0" dirty="0" smtClean="0">
                <a:latin typeface="Calibri" panose="020F0502020204030204" pitchFamily="34" charset="0"/>
                <a:cs typeface="Calibri" panose="020F0502020204030204" pitchFamily="34" charset="0"/>
              </a:rPr>
              <a:t> </a:t>
            </a:r>
            <a:r>
              <a:rPr lang="hu-HU" sz="1800" b="0" dirty="0" err="1" smtClean="0">
                <a:latin typeface="Calibri" panose="020F0502020204030204" pitchFamily="34" charset="0"/>
                <a:cs typeface="Calibri" panose="020F0502020204030204" pitchFamily="34" charset="0"/>
              </a:rPr>
              <a:t>countries</a:t>
            </a:r>
            <a:r>
              <a:rPr lang="hu-HU" sz="1800" b="0" dirty="0" smtClean="0">
                <a:latin typeface="Calibri" panose="020F0502020204030204" pitchFamily="34" charset="0"/>
                <a:cs typeface="Calibri" panose="020F0502020204030204" pitchFamily="34" charset="0"/>
              </a:rPr>
              <a:t> of </a:t>
            </a:r>
            <a:r>
              <a:rPr lang="hu-HU" sz="1800" b="0" dirty="0" err="1" smtClean="0">
                <a:latin typeface="Calibri" panose="020F0502020204030204" pitchFamily="34" charset="0"/>
                <a:cs typeface="Calibri" panose="020F0502020204030204" pitchFamily="34" charset="0"/>
              </a:rPr>
              <a:t>asylum</a:t>
            </a:r>
            <a:r>
              <a:rPr lang="hu-HU" sz="1800" b="0" dirty="0" smtClean="0">
                <a:latin typeface="Calibri" panose="020F0502020204030204" pitchFamily="34" charset="0"/>
                <a:cs typeface="Calibri" panose="020F0502020204030204" pitchFamily="34" charset="0"/>
              </a:rPr>
              <a:t>? </a:t>
            </a:r>
            <a:endParaRPr lang="en-GB" sz="1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73021"/>
      </p:ext>
    </p:extLst>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3568" y="188640"/>
            <a:ext cx="7773987" cy="752475"/>
          </a:xfrm>
        </p:spPr>
        <p:txBody>
          <a:bodyPr/>
          <a:lstStyle/>
          <a:p>
            <a:pPr eaLnBrk="1" hangingPunct="1">
              <a:defRPr/>
            </a:pPr>
            <a:r>
              <a:rPr lang="en-GB" altLang="zh-CN" dirty="0" smtClean="0">
                <a:latin typeface="Calibri" panose="020F0502020204030204" pitchFamily="34" charset="0"/>
                <a:cs typeface="Calibri" panose="020F0502020204030204" pitchFamily="34" charset="0"/>
              </a:rPr>
              <a:t>Procedures directive, 2013</a:t>
            </a:r>
            <a:endParaRPr lang="en-GB" noProof="0" dirty="0" smtClean="0">
              <a:latin typeface="Calibri" panose="020F0502020204030204" pitchFamily="34" charset="0"/>
              <a:cs typeface="Calibri" panose="020F0502020204030204" pitchFamily="34" charset="0"/>
            </a:endParaRPr>
          </a:p>
        </p:txBody>
      </p:sp>
      <p:sp>
        <p:nvSpPr>
          <p:cNvPr id="53250" name="Rectangle 3"/>
          <p:cNvSpPr>
            <a:spLocks noGrp="1" noChangeArrowheads="1"/>
          </p:cNvSpPr>
          <p:nvPr>
            <p:ph idx="1"/>
          </p:nvPr>
        </p:nvSpPr>
        <p:spPr>
          <a:xfrm>
            <a:off x="827584" y="1268760"/>
            <a:ext cx="7772400" cy="5399088"/>
          </a:xfrm>
        </p:spPr>
        <p:txBody>
          <a:bodyPr>
            <a:normAutofit lnSpcReduction="10000"/>
          </a:bodyPr>
          <a:lstStyle/>
          <a:p>
            <a:pPr algn="ctr" eaLnBrk="1" hangingPunct="1">
              <a:lnSpc>
                <a:spcPct val="80000"/>
              </a:lnSpc>
              <a:buFontTx/>
              <a:buNone/>
            </a:pPr>
            <a:r>
              <a:rPr lang="en-GB" noProof="0" dirty="0" smtClean="0">
                <a:solidFill>
                  <a:srgbClr val="C00000"/>
                </a:solidFill>
                <a:latin typeface="Calibri" panose="020F0502020204030204" pitchFamily="34" charset="0"/>
                <a:cs typeface="Calibri" panose="020F0502020204030204" pitchFamily="34" charset="0"/>
              </a:rPr>
              <a:t>Appeals (Effective remedy)    </a:t>
            </a:r>
          </a:p>
          <a:p>
            <a:pPr eaLnBrk="1" hangingPunct="1">
              <a:lnSpc>
                <a:spcPct val="80000"/>
              </a:lnSpc>
              <a:buFontTx/>
              <a:buNone/>
            </a:pPr>
            <a:r>
              <a:rPr lang="en-GB" noProof="0" dirty="0" smtClean="0">
                <a:solidFill>
                  <a:srgbClr val="C00000"/>
                </a:solidFill>
                <a:latin typeface="Calibri" panose="020F0502020204030204" pitchFamily="34" charset="0"/>
                <a:cs typeface="Calibri" panose="020F0502020204030204" pitchFamily="34" charset="0"/>
              </a:rPr>
              <a:t>To: </a:t>
            </a:r>
            <a:r>
              <a:rPr lang="en-GB" noProof="0" dirty="0" smtClean="0">
                <a:latin typeface="Calibri" panose="020F0502020204030204" pitchFamily="34" charset="0"/>
                <a:cs typeface="Calibri" panose="020F0502020204030204" pitchFamily="34" charset="0"/>
              </a:rPr>
              <a:t>court or tribunal</a:t>
            </a:r>
          </a:p>
          <a:p>
            <a:pPr eaLnBrk="1" hangingPunct="1"/>
            <a:r>
              <a:rPr lang="en-GB" noProof="0" dirty="0" smtClean="0">
                <a:solidFill>
                  <a:srgbClr val="C00000"/>
                </a:solidFill>
                <a:latin typeface="Calibri" panose="020F0502020204030204" pitchFamily="34" charset="0"/>
                <a:cs typeface="Calibri" panose="020F0502020204030204" pitchFamily="34" charset="0"/>
              </a:rPr>
              <a:t>Against: </a:t>
            </a:r>
            <a:r>
              <a:rPr lang="en-GB" noProof="0" dirty="0" smtClean="0">
                <a:latin typeface="Calibri" panose="020F0502020204030204" pitchFamily="34" charset="0"/>
                <a:cs typeface="Calibri" panose="020F0502020204030204" pitchFamily="34" charset="0"/>
              </a:rPr>
              <a:t>negative determination, inadmissibility </a:t>
            </a:r>
            <a:r>
              <a:rPr lang="en-GB" noProof="0" dirty="0" smtClean="0">
                <a:latin typeface="Calibri" panose="020F0502020204030204" pitchFamily="34" charset="0"/>
                <a:cs typeface="Calibri" panose="020F0502020204030204" pitchFamily="34" charset="0"/>
              </a:rPr>
              <a:t>decision</a:t>
            </a:r>
            <a:r>
              <a:rPr lang="hu-HU" noProof="0" dirty="0" smtClean="0">
                <a:latin typeface="Calibri" panose="020F0502020204030204" pitchFamily="34" charset="0"/>
                <a:cs typeface="Calibri" panose="020F0502020204030204" pitchFamily="34" charset="0"/>
              </a:rPr>
              <a:t>, </a:t>
            </a:r>
            <a:r>
              <a:rPr lang="hu-HU" noProof="0" dirty="0" err="1" smtClean="0">
                <a:latin typeface="Calibri" panose="020F0502020204030204" pitchFamily="34" charset="0"/>
                <a:cs typeface="Calibri" panose="020F0502020204030204" pitchFamily="34" charset="0"/>
              </a:rPr>
              <a:t>safe</a:t>
            </a:r>
            <a:r>
              <a:rPr lang="hu-HU" noProof="0" dirty="0" smtClean="0">
                <a:latin typeface="Calibri" panose="020F0502020204030204" pitchFamily="34" charset="0"/>
                <a:cs typeface="Calibri" panose="020F0502020204030204" pitchFamily="34" charset="0"/>
              </a:rPr>
              <a:t> </a:t>
            </a:r>
            <a:r>
              <a:rPr lang="hu-HU" noProof="0" dirty="0" err="1" smtClean="0">
                <a:latin typeface="Calibri" panose="020F0502020204030204" pitchFamily="34" charset="0"/>
                <a:cs typeface="Calibri" panose="020F0502020204030204" pitchFamily="34" charset="0"/>
              </a:rPr>
              <a:t>third</a:t>
            </a:r>
            <a:r>
              <a:rPr lang="hu-HU" noProof="0" dirty="0" smtClean="0">
                <a:latin typeface="Calibri" panose="020F0502020204030204" pitchFamily="34" charset="0"/>
                <a:cs typeface="Calibri" panose="020F0502020204030204" pitchFamily="34" charset="0"/>
              </a:rPr>
              <a:t> country and </a:t>
            </a:r>
            <a:r>
              <a:rPr lang="hu-HU" noProof="0" dirty="0" err="1" smtClean="0">
                <a:latin typeface="Calibri" panose="020F0502020204030204" pitchFamily="34" charset="0"/>
                <a:cs typeface="Calibri" panose="020F0502020204030204" pitchFamily="34" charset="0"/>
              </a:rPr>
              <a:t>many</a:t>
            </a:r>
            <a:r>
              <a:rPr lang="hu-HU" noProof="0" dirty="0" smtClean="0">
                <a:latin typeface="Calibri" panose="020F0502020204030204" pitchFamily="34" charset="0"/>
                <a:cs typeface="Calibri" panose="020F0502020204030204" pitchFamily="34" charset="0"/>
              </a:rPr>
              <a:t> </a:t>
            </a:r>
            <a:r>
              <a:rPr lang="hu-HU" noProof="0" dirty="0" err="1" smtClean="0">
                <a:latin typeface="Calibri" panose="020F0502020204030204" pitchFamily="34" charset="0"/>
                <a:cs typeface="Calibri" panose="020F0502020204030204" pitchFamily="34" charset="0"/>
              </a:rPr>
              <a:t>other</a:t>
            </a:r>
            <a:r>
              <a:rPr lang="en-GB" dirty="0" smtClean="0">
                <a:latin typeface="Calibri" panose="020F0502020204030204" pitchFamily="34" charset="0"/>
                <a:cs typeface="Calibri" panose="020F0502020204030204" pitchFamily="34" charset="0"/>
              </a:rPr>
              <a:t>)</a:t>
            </a:r>
            <a:endParaRPr lang="en-GB" sz="2800" noProof="0" dirty="0" smtClean="0">
              <a:latin typeface="Calibri" panose="020F0502020204030204" pitchFamily="34" charset="0"/>
              <a:cs typeface="Calibri" panose="020F0502020204030204" pitchFamily="34" charset="0"/>
            </a:endParaRPr>
          </a:p>
          <a:p>
            <a:pPr eaLnBrk="1" hangingPunct="1">
              <a:lnSpc>
                <a:spcPct val="80000"/>
              </a:lnSpc>
            </a:pPr>
            <a:r>
              <a:rPr lang="en-GB" dirty="0" smtClean="0">
                <a:latin typeface="Calibri" panose="020F0502020204030204" pitchFamily="34" charset="0"/>
                <a:cs typeface="Calibri" panose="020F0502020204030204" pitchFamily="34" charset="0"/>
              </a:rPr>
              <a:t>Examination ex nunc of </a:t>
            </a:r>
            <a:r>
              <a:rPr lang="en-GB" dirty="0" smtClean="0">
                <a:solidFill>
                  <a:srgbClr val="C00000"/>
                </a:solidFill>
                <a:latin typeface="Calibri" panose="020F0502020204030204" pitchFamily="34" charset="0"/>
                <a:cs typeface="Calibri" panose="020F0502020204030204" pitchFamily="34" charset="0"/>
              </a:rPr>
              <a:t>facts and law </a:t>
            </a:r>
            <a:r>
              <a:rPr lang="en-GB" dirty="0" smtClean="0">
                <a:latin typeface="Calibri" panose="020F0502020204030204" pitchFamily="34" charset="0"/>
                <a:cs typeface="Calibri" panose="020F0502020204030204" pitchFamily="34" charset="0"/>
              </a:rPr>
              <a:t>(Not merely review of legality</a:t>
            </a:r>
            <a:r>
              <a:rPr lang="en-GB" dirty="0" smtClean="0">
                <a:latin typeface="Calibri" panose="020F0502020204030204" pitchFamily="34" charset="0"/>
                <a:cs typeface="Calibri" panose="020F0502020204030204" pitchFamily="34" charset="0"/>
              </a:rPr>
              <a:t>)</a:t>
            </a:r>
            <a:endParaRPr lang="hu-HU" dirty="0" smtClean="0">
              <a:latin typeface="Calibri" panose="020F0502020204030204" pitchFamily="34" charset="0"/>
              <a:cs typeface="Calibri" panose="020F0502020204030204" pitchFamily="34" charset="0"/>
            </a:endParaRPr>
          </a:p>
          <a:p>
            <a:pPr>
              <a:lnSpc>
                <a:spcPct val="80000"/>
              </a:lnSpc>
            </a:pPr>
            <a:r>
              <a:rPr lang="hu-HU" dirty="0" err="1" smtClean="0">
                <a:latin typeface="Calibri" panose="020F0502020204030204" pitchFamily="34" charset="0"/>
                <a:cs typeface="Calibri" panose="020F0502020204030204" pitchFamily="34" charset="0"/>
              </a:rPr>
              <a:t>Deadline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for</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appeal</a:t>
            </a:r>
            <a:r>
              <a:rPr lang="hu-HU"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MS may set  but „the time limits shall not render such exercise impossible or excessively difficult.” (§ 43/4)</a:t>
            </a:r>
          </a:p>
          <a:p>
            <a:pPr eaLnBrk="1" hangingPunct="1">
              <a:lnSpc>
                <a:spcPct val="80000"/>
              </a:lnSpc>
            </a:pPr>
            <a:endParaRPr lang="en-GB" dirty="0" smtClean="0">
              <a:latin typeface="Calibri" panose="020F0502020204030204" pitchFamily="34" charset="0"/>
              <a:cs typeface="Calibri" panose="020F0502020204030204" pitchFamily="34" charset="0"/>
            </a:endParaRPr>
          </a:p>
          <a:p>
            <a:pPr>
              <a:lnSpc>
                <a:spcPct val="110000"/>
              </a:lnSpc>
            </a:pPr>
            <a:r>
              <a:rPr lang="en-GB" dirty="0">
                <a:solidFill>
                  <a:srgbClr val="C00000"/>
                </a:solidFill>
                <a:latin typeface="Calibri" panose="020F0502020204030204" pitchFamily="34" charset="0"/>
                <a:cs typeface="Calibri" panose="020F0502020204030204" pitchFamily="34" charset="0"/>
              </a:rPr>
              <a:t>Default: </a:t>
            </a:r>
            <a:r>
              <a:rPr lang="en-GB" dirty="0">
                <a:latin typeface="Calibri" panose="020F0502020204030204" pitchFamily="34" charset="0"/>
                <a:cs typeface="Calibri" panose="020F0502020204030204" pitchFamily="34" charset="0"/>
              </a:rPr>
              <a:t>a right to stay „</a:t>
            </a:r>
            <a:r>
              <a:rPr lang="en-GB" dirty="0">
                <a:solidFill>
                  <a:srgbClr val="C00000"/>
                </a:solidFill>
                <a:latin typeface="Calibri" panose="020F0502020204030204" pitchFamily="34" charset="0"/>
                <a:cs typeface="Calibri" panose="020F0502020204030204" pitchFamily="34" charset="0"/>
              </a:rPr>
              <a:t>pending the outcome of the remedy” </a:t>
            </a:r>
            <a:r>
              <a:rPr lang="en-GB" dirty="0">
                <a:latin typeface="Calibri" panose="020F0502020204030204" pitchFamily="34" charset="0"/>
                <a:cs typeface="Calibri" panose="020F0502020204030204" pitchFamily="34" charset="0"/>
              </a:rPr>
              <a:t>(if  appeal submitted on time and Dublin III not applicable</a:t>
            </a:r>
            <a:r>
              <a:rPr lang="en-GB" dirty="0" smtClean="0">
                <a:latin typeface="Calibri" panose="020F0502020204030204" pitchFamily="34" charset="0"/>
                <a:cs typeface="Calibri" panose="020F0502020204030204" pitchFamily="34" charset="0"/>
              </a:rPr>
              <a:t>)</a:t>
            </a:r>
            <a:endParaRPr lang="hu-HU" dirty="0" smtClean="0">
              <a:latin typeface="Calibri" panose="020F0502020204030204" pitchFamily="34" charset="0"/>
              <a:cs typeface="Calibri" panose="020F0502020204030204" pitchFamily="34" charset="0"/>
            </a:endParaRPr>
          </a:p>
          <a:p>
            <a:pPr>
              <a:lnSpc>
                <a:spcPct val="110000"/>
              </a:lnSpc>
            </a:pPr>
            <a:r>
              <a:rPr lang="hu-HU" dirty="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There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are</a:t>
            </a:r>
            <a:r>
              <a:rPr lang="hu-HU" dirty="0" smtClean="0">
                <a:latin typeface="Calibri" panose="020F0502020204030204" pitchFamily="34" charset="0"/>
                <a:cs typeface="Calibri" panose="020F0502020204030204" pitchFamily="34" charset="0"/>
              </a:rPr>
              <a:t> limited </a:t>
            </a:r>
            <a:r>
              <a:rPr lang="hu-HU" dirty="0" err="1" smtClean="0">
                <a:latin typeface="Calibri" panose="020F0502020204030204" pitchFamily="34" charset="0"/>
                <a:cs typeface="Calibri" panose="020F0502020204030204" pitchFamily="34" charset="0"/>
              </a:rPr>
              <a:t>exceptions</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but</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still</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with</a:t>
            </a:r>
            <a:r>
              <a:rPr lang="hu-HU" dirty="0" smtClean="0">
                <a:latin typeface="Calibri" panose="020F0502020204030204" pitchFamily="34" charset="0"/>
                <a:cs typeface="Calibri" panose="020F0502020204030204" pitchFamily="34" charset="0"/>
              </a:rPr>
              <a:t> a right </a:t>
            </a:r>
            <a:r>
              <a:rPr lang="hu-HU" dirty="0" err="1" smtClean="0">
                <a:latin typeface="Calibri" panose="020F0502020204030204" pitchFamily="34" charset="0"/>
                <a:cs typeface="Calibri" panose="020F0502020204030204" pitchFamily="34" charset="0"/>
              </a:rPr>
              <a:t>to</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have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removal</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order</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reviewed</a:t>
            </a:r>
            <a:endParaRPr lang="en-GB" dirty="0">
              <a:latin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eaLnBrk="1" hangingPunct="1">
              <a:lnSpc>
                <a:spcPct val="80000"/>
              </a:lnSpc>
              <a:buFontTx/>
              <a:buNone/>
            </a:pPr>
            <a:endParaRPr lang="en-GB" noProof="0" dirty="0" smtClean="0">
              <a:latin typeface="Calibri" panose="020F0502020204030204" pitchFamily="34" charset="0"/>
              <a:cs typeface="Calibri" panose="020F0502020204030204" pitchFamily="34" charset="0"/>
            </a:endParaRPr>
          </a:p>
        </p:txBody>
      </p:sp>
      <p:sp>
        <p:nvSpPr>
          <p:cNvPr id="5" name="Szövegdoboz 4"/>
          <p:cNvSpPr txBox="1"/>
          <p:nvPr/>
        </p:nvSpPr>
        <p:spPr>
          <a:xfrm>
            <a:off x="6444208" y="1196752"/>
            <a:ext cx="2520280" cy="677108"/>
          </a:xfrm>
          <a:prstGeom prst="rect">
            <a:avLst/>
          </a:prstGeom>
          <a:solidFill>
            <a:srgbClr val="FFC000"/>
          </a:solidFill>
          <a:ln>
            <a:solidFill>
              <a:srgbClr val="C00000"/>
            </a:solidFill>
          </a:ln>
        </p:spPr>
        <p:txBody>
          <a:bodyPr wrap="square" rtlCol="0">
            <a:spAutoFit/>
          </a:bodyPr>
          <a:lstStyle/>
          <a:p>
            <a:pPr algn="ctr"/>
            <a:r>
              <a:rPr lang="hu-HU" sz="1800" dirty="0" err="1" smtClean="0">
                <a:latin typeface="Calibri" panose="020F0502020204030204" pitchFamily="34" charset="0"/>
                <a:cs typeface="Calibri" panose="020F0502020204030204" pitchFamily="34" charset="0"/>
              </a:rPr>
              <a:t>See</a:t>
            </a:r>
            <a:r>
              <a:rPr lang="hu-HU" sz="1800" dirty="0" smtClean="0">
                <a:latin typeface="Calibri" panose="020F0502020204030204" pitchFamily="34" charset="0"/>
                <a:cs typeface="Calibri" panose="020F0502020204030204" pitchFamily="34" charset="0"/>
              </a:rPr>
              <a:t> H.I.D </a:t>
            </a:r>
            <a:r>
              <a:rPr lang="hu-HU" sz="1800" dirty="0" err="1" smtClean="0">
                <a:latin typeface="Calibri" panose="020F0502020204030204" pitchFamily="34" charset="0"/>
                <a:cs typeface="Calibri" panose="020F0502020204030204" pitchFamily="34" charset="0"/>
              </a:rPr>
              <a:t>on</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the</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concept</a:t>
            </a:r>
            <a:r>
              <a:rPr lang="hu-HU" sz="1800" dirty="0" smtClean="0">
                <a:latin typeface="Calibri" panose="020F0502020204030204" pitchFamily="34" charset="0"/>
                <a:cs typeface="Calibri" panose="020F0502020204030204" pitchFamily="34" charset="0"/>
              </a:rPr>
              <a:t> of „</a:t>
            </a:r>
            <a:r>
              <a:rPr lang="hu-HU" sz="1800" dirty="0" err="1" smtClean="0">
                <a:latin typeface="Calibri" panose="020F0502020204030204" pitchFamily="34" charset="0"/>
                <a:cs typeface="Calibri" panose="020F0502020204030204" pitchFamily="34" charset="0"/>
              </a:rPr>
              <a:t>court</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or</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tribunal</a:t>
            </a:r>
            <a:r>
              <a:rPr lang="hu-HU" sz="2000" dirty="0" smtClean="0">
                <a:latin typeface="+mn-lt"/>
              </a:rPr>
              <a:t>”</a:t>
            </a:r>
            <a:endParaRPr lang="en-GB" sz="2000" dirty="0">
              <a:latin typeface="+mn-lt"/>
            </a:endParaRPr>
          </a:p>
        </p:txBody>
      </p:sp>
    </p:spTree>
    <p:extLst>
      <p:ext uri="{BB962C8B-B14F-4D97-AF65-F5344CB8AC3E}">
        <p14:creationId xmlns:p14="http://schemas.microsoft.com/office/powerpoint/2010/main" val="1231002062"/>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748463" cy="457200"/>
          </a:xfrm>
        </p:spPr>
        <p:txBody>
          <a:bodyPr/>
          <a:lstStyle/>
          <a:p>
            <a:r>
              <a:rPr lang="en-GB" noProof="0" dirty="0" smtClean="0"/>
              <a:t>Syria! </a:t>
            </a:r>
            <a:r>
              <a:rPr lang="hu-HU" noProof="0" dirty="0" err="1" smtClean="0"/>
              <a:t>June</a:t>
            </a:r>
            <a:r>
              <a:rPr lang="en-GB" noProof="0" dirty="0" smtClean="0"/>
              <a:t>, 2017</a:t>
            </a:r>
            <a:endParaRPr lang="en-GB" noProof="0" dirty="0"/>
          </a:p>
        </p:txBody>
      </p:sp>
      <p:sp>
        <p:nvSpPr>
          <p:cNvPr id="3" name="Content Placeholder 2"/>
          <p:cNvSpPr>
            <a:spLocks noGrp="1"/>
          </p:cNvSpPr>
          <p:nvPr>
            <p:ph idx="1"/>
          </p:nvPr>
        </p:nvSpPr>
        <p:spPr>
          <a:xfrm>
            <a:off x="86846" y="5389864"/>
            <a:ext cx="8661617" cy="1468136"/>
          </a:xfrm>
        </p:spPr>
        <p:txBody>
          <a:bodyPr numCol="2"/>
          <a:lstStyle/>
          <a:p>
            <a:r>
              <a:rPr lang="en-GB" sz="2800" b="1" noProof="0" dirty="0" smtClean="0"/>
              <a:t>Egypt: </a:t>
            </a:r>
            <a:r>
              <a:rPr lang="en-GB" sz="2800" b="1" noProof="0" dirty="0" smtClean="0">
                <a:solidFill>
                  <a:srgbClr val="C00000"/>
                </a:solidFill>
              </a:rPr>
              <a:t>1</a:t>
            </a:r>
            <a:r>
              <a:rPr lang="hu-HU" sz="2800" b="1" noProof="0" dirty="0" smtClean="0">
                <a:solidFill>
                  <a:srgbClr val="C00000"/>
                </a:solidFill>
              </a:rPr>
              <a:t>22,228</a:t>
            </a:r>
            <a:r>
              <a:rPr lang="en-GB" sz="2800" b="1" noProof="0" dirty="0" smtClean="0">
                <a:solidFill>
                  <a:srgbClr val="C00000"/>
                </a:solidFill>
              </a:rPr>
              <a:t>	</a:t>
            </a:r>
          </a:p>
          <a:p>
            <a:r>
              <a:rPr lang="en-GB" sz="2800" b="1" noProof="0" dirty="0" smtClean="0"/>
              <a:t>Iraq:     </a:t>
            </a:r>
            <a:r>
              <a:rPr lang="hu-HU" sz="2800" b="1" noProof="0" dirty="0" smtClean="0">
                <a:solidFill>
                  <a:srgbClr val="C00000"/>
                </a:solidFill>
              </a:rPr>
              <a:t>241,406</a:t>
            </a:r>
            <a:endParaRPr lang="en-GB" sz="2800" b="1" noProof="0" dirty="0" smtClean="0">
              <a:solidFill>
                <a:srgbClr val="C00000"/>
              </a:solidFill>
            </a:endParaRPr>
          </a:p>
          <a:p>
            <a:r>
              <a:rPr lang="en-GB" sz="2800" b="1" noProof="0" dirty="0" smtClean="0">
                <a:solidFill>
                  <a:srgbClr val="C00000"/>
                </a:solidFill>
              </a:rPr>
              <a:t>	</a:t>
            </a:r>
          </a:p>
          <a:p>
            <a:r>
              <a:rPr lang="en-GB" sz="2800" b="1" noProof="0" dirty="0" smtClean="0"/>
              <a:t>Jordan:           </a:t>
            </a:r>
            <a:r>
              <a:rPr lang="hu-HU" sz="2800" b="1" noProof="0" dirty="0" smtClean="0">
                <a:solidFill>
                  <a:srgbClr val="C00000"/>
                </a:solidFill>
              </a:rPr>
              <a:t>660,785</a:t>
            </a:r>
            <a:r>
              <a:rPr lang="en-GB" sz="2800" b="1" noProof="0" dirty="0" smtClean="0">
                <a:solidFill>
                  <a:srgbClr val="C00000"/>
                </a:solidFill>
              </a:rPr>
              <a:t/>
            </a:r>
            <a:br>
              <a:rPr lang="en-GB" sz="2800" b="1" noProof="0" dirty="0" smtClean="0">
                <a:solidFill>
                  <a:srgbClr val="C00000"/>
                </a:solidFill>
              </a:rPr>
            </a:br>
            <a:r>
              <a:rPr lang="en-GB" sz="2800" b="1" noProof="0" dirty="0" smtClean="0">
                <a:solidFill>
                  <a:schemeClr val="bg2"/>
                </a:solidFill>
              </a:rPr>
              <a:t>L</a:t>
            </a:r>
            <a:r>
              <a:rPr lang="en-GB" sz="2800" b="1" noProof="0" dirty="0" smtClean="0"/>
              <a:t>ebanon</a:t>
            </a:r>
            <a:r>
              <a:rPr lang="en-GB" sz="2800" b="1" noProof="0" dirty="0" smtClean="0"/>
              <a:t>:    </a:t>
            </a:r>
            <a:r>
              <a:rPr lang="en-GB" sz="2800" b="1" noProof="0" dirty="0" smtClean="0">
                <a:solidFill>
                  <a:srgbClr val="C00000"/>
                </a:solidFill>
              </a:rPr>
              <a:t>1,01</a:t>
            </a:r>
            <a:r>
              <a:rPr lang="hu-HU" sz="2800" b="1" noProof="0" dirty="0" smtClean="0">
                <a:solidFill>
                  <a:srgbClr val="C00000"/>
                </a:solidFill>
              </a:rPr>
              <a:t>1366</a:t>
            </a:r>
            <a:endParaRPr lang="en-GB" sz="2800" b="1" noProof="0" dirty="0" smtClean="0">
              <a:solidFill>
                <a:srgbClr val="C00000"/>
              </a:solidFill>
            </a:endParaRPr>
          </a:p>
          <a:p>
            <a:r>
              <a:rPr lang="en-GB" sz="2800" b="1" noProof="0" dirty="0" smtClean="0"/>
              <a:t>Turkey:        </a:t>
            </a:r>
            <a:r>
              <a:rPr lang="hu-HU" sz="2800" b="1" noProof="0" dirty="0" smtClean="0">
                <a:solidFill>
                  <a:srgbClr val="C00000"/>
                </a:solidFill>
              </a:rPr>
              <a:t>2,992,567</a:t>
            </a:r>
            <a:endParaRPr lang="en-GB" sz="2800" b="1" noProof="0" dirty="0">
              <a:solidFill>
                <a:srgbClr val="C00000"/>
              </a:solidFill>
            </a:endParaRPr>
          </a:p>
        </p:txBody>
      </p:sp>
      <p:sp>
        <p:nvSpPr>
          <p:cNvPr id="10" name="TextBox 9"/>
          <p:cNvSpPr txBox="1"/>
          <p:nvPr/>
        </p:nvSpPr>
        <p:spPr>
          <a:xfrm>
            <a:off x="323528" y="4911689"/>
            <a:ext cx="6053260" cy="261610"/>
          </a:xfrm>
          <a:prstGeom prst="rect">
            <a:avLst/>
          </a:prstGeom>
          <a:noFill/>
        </p:spPr>
        <p:txBody>
          <a:bodyPr wrap="none" rtlCol="0">
            <a:spAutoFit/>
          </a:bodyPr>
          <a:lstStyle/>
          <a:p>
            <a:r>
              <a:rPr lang="hu-HU" sz="1100" b="1" dirty="0" err="1" smtClean="0">
                <a:solidFill>
                  <a:prstClr val="black"/>
                </a:solidFill>
                <a:latin typeface="Calibri" panose="020F0502020204030204" pitchFamily="34" charset="0"/>
                <a:cs typeface="Calibri" panose="020F0502020204030204" pitchFamily="34" charset="0"/>
              </a:rPr>
              <a:t>Source</a:t>
            </a:r>
            <a:r>
              <a:rPr lang="hu-HU" sz="1100" dirty="0">
                <a:solidFill>
                  <a:prstClr val="black"/>
                </a:solidFill>
                <a:latin typeface="Calibri" panose="020F0502020204030204" pitchFamily="34" charset="0"/>
                <a:cs typeface="Calibri" panose="020F0502020204030204" pitchFamily="34" charset="0"/>
              </a:rPr>
              <a:t>: </a:t>
            </a:r>
            <a:r>
              <a:rPr lang="hu-HU" sz="1100" dirty="0">
                <a:solidFill>
                  <a:prstClr val="black"/>
                </a:solidFill>
                <a:latin typeface="Calibri" panose="020F0502020204030204" pitchFamily="34" charset="0"/>
                <a:cs typeface="Calibri" panose="020F0502020204030204" pitchFamily="34" charset="0"/>
                <a:hlinkClick r:id="rId3"/>
              </a:rPr>
              <a:t>http://</a:t>
            </a:r>
            <a:r>
              <a:rPr lang="hu-HU" sz="1100" dirty="0" smtClean="0">
                <a:solidFill>
                  <a:prstClr val="black"/>
                </a:solidFill>
                <a:latin typeface="Calibri" panose="020F0502020204030204" pitchFamily="34" charset="0"/>
                <a:cs typeface="Calibri" panose="020F0502020204030204" pitchFamily="34" charset="0"/>
                <a:hlinkClick r:id="rId3"/>
              </a:rPr>
              <a:t>data.unhcr.org/syrianrefugees/country.php?id=224</a:t>
            </a:r>
            <a:r>
              <a:rPr lang="hu-HU" sz="1100" dirty="0" smtClean="0">
                <a:solidFill>
                  <a:prstClr val="black"/>
                </a:solidFill>
                <a:latin typeface="Calibri" panose="020F0502020204030204" pitchFamily="34" charset="0"/>
                <a:cs typeface="Calibri" panose="020F0502020204030204" pitchFamily="34" charset="0"/>
              </a:rPr>
              <a:t> (20170627) </a:t>
            </a:r>
            <a:r>
              <a:rPr lang="hu-HU" sz="1100" b="1" dirty="0" smtClean="0">
                <a:solidFill>
                  <a:prstClr val="black"/>
                </a:solidFill>
                <a:latin typeface="Calibri" panose="020F0502020204030204" pitchFamily="34" charset="0"/>
                <a:cs typeface="Calibri" panose="020F0502020204030204" pitchFamily="34" charset="0"/>
              </a:rPr>
              <a:t>  </a:t>
            </a:r>
            <a:r>
              <a:rPr lang="hu-HU" sz="1100" b="1" dirty="0" smtClean="0">
                <a:solidFill>
                  <a:prstClr val="black"/>
                </a:solidFill>
                <a:latin typeface="Calibri" panose="020F0502020204030204" pitchFamily="34" charset="0"/>
                <a:cs typeface="Calibri" panose="020F0502020204030204" pitchFamily="34" charset="0"/>
              </a:rPr>
              <a:t>author’s assemblage</a:t>
            </a:r>
            <a:endParaRPr lang="hu-HU" sz="1100" b="1" dirty="0">
              <a:solidFill>
                <a:prstClr val="black"/>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stretch>
            <a:fillRect/>
          </a:stretch>
        </p:blipFill>
        <p:spPr>
          <a:xfrm>
            <a:off x="86846" y="685800"/>
            <a:ext cx="3630019" cy="3672408"/>
          </a:xfrm>
          <a:prstGeom prst="rect">
            <a:avLst/>
          </a:prstGeom>
        </p:spPr>
      </p:pic>
      <p:pic>
        <p:nvPicPr>
          <p:cNvPr id="7" name="Picture 6"/>
          <p:cNvPicPr>
            <a:picLocks noChangeAspect="1"/>
          </p:cNvPicPr>
          <p:nvPr/>
        </p:nvPicPr>
        <p:blipFill>
          <a:blip r:embed="rId5"/>
          <a:stretch>
            <a:fillRect/>
          </a:stretch>
        </p:blipFill>
        <p:spPr>
          <a:xfrm>
            <a:off x="3995936" y="733087"/>
            <a:ext cx="4577551" cy="3848041"/>
          </a:xfrm>
          <a:prstGeom prst="rect">
            <a:avLst/>
          </a:prstGeom>
        </p:spPr>
      </p:pic>
    </p:spTree>
    <p:extLst>
      <p:ext uri="{BB962C8B-B14F-4D97-AF65-F5344CB8AC3E}">
        <p14:creationId xmlns:p14="http://schemas.microsoft.com/office/powerpoint/2010/main" val="162014802"/>
      </p:ext>
    </p:extLst>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3568" y="332656"/>
            <a:ext cx="7772400" cy="1470025"/>
          </a:xfrm>
        </p:spPr>
        <p:txBody>
          <a:bodyPr>
            <a:normAutofit fontScale="90000"/>
          </a:bodyPr>
          <a:lstStyle/>
          <a:p>
            <a:pPr>
              <a:defRPr/>
            </a:pPr>
            <a:r>
              <a:rPr lang="en-GB" sz="3600" dirty="0" smtClean="0">
                <a:latin typeface="Calibri" panose="020F0502020204030204" pitchFamily="34" charset="0"/>
                <a:cs typeface="Calibri" panose="020F0502020204030204" pitchFamily="34" charset="0"/>
              </a:rPr>
              <a:t>QUALIFICATION DIRECTIVE, 2011 DECEMBER</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A few salient features</a:t>
            </a:r>
          </a:p>
        </p:txBody>
      </p:sp>
      <p:sp>
        <p:nvSpPr>
          <p:cNvPr id="54275" name="Rectangle 3"/>
          <p:cNvSpPr>
            <a:spLocks noGrp="1" noChangeArrowheads="1"/>
          </p:cNvSpPr>
          <p:nvPr>
            <p:ph type="subTitle" idx="1"/>
          </p:nvPr>
        </p:nvSpPr>
        <p:spPr>
          <a:xfrm>
            <a:off x="683568" y="2204864"/>
            <a:ext cx="7848872" cy="2520280"/>
          </a:xfrm>
        </p:spPr>
        <p:txBody>
          <a:bodyPr/>
          <a:lstStyle/>
          <a:p>
            <a:r>
              <a:rPr lang="en-GB" sz="1600" dirty="0" smtClean="0">
                <a:solidFill>
                  <a:srgbClr val="C00000"/>
                </a:solidFill>
                <a:latin typeface="Calibri" panose="020F0502020204030204" pitchFamily="34" charset="0"/>
                <a:cs typeface="Calibri" panose="020F0502020204030204" pitchFamily="34" charset="0"/>
              </a:rPr>
              <a:t>DIRECTIVE 2011/95/EU</a:t>
            </a:r>
            <a:r>
              <a:rPr lang="en-GB" sz="1600" dirty="0" smtClean="0">
                <a:latin typeface="Calibri" panose="020F0502020204030204" pitchFamily="34" charset="0"/>
                <a:cs typeface="Calibri" panose="020F0502020204030204" pitchFamily="34" charset="0"/>
              </a:rPr>
              <a:t> OF THE EUROPEAN PARLIAMENT AND OF THE COUNCIL </a:t>
            </a:r>
          </a:p>
          <a:p>
            <a:r>
              <a:rPr lang="en-GB" sz="1600" dirty="0" smtClean="0">
                <a:latin typeface="Calibri" panose="020F0502020204030204" pitchFamily="34" charset="0"/>
                <a:cs typeface="Calibri" panose="020F0502020204030204" pitchFamily="34" charset="0"/>
              </a:rPr>
              <a:t>of 13 December 2011 </a:t>
            </a:r>
          </a:p>
          <a:p>
            <a:r>
              <a:rPr lang="en-GB" sz="1600" dirty="0" smtClean="0">
                <a:latin typeface="Calibri" panose="020F0502020204030204" pitchFamily="34" charset="0"/>
                <a:cs typeface="Calibri" panose="020F0502020204030204" pitchFamily="34" charset="0"/>
              </a:rPr>
              <a:t>on standards for the qualification of third-country nationals or stateless persons as beneficiaries of international protection, for a uniform status for refugees or for persons eligible for subsidiary protection, and for the content of the protection granted </a:t>
            </a:r>
          </a:p>
          <a:p>
            <a:r>
              <a:rPr lang="en-GB" sz="1600" dirty="0" smtClean="0">
                <a:latin typeface="Calibri" panose="020F0502020204030204" pitchFamily="34" charset="0"/>
                <a:cs typeface="Calibri" panose="020F0502020204030204" pitchFamily="34" charset="0"/>
              </a:rPr>
              <a:t>(recast)</a:t>
            </a:r>
            <a:endParaRPr lang="en-GB" sz="16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18440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GB" sz="2400" b="1"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Qualification directive (cont'd)</a:t>
            </a:r>
          </a:p>
        </p:txBody>
      </p:sp>
      <p:sp>
        <p:nvSpPr>
          <p:cNvPr id="56323" name="Rectangle 3"/>
          <p:cNvSpPr>
            <a:spLocks noGrp="1" noChangeArrowheads="1"/>
          </p:cNvSpPr>
          <p:nvPr>
            <p:ph idx="1"/>
          </p:nvPr>
        </p:nvSpPr>
        <p:spPr/>
        <p:txBody>
          <a:bodyPr>
            <a:normAutofit/>
          </a:bodyPr>
          <a:lstStyle/>
          <a:p>
            <a:r>
              <a:rPr lang="en-GB" dirty="0" smtClean="0">
                <a:latin typeface="Calibri" panose="020F0502020204030204" pitchFamily="34" charset="0"/>
                <a:cs typeface="Calibri" panose="020F0502020204030204" pitchFamily="34" charset="0"/>
              </a:rPr>
              <a:t>2 § Definitions:</a:t>
            </a:r>
          </a:p>
          <a:p>
            <a:pPr lvl="1"/>
            <a:r>
              <a:rPr lang="en-GB" dirty="0" smtClean="0">
                <a:latin typeface="Calibri" panose="020F0502020204030204" pitchFamily="34" charset="0"/>
                <a:cs typeface="Calibri" panose="020F0502020204030204" pitchFamily="34" charset="0"/>
              </a:rPr>
              <a:t>Application = seeking refugee  </a:t>
            </a:r>
            <a:r>
              <a:rPr lang="en-GB" dirty="0" smtClean="0">
                <a:solidFill>
                  <a:srgbClr val="C00000"/>
                </a:solidFill>
                <a:latin typeface="Calibri" panose="020F0502020204030204" pitchFamily="34" charset="0"/>
                <a:cs typeface="Calibri" panose="020F0502020204030204" pitchFamily="34" charset="0"/>
              </a:rPr>
              <a:t>or </a:t>
            </a:r>
            <a:r>
              <a:rPr lang="en-GB" dirty="0" smtClean="0">
                <a:latin typeface="Calibri" panose="020F0502020204030204" pitchFamily="34" charset="0"/>
                <a:cs typeface="Calibri" panose="020F0502020204030204" pitchFamily="34" charset="0"/>
              </a:rPr>
              <a:t>subsidiary protection status </a:t>
            </a:r>
          </a:p>
          <a:p>
            <a:pPr lvl="2" algn="r"/>
            <a:endParaRPr lang="en-GB" dirty="0" smtClean="0">
              <a:latin typeface="Calibri" panose="020F0502020204030204" pitchFamily="34" charset="0"/>
              <a:cs typeface="Calibri" panose="020F0502020204030204" pitchFamily="34" charset="0"/>
            </a:endParaRPr>
          </a:p>
          <a:p>
            <a:pPr lvl="1"/>
            <a:r>
              <a:rPr lang="en-GB" dirty="0" smtClean="0">
                <a:solidFill>
                  <a:srgbClr val="C00000"/>
                </a:solidFill>
                <a:latin typeface="Calibri" panose="020F0502020204030204" pitchFamily="34" charset="0"/>
                <a:cs typeface="Calibri" panose="020F0502020204030204" pitchFamily="34" charset="0"/>
              </a:rPr>
              <a:t>Refugee</a:t>
            </a:r>
            <a:r>
              <a:rPr lang="en-GB" dirty="0" smtClean="0">
                <a:latin typeface="Calibri" panose="020F0502020204030204" pitchFamily="34" charset="0"/>
                <a:cs typeface="Calibri" panose="020F0502020204030204" pitchFamily="34" charset="0"/>
              </a:rPr>
              <a:t> = GC definition applied to third country nationals</a:t>
            </a:r>
          </a:p>
          <a:p>
            <a:pPr>
              <a:buNone/>
            </a:pPr>
            <a:r>
              <a:rPr lang="en-GB" dirty="0" smtClean="0">
                <a:latin typeface="Calibri" panose="020F0502020204030204" pitchFamily="34" charset="0"/>
                <a:cs typeface="Calibri" panose="020F0502020204030204" pitchFamily="34" charset="0"/>
              </a:rPr>
              <a:t>„‘refugee’ means a third country national who, owing to a well-founded fear of being persecuted for reasons of race, religion, nationality, political opinion or membership of a particular social group, is outside the country of nationality and is unable or, owing to such fear, is unwilling to avail himself or herself of the protection of that country      …”</a:t>
            </a:r>
          </a:p>
          <a:p>
            <a:pPr>
              <a:buNone/>
            </a:pPr>
            <a:r>
              <a:rPr lang="en-GB" dirty="0" smtClean="0">
                <a:latin typeface="Calibri" panose="020F0502020204030204" pitchFamily="34" charset="0"/>
                <a:cs typeface="Calibri" panose="020F0502020204030204" pitchFamily="34" charset="0"/>
              </a:rPr>
              <a:t>+   to whom exclusion grounds do not apply</a:t>
            </a:r>
          </a:p>
          <a:p>
            <a:pPr lvl="1">
              <a:buFontTx/>
              <a:buNone/>
            </a:pPr>
            <a:endParaRPr lang="en-GB" dirty="0" smtClean="0">
              <a:latin typeface="Calibri" panose="020F0502020204030204" pitchFamily="34" charset="0"/>
              <a:cs typeface="Calibri" panose="020F0502020204030204" pitchFamily="34" charset="0"/>
            </a:endParaRPr>
          </a:p>
          <a:p>
            <a:pPr lvl="1"/>
            <a:r>
              <a:rPr lang="en-GB" dirty="0" smtClean="0">
                <a:solidFill>
                  <a:srgbClr val="C00000"/>
                </a:solidFill>
                <a:latin typeface="Calibri" panose="020F0502020204030204" pitchFamily="34" charset="0"/>
                <a:cs typeface="Calibri" panose="020F0502020204030204" pitchFamily="34" charset="0"/>
              </a:rPr>
              <a:t>Person eligible for subsidiary protection </a:t>
            </a:r>
          </a:p>
          <a:p>
            <a:pPr lvl="4" algn="r"/>
            <a:r>
              <a:rPr lang="en-GB" sz="1600" dirty="0" smtClean="0">
                <a:latin typeface="Calibri" panose="020F0502020204030204" pitchFamily="34" charset="0"/>
                <a:cs typeface="Calibri" panose="020F0502020204030204" pitchFamily="34" charset="0"/>
              </a:rPr>
              <a:t>See next slide</a:t>
            </a:r>
          </a:p>
          <a:p>
            <a:pPr lvl="3"/>
            <a:endParaRPr lang="en-GB" dirty="0" smtClean="0">
              <a:latin typeface="Calibri" panose="020F0502020204030204" pitchFamily="34" charset="0"/>
              <a:cs typeface="Calibri" panose="020F0502020204030204" pitchFamily="34" charset="0"/>
            </a:endParaRPr>
          </a:p>
          <a:p>
            <a:pPr lvl="3"/>
            <a:endParaRPr lang="en-GB"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15537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GB" sz="2400" b="1"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Qualification directive (cont'd</a:t>
            </a:r>
            <a:r>
              <a:rPr lang="en-GB" sz="2400" b="1" dirty="0" smtClean="0">
                <a:latin typeface="Calibri" panose="020F0502020204030204" pitchFamily="34" charset="0"/>
                <a:cs typeface="Calibri" panose="020F0502020204030204" pitchFamily="34" charset="0"/>
              </a:rPr>
              <a:t>)</a:t>
            </a:r>
          </a:p>
        </p:txBody>
      </p:sp>
      <p:sp>
        <p:nvSpPr>
          <p:cNvPr id="68611" name="Rectangle 3"/>
          <p:cNvSpPr>
            <a:spLocks noGrp="1" noChangeArrowheads="1"/>
          </p:cNvSpPr>
          <p:nvPr>
            <p:ph idx="1"/>
          </p:nvPr>
        </p:nvSpPr>
        <p:spPr/>
        <p:txBody>
          <a:bodyPr>
            <a:normAutofit lnSpcReduction="10000"/>
          </a:bodyPr>
          <a:lstStyle/>
          <a:p>
            <a:pPr algn="ctr">
              <a:lnSpc>
                <a:spcPct val="90000"/>
              </a:lnSpc>
              <a:buFontTx/>
              <a:buNone/>
              <a:defRPr/>
            </a:pPr>
            <a:r>
              <a:rPr lang="en-GB" dirty="0" smtClean="0">
                <a:latin typeface="Calibri" panose="020F0502020204030204" pitchFamily="34" charset="0"/>
                <a:cs typeface="Calibri" panose="020F0502020204030204" pitchFamily="34" charset="0"/>
              </a:rPr>
              <a:t>Art 2 (f)</a:t>
            </a:r>
          </a:p>
          <a:p>
            <a:pPr>
              <a:lnSpc>
                <a:spcPct val="150000"/>
              </a:lnSpc>
              <a:buFontTx/>
              <a:buNone/>
              <a:defRPr/>
            </a:pPr>
            <a:r>
              <a:rPr lang="en-GB" sz="2400" dirty="0" smtClean="0">
                <a:latin typeface="Calibri" panose="020F0502020204030204" pitchFamily="34" charset="0"/>
                <a:cs typeface="Calibri" panose="020F0502020204030204" pitchFamily="34" charset="0"/>
              </a:rPr>
              <a:t>„‘person eligible for </a:t>
            </a:r>
            <a:r>
              <a:rPr lang="en-GB" sz="2400" dirty="0" smtClean="0">
                <a:solidFill>
                  <a:srgbClr val="C00000"/>
                </a:solidFill>
                <a:latin typeface="Calibri" panose="020F0502020204030204" pitchFamily="34" charset="0"/>
                <a:cs typeface="Calibri" panose="020F0502020204030204" pitchFamily="34" charset="0"/>
              </a:rPr>
              <a:t>subsidiary protection</a:t>
            </a:r>
            <a:r>
              <a:rPr lang="en-GB" sz="2400" dirty="0" smtClean="0">
                <a:latin typeface="Calibri" panose="020F0502020204030204" pitchFamily="34" charset="0"/>
                <a:cs typeface="Calibri" panose="020F0502020204030204" pitchFamily="34" charset="0"/>
              </a:rPr>
              <a:t>’ means a third country national or a stateless person who </a:t>
            </a:r>
            <a:r>
              <a:rPr lang="en-GB" sz="2400" dirty="0" smtClean="0">
                <a:solidFill>
                  <a:srgbClr val="C00000"/>
                </a:solidFill>
                <a:latin typeface="Calibri" panose="020F0502020204030204" pitchFamily="34" charset="0"/>
                <a:cs typeface="Calibri" panose="020F0502020204030204" pitchFamily="34" charset="0"/>
              </a:rPr>
              <a:t>does not qualify as a refugee </a:t>
            </a:r>
            <a:r>
              <a:rPr lang="en-GB" sz="2400" dirty="0" smtClean="0">
                <a:latin typeface="Calibri" panose="020F0502020204030204" pitchFamily="34" charset="0"/>
                <a:cs typeface="Calibri" panose="020F0502020204030204" pitchFamily="34" charset="0"/>
              </a:rPr>
              <a:t>but in respect of whom </a:t>
            </a:r>
            <a:r>
              <a:rPr lang="en-GB" sz="2400" dirty="0" smtClean="0">
                <a:solidFill>
                  <a:srgbClr val="C00000"/>
                </a:solidFill>
                <a:latin typeface="Calibri" panose="020F0502020204030204" pitchFamily="34" charset="0"/>
                <a:cs typeface="Calibri" panose="020F0502020204030204" pitchFamily="34" charset="0"/>
              </a:rPr>
              <a:t>substantial grounds have been shown for believing </a:t>
            </a:r>
            <a:r>
              <a:rPr lang="en-GB" sz="2400" dirty="0" smtClean="0">
                <a:latin typeface="Calibri" panose="020F0502020204030204" pitchFamily="34" charset="0"/>
                <a:cs typeface="Calibri" panose="020F0502020204030204" pitchFamily="34" charset="0"/>
              </a:rPr>
              <a:t>that the person concerned, if returned to his or her country of origin, or in the case of a stateless person, to his or her country of former habitual residence, </a:t>
            </a:r>
            <a:r>
              <a:rPr lang="en-GB" sz="2400" dirty="0" smtClean="0">
                <a:solidFill>
                  <a:srgbClr val="C00000"/>
                </a:solidFill>
                <a:latin typeface="Calibri" panose="020F0502020204030204" pitchFamily="34" charset="0"/>
                <a:cs typeface="Calibri" panose="020F0502020204030204" pitchFamily="34" charset="0"/>
              </a:rPr>
              <a:t>would face a real risk of suffering serious harm as defined in Article 15</a:t>
            </a:r>
            <a:r>
              <a:rPr lang="en-GB" sz="2400" dirty="0" smtClean="0">
                <a:latin typeface="Calibri" panose="020F0502020204030204" pitchFamily="34" charset="0"/>
                <a:cs typeface="Calibri" panose="020F0502020204030204" pitchFamily="34" charset="0"/>
              </a:rPr>
              <a:t>, and to whom Article 17(1) and (2) do not apply, and is unable, or, owing to such risk, unwilling to avail himself or herself of the protection of that country”</a:t>
            </a:r>
            <a:endParaRPr lang="en-GB"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8663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GB" sz="2400" dirty="0" smtClean="0">
                <a:latin typeface="Calibri" panose="020F0502020204030204" pitchFamily="34" charset="0"/>
                <a:cs typeface="Calibri" panose="020F0502020204030204" pitchFamily="34" charset="0"/>
              </a:rPr>
              <a:t> Qualification directive (cont'd)</a:t>
            </a:r>
          </a:p>
        </p:txBody>
      </p:sp>
      <p:sp>
        <p:nvSpPr>
          <p:cNvPr id="58371" name="Rectangle 3"/>
          <p:cNvSpPr>
            <a:spLocks noGrp="1" noChangeArrowheads="1"/>
          </p:cNvSpPr>
          <p:nvPr>
            <p:ph idx="1"/>
          </p:nvPr>
        </p:nvSpPr>
        <p:spPr/>
        <p:txBody>
          <a:bodyPr>
            <a:normAutofit/>
          </a:bodyPr>
          <a:lstStyle/>
          <a:p>
            <a:pPr lvl="1">
              <a:buFontTx/>
              <a:buNone/>
            </a:pPr>
            <a:r>
              <a:rPr lang="en-GB" sz="2800" u="sng" dirty="0" smtClean="0">
                <a:latin typeface="Calibri" panose="020F0502020204030204" pitchFamily="34" charset="0"/>
                <a:cs typeface="Calibri" panose="020F0502020204030204" pitchFamily="34" charset="0"/>
              </a:rPr>
              <a:t>Article 15: </a:t>
            </a:r>
            <a:r>
              <a:rPr lang="en-GB" sz="2800" dirty="0" smtClean="0">
                <a:solidFill>
                  <a:srgbClr val="C00000"/>
                </a:solidFill>
                <a:latin typeface="Calibri" panose="020F0502020204030204" pitchFamily="34" charset="0"/>
                <a:cs typeface="Calibri" panose="020F0502020204030204" pitchFamily="34" charset="0"/>
              </a:rPr>
              <a:t>Serious harm</a:t>
            </a:r>
          </a:p>
          <a:p>
            <a:pPr lvl="1">
              <a:buFontTx/>
              <a:buNone/>
            </a:pPr>
            <a:r>
              <a:rPr lang="en-GB" sz="2800" dirty="0" smtClean="0">
                <a:latin typeface="Calibri" panose="020F0502020204030204" pitchFamily="34" charset="0"/>
                <a:cs typeface="Calibri" panose="020F0502020204030204" pitchFamily="34" charset="0"/>
              </a:rPr>
              <a:t>Serious harm consists of:</a:t>
            </a:r>
          </a:p>
          <a:p>
            <a:pPr lvl="1">
              <a:buFontTx/>
              <a:buNone/>
            </a:pPr>
            <a:r>
              <a:rPr lang="en-GB" sz="2800" dirty="0" smtClean="0">
                <a:latin typeface="Calibri" panose="020F0502020204030204" pitchFamily="34" charset="0"/>
                <a:cs typeface="Calibri" panose="020F0502020204030204" pitchFamily="34" charset="0"/>
              </a:rPr>
              <a:t>(a)	</a:t>
            </a:r>
            <a:r>
              <a:rPr lang="en-GB" sz="2800" dirty="0" smtClean="0">
                <a:solidFill>
                  <a:srgbClr val="C00000"/>
                </a:solidFill>
                <a:latin typeface="Calibri" panose="020F0502020204030204" pitchFamily="34" charset="0"/>
                <a:cs typeface="Calibri" panose="020F0502020204030204" pitchFamily="34" charset="0"/>
              </a:rPr>
              <a:t>death penalty </a:t>
            </a:r>
            <a:r>
              <a:rPr lang="en-GB" sz="2800" dirty="0" smtClean="0">
                <a:latin typeface="Calibri" panose="020F0502020204030204" pitchFamily="34" charset="0"/>
                <a:cs typeface="Calibri" panose="020F0502020204030204" pitchFamily="34" charset="0"/>
              </a:rPr>
              <a:t>or execution; or</a:t>
            </a:r>
          </a:p>
          <a:p>
            <a:pPr lvl="1">
              <a:buFontTx/>
              <a:buNone/>
            </a:pPr>
            <a:r>
              <a:rPr lang="en-GB" sz="2800" dirty="0" smtClean="0">
                <a:latin typeface="Calibri" panose="020F0502020204030204" pitchFamily="34" charset="0"/>
                <a:cs typeface="Calibri" panose="020F0502020204030204" pitchFamily="34" charset="0"/>
              </a:rPr>
              <a:t>(b)	</a:t>
            </a:r>
            <a:r>
              <a:rPr lang="en-GB" sz="2800" dirty="0" smtClean="0">
                <a:solidFill>
                  <a:srgbClr val="C00000"/>
                </a:solidFill>
                <a:latin typeface="Calibri" panose="020F0502020204030204" pitchFamily="34" charset="0"/>
                <a:cs typeface="Calibri" panose="020F0502020204030204" pitchFamily="34" charset="0"/>
              </a:rPr>
              <a:t>torture</a:t>
            </a:r>
            <a:r>
              <a:rPr lang="en-GB" sz="2800" dirty="0" smtClean="0">
                <a:latin typeface="Calibri" panose="020F0502020204030204" pitchFamily="34" charset="0"/>
                <a:cs typeface="Calibri" panose="020F0502020204030204" pitchFamily="34" charset="0"/>
              </a:rPr>
              <a:t> or inhuman or degrading treatment or punishment of an applicant in the country of origin; or</a:t>
            </a:r>
          </a:p>
          <a:p>
            <a:pPr lvl="1">
              <a:buFontTx/>
              <a:buNone/>
            </a:pPr>
            <a:r>
              <a:rPr lang="en-GB" sz="2800" dirty="0" smtClean="0">
                <a:latin typeface="Calibri" panose="020F0502020204030204" pitchFamily="34" charset="0"/>
                <a:cs typeface="Calibri" panose="020F0502020204030204" pitchFamily="34" charset="0"/>
              </a:rPr>
              <a:t>(c)    </a:t>
            </a:r>
            <a:r>
              <a:rPr lang="en-GB" sz="2800" dirty="0" smtClean="0">
                <a:solidFill>
                  <a:srgbClr val="C00000"/>
                </a:solidFill>
                <a:latin typeface="Calibri" panose="020F0502020204030204" pitchFamily="34" charset="0"/>
                <a:cs typeface="Calibri" panose="020F0502020204030204" pitchFamily="34" charset="0"/>
              </a:rPr>
              <a:t>serious and individual threat </a:t>
            </a:r>
            <a:r>
              <a:rPr lang="en-GB" sz="2800" dirty="0" smtClean="0">
                <a:latin typeface="Calibri" panose="020F0502020204030204" pitchFamily="34" charset="0"/>
                <a:cs typeface="Calibri" panose="020F0502020204030204" pitchFamily="34" charset="0"/>
              </a:rPr>
              <a:t>to a civilian's life or person </a:t>
            </a:r>
            <a:r>
              <a:rPr lang="en-GB" sz="2800" dirty="0" smtClean="0">
                <a:solidFill>
                  <a:srgbClr val="C00000"/>
                </a:solidFill>
                <a:latin typeface="Calibri" panose="020F0502020204030204" pitchFamily="34" charset="0"/>
                <a:cs typeface="Calibri" panose="020F0502020204030204" pitchFamily="34" charset="0"/>
              </a:rPr>
              <a:t>by reason of indiscriminate violence </a:t>
            </a:r>
            <a:r>
              <a:rPr lang="en-GB" sz="2800" dirty="0" smtClean="0">
                <a:latin typeface="Calibri" panose="020F0502020204030204" pitchFamily="34" charset="0"/>
                <a:cs typeface="Calibri" panose="020F0502020204030204" pitchFamily="34" charset="0"/>
              </a:rPr>
              <a:t>in situations of international or internal armed conflict.</a:t>
            </a:r>
          </a:p>
        </p:txBody>
      </p:sp>
    </p:spTree>
    <p:extLst>
      <p:ext uri="{BB962C8B-B14F-4D97-AF65-F5344CB8AC3E}">
        <p14:creationId xmlns:p14="http://schemas.microsoft.com/office/powerpoint/2010/main" val="8583041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Conceptual scheme</a:t>
            </a:r>
            <a:endParaRPr lang="en-GB"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323528" y="836712"/>
            <a:ext cx="8496944" cy="5615136"/>
          </a:xfrm>
        </p:spPr>
        <p:txBody>
          <a:bodyPr/>
          <a:lstStyle/>
          <a:p>
            <a:pPr algn="ctr">
              <a:buNone/>
            </a:pPr>
            <a:r>
              <a:rPr lang="en-GB" dirty="0" smtClean="0">
                <a:latin typeface="Calibri" panose="020F0502020204030204" pitchFamily="34" charset="0"/>
                <a:cs typeface="Calibri" panose="020F0502020204030204" pitchFamily="34" charset="0"/>
              </a:rPr>
              <a:t>International protection</a:t>
            </a:r>
          </a:p>
          <a:p>
            <a:pPr algn="ctr"/>
            <a:endParaRPr lang="en-GB" dirty="0" smtClean="0">
              <a:latin typeface="Calibri" panose="020F0502020204030204" pitchFamily="34" charset="0"/>
              <a:cs typeface="Calibri" panose="020F0502020204030204" pitchFamily="34" charset="0"/>
            </a:endParaRPr>
          </a:p>
          <a:p>
            <a:pPr>
              <a:buNone/>
            </a:pPr>
            <a:r>
              <a:rPr lang="en-GB" dirty="0" smtClean="0">
                <a:latin typeface="Calibri" panose="020F0502020204030204" pitchFamily="34" charset="0"/>
                <a:cs typeface="Calibri" panose="020F0502020204030204" pitchFamily="34" charset="0"/>
              </a:rPr>
              <a:t>Refugee status				Subsidiary protection status		</a:t>
            </a:r>
          </a:p>
          <a:p>
            <a:pPr algn="ctr">
              <a:buNone/>
            </a:pPr>
            <a:r>
              <a:rPr lang="en-GB" dirty="0" smtClean="0">
                <a:latin typeface="Calibri" panose="020F0502020204030204" pitchFamily="34" charset="0"/>
                <a:cs typeface="Calibri" panose="020F0502020204030204" pitchFamily="34" charset="0"/>
              </a:rPr>
              <a:t>	means the recognition of a third country national or stateless 							person</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a:t>
            </a:r>
            <a:r>
              <a:rPr lang="en-GB" b="1" i="1" dirty="0" smtClean="0">
                <a:latin typeface="Calibri" panose="020F0502020204030204" pitchFamily="34" charset="0"/>
                <a:cs typeface="Calibri" panose="020F0502020204030204" pitchFamily="34" charset="0"/>
              </a:rPr>
              <a:t>(Not EU citizen!)</a:t>
            </a:r>
          </a:p>
          <a:p>
            <a:pPr>
              <a:buNone/>
            </a:pPr>
            <a:endParaRPr lang="en-GB" dirty="0" smtClean="0">
              <a:latin typeface="Calibri" panose="020F0502020204030204" pitchFamily="34" charset="0"/>
              <a:cs typeface="Calibri" panose="020F0502020204030204" pitchFamily="34" charset="0"/>
            </a:endParaRPr>
          </a:p>
          <a:p>
            <a:pPr>
              <a:buNone/>
            </a:pPr>
            <a:endParaRPr lang="en-GB" dirty="0" smtClean="0">
              <a:latin typeface="Calibri" panose="020F0502020204030204" pitchFamily="34" charset="0"/>
              <a:cs typeface="Calibri" panose="020F0502020204030204" pitchFamily="34" charset="0"/>
            </a:endParaRPr>
          </a:p>
          <a:p>
            <a:pPr>
              <a:buNone/>
            </a:pPr>
            <a:endParaRPr lang="en-GB" dirty="0" smtClean="0">
              <a:latin typeface="Calibri" panose="020F0502020204030204" pitchFamily="34" charset="0"/>
              <a:cs typeface="Calibri" panose="020F0502020204030204" pitchFamily="34" charset="0"/>
            </a:endParaRPr>
          </a:p>
          <a:p>
            <a:pPr>
              <a:buNone/>
            </a:pPr>
            <a:r>
              <a:rPr lang="en-GB" dirty="0" smtClean="0">
                <a:latin typeface="Calibri" panose="020F0502020204030204" pitchFamily="34" charset="0"/>
                <a:cs typeface="Calibri" panose="020F0502020204030204" pitchFamily="34" charset="0"/>
              </a:rPr>
              <a:t>	As a „refugee”    		    as a „person eligible</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for subsidiary protection” 	</a:t>
            </a:r>
          </a:p>
          <a:p>
            <a:pPr>
              <a:buNone/>
            </a:pPr>
            <a:r>
              <a:rPr lang="en-GB" dirty="0" smtClean="0">
                <a:latin typeface="Calibri" panose="020F0502020204030204" pitchFamily="34" charset="0"/>
                <a:cs typeface="Calibri" panose="020F0502020204030204" pitchFamily="34" charset="0"/>
              </a:rPr>
              <a:t>						</a:t>
            </a:r>
          </a:p>
          <a:p>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cxnSp>
        <p:nvCxnSpPr>
          <p:cNvPr id="5" name="Egyenes összekötő nyíllal 4"/>
          <p:cNvCxnSpPr/>
          <p:nvPr/>
        </p:nvCxnSpPr>
        <p:spPr>
          <a:xfrm flipH="1">
            <a:off x="2555776" y="1340768"/>
            <a:ext cx="1728192" cy="28803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4283968" y="1340768"/>
            <a:ext cx="1800200"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H="1">
            <a:off x="4427984" y="2204864"/>
            <a:ext cx="1440160"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a:off x="2267744" y="2924944"/>
            <a:ext cx="2160240" cy="158417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2627784" y="2132856"/>
            <a:ext cx="1728192" cy="4320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a:off x="4499992" y="2924944"/>
            <a:ext cx="1944216" cy="165618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3635896" y="1628800"/>
            <a:ext cx="864096" cy="461665"/>
          </a:xfrm>
          <a:prstGeom prst="rect">
            <a:avLst/>
          </a:prstGeom>
          <a:solidFill>
            <a:schemeClr val="accent1"/>
          </a:solidFill>
          <a:ln>
            <a:solidFill>
              <a:srgbClr val="C00000"/>
            </a:solidFill>
          </a:ln>
        </p:spPr>
        <p:txBody>
          <a:bodyPr wrap="square" rtlCol="0">
            <a:spAutoFit/>
          </a:bodyPr>
          <a:lstStyle/>
          <a:p>
            <a:pPr algn="ctr"/>
            <a:r>
              <a:rPr lang="hu-HU" sz="2400" b="0" smtClean="0">
                <a:solidFill>
                  <a:srgbClr val="C00000"/>
                </a:solidFill>
                <a:latin typeface="Arial" pitchFamily="34" charset="0"/>
                <a:cs typeface="Arial" pitchFamily="34" charset="0"/>
              </a:rPr>
              <a:t>new</a:t>
            </a:r>
            <a:endParaRPr lang="hu-HU" sz="2400" b="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3756096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GB" sz="2400" b="1"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Qualification directive</a:t>
            </a:r>
          </a:p>
        </p:txBody>
      </p:sp>
      <p:sp>
        <p:nvSpPr>
          <p:cNvPr id="72707" name="Rectangle 3"/>
          <p:cNvSpPr>
            <a:spLocks noGrp="1" noChangeArrowheads="1"/>
          </p:cNvSpPr>
          <p:nvPr>
            <p:ph idx="1"/>
          </p:nvPr>
        </p:nvSpPr>
        <p:spPr>
          <a:xfrm>
            <a:off x="457200" y="857232"/>
            <a:ext cx="8229600" cy="5668112"/>
          </a:xfrm>
        </p:spPr>
        <p:txBody>
          <a:bodyPr>
            <a:normAutofit/>
          </a:bodyPr>
          <a:lstStyle/>
          <a:p>
            <a:pPr algn="ctr">
              <a:lnSpc>
                <a:spcPct val="80000"/>
              </a:lnSpc>
              <a:buNone/>
              <a:defRPr/>
            </a:pPr>
            <a:r>
              <a:rPr lang="en-GB" dirty="0" smtClean="0">
                <a:solidFill>
                  <a:srgbClr val="C00000"/>
                </a:solidFill>
                <a:latin typeface="Calibri" panose="020F0502020204030204" pitchFamily="34" charset="0"/>
                <a:cs typeface="Calibri" panose="020F0502020204030204" pitchFamily="34" charset="0"/>
              </a:rPr>
              <a:t>	Well founded </a:t>
            </a:r>
            <a:r>
              <a:rPr lang="en-GB" sz="2400" dirty="0" smtClean="0">
                <a:solidFill>
                  <a:srgbClr val="C00000"/>
                </a:solidFill>
                <a:latin typeface="Calibri" panose="020F0502020204030204" pitchFamily="34" charset="0"/>
                <a:cs typeface="Calibri" panose="020F0502020204030204" pitchFamily="34" charset="0"/>
              </a:rPr>
              <a:t>fear</a:t>
            </a:r>
            <a:br>
              <a:rPr lang="en-GB" sz="2400" dirty="0" smtClean="0">
                <a:solidFill>
                  <a:srgbClr val="C00000"/>
                </a:solidFill>
                <a:latin typeface="Calibri" panose="020F0502020204030204" pitchFamily="34" charset="0"/>
                <a:cs typeface="Calibri" panose="020F0502020204030204" pitchFamily="34" charset="0"/>
              </a:rPr>
            </a:br>
            <a:r>
              <a:rPr lang="en-GB" sz="2400" dirty="0" smtClean="0">
                <a:solidFill>
                  <a:srgbClr val="C00000"/>
                </a:solidFill>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 Assessment of applications for international protection (Chapter II) = objective theory</a:t>
            </a:r>
            <a:endParaRPr lang="en-GB" sz="2000" dirty="0" smtClean="0">
              <a:latin typeface="Calibri" panose="020F0502020204030204" pitchFamily="34" charset="0"/>
              <a:cs typeface="Calibri" panose="020F0502020204030204" pitchFamily="34" charset="0"/>
            </a:endParaRPr>
          </a:p>
          <a:p>
            <a:pPr>
              <a:lnSpc>
                <a:spcPct val="120000"/>
              </a:lnSpc>
              <a:defRPr/>
            </a:pPr>
            <a:r>
              <a:rPr lang="en-GB" sz="2000" dirty="0" smtClean="0">
                <a:solidFill>
                  <a:srgbClr val="C00000"/>
                </a:solidFill>
                <a:latin typeface="Calibri" panose="020F0502020204030204" pitchFamily="34" charset="0"/>
                <a:cs typeface="Calibri" panose="020F0502020204030204" pitchFamily="34" charset="0"/>
              </a:rPr>
              <a:t> burden of proof: shared </a:t>
            </a:r>
            <a:r>
              <a:rPr lang="en-GB" sz="2000" dirty="0" smtClean="0">
                <a:latin typeface="Calibri" panose="020F0502020204030204" pitchFamily="34" charset="0"/>
                <a:cs typeface="Calibri" panose="020F0502020204030204" pitchFamily="34" charset="0"/>
              </a:rPr>
              <a:t>between applicant and assessing state;</a:t>
            </a:r>
          </a:p>
          <a:p>
            <a:pPr>
              <a:lnSpc>
                <a:spcPct val="120000"/>
              </a:lnSpc>
              <a:defRPr/>
            </a:pPr>
            <a:r>
              <a:rPr lang="en-GB" sz="2000" dirty="0" smtClean="0">
                <a:latin typeface="Calibri" panose="020F0502020204030204" pitchFamily="34" charset="0"/>
                <a:cs typeface="Calibri" panose="020F0502020204030204" pitchFamily="34" charset="0"/>
              </a:rPr>
              <a:t> </a:t>
            </a:r>
            <a:r>
              <a:rPr lang="en-GB" sz="2000" dirty="0" smtClean="0">
                <a:solidFill>
                  <a:srgbClr val="C00000"/>
                </a:solidFill>
                <a:latin typeface="Calibri" panose="020F0502020204030204" pitchFamily="34" charset="0"/>
                <a:cs typeface="Calibri" panose="020F0502020204030204" pitchFamily="34" charset="0"/>
              </a:rPr>
              <a:t>assessment: individual</a:t>
            </a:r>
            <a:r>
              <a:rPr lang="en-GB" sz="2000" dirty="0" smtClean="0">
                <a:latin typeface="Calibri" panose="020F0502020204030204" pitchFamily="34" charset="0"/>
                <a:cs typeface="Calibri" panose="020F0502020204030204" pitchFamily="34" charset="0"/>
              </a:rPr>
              <a:t>, based on the statement of the applicant + his documents</a:t>
            </a:r>
          </a:p>
          <a:p>
            <a:pPr>
              <a:lnSpc>
                <a:spcPct val="120000"/>
              </a:lnSpc>
              <a:defRPr/>
            </a:pPr>
            <a:r>
              <a:rPr lang="en-GB" sz="2000" dirty="0" smtClean="0">
                <a:latin typeface="Calibri" panose="020F0502020204030204" pitchFamily="34" charset="0"/>
                <a:cs typeface="Calibri" panose="020F0502020204030204" pitchFamily="34" charset="0"/>
              </a:rPr>
              <a:t>country of origin: </a:t>
            </a:r>
            <a:r>
              <a:rPr lang="en-GB" sz="2000" dirty="0" smtClean="0">
                <a:solidFill>
                  <a:srgbClr val="C00000"/>
                </a:solidFill>
                <a:latin typeface="Calibri" panose="020F0502020204030204" pitchFamily="34" charset="0"/>
                <a:cs typeface="Calibri" panose="020F0502020204030204" pitchFamily="34" charset="0"/>
              </a:rPr>
              <a:t>law and reality </a:t>
            </a:r>
            <a:r>
              <a:rPr lang="en-GB" sz="2000" dirty="0" smtClean="0">
                <a:latin typeface="Calibri" panose="020F0502020204030204" pitchFamily="34" charset="0"/>
                <a:cs typeface="Calibri" panose="020F0502020204030204" pitchFamily="34" charset="0"/>
              </a:rPr>
              <a:t>should be assessed</a:t>
            </a:r>
          </a:p>
          <a:p>
            <a:pPr>
              <a:lnSpc>
                <a:spcPct val="120000"/>
              </a:lnSpc>
              <a:defRPr/>
            </a:pPr>
            <a:r>
              <a:rPr lang="en-GB" sz="2000" dirty="0" smtClean="0">
                <a:latin typeface="Calibri" panose="020F0502020204030204" pitchFamily="34" charset="0"/>
                <a:cs typeface="Calibri" panose="020F0502020204030204" pitchFamily="34" charset="0"/>
              </a:rPr>
              <a:t>opening for subjectivization (4§ (3. (c)) (Taking into account the „</a:t>
            </a:r>
            <a:r>
              <a:rPr lang="en-GB" sz="2000" dirty="0" smtClean="0">
                <a:solidFill>
                  <a:srgbClr val="C00000"/>
                </a:solidFill>
                <a:latin typeface="Calibri" panose="020F0502020204030204" pitchFamily="34" charset="0"/>
                <a:cs typeface="Calibri" panose="020F0502020204030204" pitchFamily="34" charset="0"/>
              </a:rPr>
              <a:t>individual position and personal circumstances</a:t>
            </a:r>
            <a:r>
              <a:rPr lang="en-GB" sz="2000" dirty="0" smtClean="0">
                <a:latin typeface="Calibri" panose="020F0502020204030204" pitchFamily="34" charset="0"/>
                <a:cs typeface="Calibri" panose="020F0502020204030204" pitchFamily="34" charset="0"/>
              </a:rPr>
              <a:t>” of the applicant ...to assess whether the acts to which (s)he could be exposed amount to persecution)  </a:t>
            </a:r>
            <a:endParaRPr lang="en-GB" sz="2000" i="1" dirty="0" smtClean="0">
              <a:latin typeface="Calibri" panose="020F0502020204030204" pitchFamily="34" charset="0"/>
              <a:cs typeface="Calibri" panose="020F0502020204030204" pitchFamily="34" charset="0"/>
            </a:endParaRPr>
          </a:p>
          <a:p>
            <a:pPr>
              <a:lnSpc>
                <a:spcPct val="120000"/>
              </a:lnSpc>
              <a:defRPr/>
            </a:pPr>
            <a:r>
              <a:rPr lang="en-GB" sz="2000" dirty="0" smtClean="0">
                <a:solidFill>
                  <a:srgbClr val="C00000"/>
                </a:solidFill>
                <a:latin typeface="Calibri" panose="020F0502020204030204" pitchFamily="34" charset="0"/>
                <a:cs typeface="Calibri" panose="020F0502020204030204" pitchFamily="34" charset="0"/>
              </a:rPr>
              <a:t>Past persecution /serious harm </a:t>
            </a:r>
            <a:r>
              <a:rPr lang="en-GB" sz="2000" dirty="0" smtClean="0">
                <a:latin typeface="Calibri" panose="020F0502020204030204" pitchFamily="34" charset="0"/>
                <a:cs typeface="Calibri" panose="020F0502020204030204" pitchFamily="34" charset="0"/>
              </a:rPr>
              <a:t>= serious indication of well-founded fear unless „good reasons to consider” that they „will not be repeated”.</a:t>
            </a:r>
          </a:p>
          <a:p>
            <a:pPr>
              <a:lnSpc>
                <a:spcPct val="120000"/>
              </a:lnSpc>
              <a:defRPr/>
            </a:pPr>
            <a:r>
              <a:rPr lang="en-GB" sz="2000" dirty="0" smtClean="0">
                <a:latin typeface="Calibri" panose="020F0502020204030204" pitchFamily="34" charset="0"/>
                <a:cs typeface="Calibri" panose="020F0502020204030204" pitchFamily="34" charset="0"/>
              </a:rPr>
              <a:t>Credibility issues  - see next slide</a:t>
            </a:r>
          </a:p>
        </p:txBody>
      </p:sp>
    </p:spTree>
    <p:extLst>
      <p:ext uri="{BB962C8B-B14F-4D97-AF65-F5344CB8AC3E}">
        <p14:creationId xmlns:p14="http://schemas.microsoft.com/office/powerpoint/2010/main" val="4596064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0"/>
            <a:ext cx="7772400" cy="685800"/>
          </a:xfrm>
        </p:spPr>
        <p:txBody>
          <a:bodyPr/>
          <a:lstStyle/>
          <a:p>
            <a:pPr>
              <a:defRPr/>
            </a:pPr>
            <a:r>
              <a:rPr lang="en-GB" sz="2400" b="1"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Qualification directive </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Well-founded fear (cont'd)</a:t>
            </a:r>
          </a:p>
        </p:txBody>
      </p:sp>
      <p:sp>
        <p:nvSpPr>
          <p:cNvPr id="62467" name="Rectangle 3"/>
          <p:cNvSpPr>
            <a:spLocks noGrp="1" noChangeArrowheads="1"/>
          </p:cNvSpPr>
          <p:nvPr>
            <p:ph idx="1"/>
          </p:nvPr>
        </p:nvSpPr>
        <p:spPr/>
        <p:txBody>
          <a:bodyPr/>
          <a:lstStyle/>
          <a:p>
            <a:pPr algn="ctr">
              <a:buFontTx/>
              <a:buNone/>
            </a:pPr>
            <a:r>
              <a:rPr lang="en-GB" sz="2400" dirty="0" smtClean="0">
                <a:solidFill>
                  <a:srgbClr val="C00000"/>
                </a:solidFill>
                <a:latin typeface="Calibri" panose="020F0502020204030204" pitchFamily="34" charset="0"/>
                <a:cs typeface="Calibri" panose="020F0502020204030204" pitchFamily="34" charset="0"/>
              </a:rPr>
              <a:t>Credibility /benefit of doubt</a:t>
            </a:r>
          </a:p>
          <a:p>
            <a:pPr>
              <a:buFontTx/>
              <a:buNone/>
            </a:pPr>
            <a:r>
              <a:rPr lang="en-GB" sz="2400" dirty="0" smtClean="0">
                <a:latin typeface="Calibri" panose="020F0502020204030204" pitchFamily="34" charset="0"/>
                <a:cs typeface="Calibri" panose="020F0502020204030204" pitchFamily="34" charset="0"/>
              </a:rPr>
              <a:t>„where aspects of the applicant’s statements are not supported by… evidence” these need no confirmation if:</a:t>
            </a:r>
          </a:p>
          <a:p>
            <a:pPr>
              <a:buFontTx/>
              <a:buNone/>
            </a:pPr>
            <a:r>
              <a:rPr lang="en-GB" sz="2400" dirty="0" smtClean="0">
                <a:latin typeface="Calibri" panose="020F0502020204030204" pitchFamily="34" charset="0"/>
                <a:cs typeface="Calibri" panose="020F0502020204030204" pitchFamily="34" charset="0"/>
              </a:rPr>
              <a:t>	- applicant made </a:t>
            </a:r>
            <a:r>
              <a:rPr lang="en-GB" sz="2400" dirty="0" smtClean="0">
                <a:solidFill>
                  <a:srgbClr val="C00000"/>
                </a:solidFill>
                <a:latin typeface="Calibri" panose="020F0502020204030204" pitchFamily="34" charset="0"/>
                <a:cs typeface="Calibri" panose="020F0502020204030204" pitchFamily="34" charset="0"/>
              </a:rPr>
              <a:t>genuine effort </a:t>
            </a:r>
            <a:r>
              <a:rPr lang="en-GB" sz="2400" dirty="0" smtClean="0">
                <a:latin typeface="Calibri" panose="020F0502020204030204" pitchFamily="34" charset="0"/>
                <a:cs typeface="Calibri" panose="020F0502020204030204" pitchFamily="34" charset="0"/>
              </a:rPr>
              <a:t>to substantiate</a:t>
            </a:r>
          </a:p>
          <a:p>
            <a:pPr>
              <a:buFontTx/>
              <a:buNone/>
            </a:pPr>
            <a:r>
              <a:rPr lang="en-GB" sz="2400" dirty="0" smtClean="0">
                <a:latin typeface="Calibri" panose="020F0502020204030204" pitchFamily="34" charset="0"/>
                <a:cs typeface="Calibri" panose="020F0502020204030204" pitchFamily="34" charset="0"/>
              </a:rPr>
              <a:t>	- </a:t>
            </a:r>
            <a:r>
              <a:rPr lang="en-GB" sz="2400" dirty="0" smtClean="0">
                <a:solidFill>
                  <a:srgbClr val="C00000"/>
                </a:solidFill>
                <a:latin typeface="Calibri" panose="020F0502020204030204" pitchFamily="34" charset="0"/>
                <a:cs typeface="Calibri" panose="020F0502020204030204" pitchFamily="34" charset="0"/>
              </a:rPr>
              <a:t>submitted all </a:t>
            </a:r>
            <a:r>
              <a:rPr lang="en-GB" sz="2400" dirty="0" smtClean="0">
                <a:latin typeface="Calibri" panose="020F0502020204030204" pitchFamily="34" charset="0"/>
                <a:cs typeface="Calibri" panose="020F0502020204030204" pitchFamily="34" charset="0"/>
              </a:rPr>
              <a:t>available evidence and </a:t>
            </a:r>
            <a:r>
              <a:rPr lang="en-GB" sz="2400" dirty="0" smtClean="0">
                <a:solidFill>
                  <a:srgbClr val="C00000"/>
                </a:solidFill>
                <a:latin typeface="Calibri" panose="020F0502020204030204" pitchFamily="34" charset="0"/>
                <a:cs typeface="Calibri" panose="020F0502020204030204" pitchFamily="34" charset="0"/>
              </a:rPr>
              <a:t>explained the lack</a:t>
            </a:r>
            <a:r>
              <a:rPr lang="en-GB" sz="2400" dirty="0" smtClean="0">
                <a:latin typeface="Calibri" panose="020F0502020204030204" pitchFamily="34" charset="0"/>
                <a:cs typeface="Calibri" panose="020F0502020204030204" pitchFamily="34" charset="0"/>
              </a:rPr>
              <a:t> of others</a:t>
            </a:r>
          </a:p>
          <a:p>
            <a:pPr>
              <a:buFontTx/>
              <a:buNone/>
            </a:pPr>
            <a:r>
              <a:rPr lang="en-GB" sz="2400" dirty="0" smtClean="0">
                <a:latin typeface="Calibri" panose="020F0502020204030204" pitchFamily="34" charset="0"/>
                <a:cs typeface="Calibri" panose="020F0502020204030204" pitchFamily="34" charset="0"/>
              </a:rPr>
              <a:t>	- the statement is  </a:t>
            </a:r>
            <a:r>
              <a:rPr lang="en-GB" sz="2400" dirty="0" smtClean="0">
                <a:solidFill>
                  <a:srgbClr val="C00000"/>
                </a:solidFill>
                <a:latin typeface="Calibri" panose="020F0502020204030204" pitchFamily="34" charset="0"/>
                <a:cs typeface="Calibri" panose="020F0502020204030204" pitchFamily="34" charset="0"/>
              </a:rPr>
              <a:t>coherent and plausible </a:t>
            </a:r>
            <a:r>
              <a:rPr lang="en-GB" sz="2400" dirty="0" smtClean="0">
                <a:latin typeface="Calibri" panose="020F0502020204030204" pitchFamily="34" charset="0"/>
                <a:cs typeface="Calibri" panose="020F0502020204030204" pitchFamily="34" charset="0"/>
              </a:rPr>
              <a:t>and does not contradict available information</a:t>
            </a:r>
          </a:p>
          <a:p>
            <a:pPr>
              <a:buFontTx/>
              <a:buNone/>
            </a:pPr>
            <a:r>
              <a:rPr lang="en-GB" sz="2400" dirty="0" smtClean="0">
                <a:latin typeface="Calibri" panose="020F0502020204030204" pitchFamily="34" charset="0"/>
                <a:cs typeface="Calibri" panose="020F0502020204030204" pitchFamily="34" charset="0"/>
              </a:rPr>
              <a:t>	- the a. has </a:t>
            </a:r>
            <a:r>
              <a:rPr lang="en-GB" sz="2400" dirty="0" smtClean="0">
                <a:solidFill>
                  <a:srgbClr val="C00000"/>
                </a:solidFill>
                <a:latin typeface="Calibri" panose="020F0502020204030204" pitchFamily="34" charset="0"/>
                <a:cs typeface="Calibri" panose="020F0502020204030204" pitchFamily="34" charset="0"/>
              </a:rPr>
              <a:t>applied „at the earliest </a:t>
            </a:r>
            <a:r>
              <a:rPr lang="en-GB" sz="2400" dirty="0" smtClean="0">
                <a:latin typeface="Calibri" panose="020F0502020204030204" pitchFamily="34" charset="0"/>
                <a:cs typeface="Calibri" panose="020F0502020204030204" pitchFamily="34" charset="0"/>
              </a:rPr>
              <a:t>possible time” </a:t>
            </a:r>
            <a:r>
              <a:rPr lang="en-GB" sz="2400" dirty="0" smtClean="0">
                <a:solidFill>
                  <a:srgbClr val="C00000"/>
                </a:solidFill>
                <a:latin typeface="Calibri" panose="020F0502020204030204" pitchFamily="34" charset="0"/>
                <a:cs typeface="Calibri" panose="020F0502020204030204" pitchFamily="34" charset="0"/>
              </a:rPr>
              <a:t>unless</a:t>
            </a:r>
            <a:r>
              <a:rPr lang="en-GB" sz="2400" dirty="0" smtClean="0">
                <a:latin typeface="Calibri" panose="020F0502020204030204" pitchFamily="34" charset="0"/>
                <a:cs typeface="Calibri" panose="020F0502020204030204" pitchFamily="34" charset="0"/>
              </a:rPr>
              <a:t> good reason for not having done so</a:t>
            </a:r>
          </a:p>
          <a:p>
            <a:pPr>
              <a:buFontTx/>
              <a:buNone/>
            </a:pPr>
            <a:r>
              <a:rPr lang="en-GB" sz="2400" dirty="0" smtClean="0">
                <a:solidFill>
                  <a:schemeClr val="tx2"/>
                </a:solidFill>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 „the </a:t>
            </a:r>
            <a:r>
              <a:rPr lang="en-GB" sz="2400" dirty="0" smtClean="0">
                <a:solidFill>
                  <a:srgbClr val="C00000"/>
                </a:solidFill>
                <a:latin typeface="Calibri" panose="020F0502020204030204" pitchFamily="34" charset="0"/>
                <a:cs typeface="Calibri" panose="020F0502020204030204" pitchFamily="34" charset="0"/>
              </a:rPr>
              <a:t>general credibility </a:t>
            </a:r>
            <a:r>
              <a:rPr lang="en-GB" sz="2400" dirty="0" smtClean="0">
                <a:latin typeface="Calibri" panose="020F0502020204030204" pitchFamily="34" charset="0"/>
                <a:cs typeface="Calibri" panose="020F0502020204030204" pitchFamily="34" charset="0"/>
              </a:rPr>
              <a:t>of the applicant has been established” (4§ 5. (e)) </a:t>
            </a:r>
          </a:p>
          <a:p>
            <a:pPr>
              <a:buFontTx/>
              <a:buNone/>
            </a:pPr>
            <a:r>
              <a:rPr lang="en-GB" sz="2400"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341252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0"/>
            <a:ext cx="7772400" cy="685800"/>
          </a:xfrm>
        </p:spPr>
        <p:txBody>
          <a:bodyPr/>
          <a:lstStyle/>
          <a:p>
            <a:pPr>
              <a:defRPr/>
            </a:pPr>
            <a:r>
              <a:rPr lang="en-GB" sz="2400" dirty="0" smtClean="0">
                <a:latin typeface="Calibri" panose="020F0502020204030204" pitchFamily="34" charset="0"/>
                <a:cs typeface="Calibri" panose="020F0502020204030204" pitchFamily="34" charset="0"/>
              </a:rPr>
              <a:t>Qualification directive</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 Persecution </a:t>
            </a:r>
          </a:p>
        </p:txBody>
      </p:sp>
      <p:sp>
        <p:nvSpPr>
          <p:cNvPr id="77827" name="Rectangle 3"/>
          <p:cNvSpPr>
            <a:spLocks noGrp="1" noChangeArrowheads="1"/>
          </p:cNvSpPr>
          <p:nvPr>
            <p:ph idx="1"/>
          </p:nvPr>
        </p:nvSpPr>
        <p:spPr>
          <a:xfrm>
            <a:off x="179388" y="857232"/>
            <a:ext cx="8750330" cy="5734072"/>
          </a:xfrm>
        </p:spPr>
        <p:txBody>
          <a:bodyPr>
            <a:normAutofit/>
          </a:bodyPr>
          <a:lstStyle/>
          <a:p>
            <a:pPr algn="ctr">
              <a:buFontTx/>
              <a:buNone/>
              <a:defRPr/>
            </a:pPr>
            <a:r>
              <a:rPr lang="en-GB" dirty="0" smtClean="0">
                <a:solidFill>
                  <a:srgbClr val="C00000"/>
                </a:solidFill>
                <a:latin typeface="Calibri" panose="020F0502020204030204" pitchFamily="34" charset="0"/>
                <a:cs typeface="Calibri" panose="020F0502020204030204" pitchFamily="34" charset="0"/>
              </a:rPr>
              <a:t>Acts of persecution </a:t>
            </a:r>
          </a:p>
          <a:p>
            <a:pPr>
              <a:defRPr/>
            </a:pPr>
            <a:r>
              <a:rPr lang="en-GB" dirty="0" smtClean="0">
                <a:latin typeface="Calibri" panose="020F0502020204030204" pitchFamily="34" charset="0"/>
                <a:cs typeface="Calibri" panose="020F0502020204030204" pitchFamily="34" charset="0"/>
              </a:rPr>
              <a:t>(a)	[„must be”] sufficiently </a:t>
            </a:r>
            <a:r>
              <a:rPr lang="en-GB" dirty="0" smtClean="0">
                <a:solidFill>
                  <a:srgbClr val="C00000"/>
                </a:solidFill>
                <a:latin typeface="Calibri" panose="020F0502020204030204" pitchFamily="34" charset="0"/>
                <a:cs typeface="Calibri" panose="020F0502020204030204" pitchFamily="34" charset="0"/>
              </a:rPr>
              <a:t>serious</a:t>
            </a:r>
          </a:p>
          <a:p>
            <a:pPr lvl="2">
              <a:defRPr/>
            </a:pPr>
            <a:r>
              <a:rPr lang="en-GB" dirty="0" smtClean="0">
                <a:latin typeface="Calibri" panose="020F0502020204030204" pitchFamily="34" charset="0"/>
                <a:cs typeface="Calibri" panose="020F0502020204030204" pitchFamily="34" charset="0"/>
              </a:rPr>
              <a:t> by their nature or repetition </a:t>
            </a:r>
          </a:p>
          <a:p>
            <a:pPr lvl="2">
              <a:defRPr/>
            </a:pPr>
            <a:r>
              <a:rPr lang="en-GB" dirty="0" smtClean="0">
                <a:latin typeface="Calibri" panose="020F0502020204030204" pitchFamily="34" charset="0"/>
                <a:cs typeface="Calibri" panose="020F0502020204030204" pitchFamily="34" charset="0"/>
              </a:rPr>
              <a:t>as to constitute a severe violation of basic human rights, </a:t>
            </a:r>
            <a:r>
              <a:rPr lang="en-GB" sz="1200" dirty="0" smtClean="0">
                <a:latin typeface="Calibri" panose="020F0502020204030204" pitchFamily="34" charset="0"/>
                <a:cs typeface="Calibri" panose="020F0502020204030204" pitchFamily="34" charset="0"/>
              </a:rPr>
              <a:t>in particular the rights from which derogation cannot be made under Article 15(2) of the European Convention for the  Protection of Human Rights and Fundamental Freedoms; </a:t>
            </a:r>
          </a:p>
          <a:p>
            <a:pPr lvl="2">
              <a:defRPr/>
            </a:pPr>
            <a:r>
              <a:rPr lang="en-GB" dirty="0" smtClean="0">
                <a:latin typeface="Calibri" panose="020F0502020204030204" pitchFamily="34" charset="0"/>
                <a:cs typeface="Calibri" panose="020F0502020204030204" pitchFamily="34" charset="0"/>
              </a:rPr>
              <a:t>or</a:t>
            </a:r>
          </a:p>
          <a:p>
            <a:pPr>
              <a:defRPr/>
            </a:pPr>
            <a:r>
              <a:rPr lang="en-GB" dirty="0" smtClean="0">
                <a:latin typeface="Calibri" panose="020F0502020204030204" pitchFamily="34" charset="0"/>
                <a:cs typeface="Calibri" panose="020F0502020204030204" pitchFamily="34" charset="0"/>
              </a:rPr>
              <a:t>(b)	be an </a:t>
            </a:r>
            <a:r>
              <a:rPr lang="en-GB" dirty="0" smtClean="0">
                <a:solidFill>
                  <a:srgbClr val="C00000"/>
                </a:solidFill>
                <a:latin typeface="Calibri" panose="020F0502020204030204" pitchFamily="34" charset="0"/>
                <a:cs typeface="Calibri" panose="020F0502020204030204" pitchFamily="34" charset="0"/>
              </a:rPr>
              <a:t>accumulation </a:t>
            </a:r>
            <a:r>
              <a:rPr lang="en-GB" dirty="0" smtClean="0">
                <a:latin typeface="Calibri" panose="020F0502020204030204" pitchFamily="34" charset="0"/>
                <a:cs typeface="Calibri" panose="020F0502020204030204" pitchFamily="34" charset="0"/>
              </a:rPr>
              <a:t>of various measures,</a:t>
            </a:r>
          </a:p>
          <a:p>
            <a:pPr lvl="2">
              <a:defRPr/>
            </a:pPr>
            <a:r>
              <a:rPr lang="en-GB" dirty="0" smtClean="0">
                <a:latin typeface="Calibri" panose="020F0502020204030204" pitchFamily="34" charset="0"/>
                <a:cs typeface="Calibri" panose="020F0502020204030204" pitchFamily="34" charset="0"/>
              </a:rPr>
              <a:t> including violations of human rights which is</a:t>
            </a:r>
          </a:p>
          <a:p>
            <a:pPr lvl="2">
              <a:defRPr/>
            </a:pPr>
            <a:r>
              <a:rPr lang="en-GB" dirty="0" smtClean="0">
                <a:latin typeface="Calibri" panose="020F0502020204030204" pitchFamily="34" charset="0"/>
                <a:cs typeface="Calibri" panose="020F0502020204030204" pitchFamily="34" charset="0"/>
              </a:rPr>
              <a:t> sufficiently severe as to affect an individual in a similar manner as mentioned in (a).</a:t>
            </a:r>
          </a:p>
          <a:p>
            <a:pPr>
              <a:buFontTx/>
              <a:buNone/>
              <a:defRPr/>
            </a:pPr>
            <a:r>
              <a:rPr lang="en-GB" sz="1800" dirty="0" smtClean="0">
                <a:latin typeface="Calibri" panose="020F0502020204030204" pitchFamily="34" charset="0"/>
                <a:cs typeface="Calibri" panose="020F0502020204030204" pitchFamily="34" charset="0"/>
              </a:rPr>
              <a:t>Acts: violence (physical, mental, sexual), discriminatory measures and punishment, </a:t>
            </a:r>
            <a:r>
              <a:rPr lang="en-GB" sz="1800" dirty="0" smtClean="0">
                <a:solidFill>
                  <a:srgbClr val="C00000"/>
                </a:solidFill>
                <a:latin typeface="Calibri" panose="020F0502020204030204" pitchFamily="34" charset="0"/>
                <a:cs typeface="Calibri" panose="020F0502020204030204" pitchFamily="34" charset="0"/>
              </a:rPr>
              <a:t>prosecution for denial of military service in a conflict entailing crimes or acts justifying exclusion, gender specific or child-specific acts</a:t>
            </a:r>
            <a:endParaRPr lang="en-GB" sz="800" dirty="0" smtClean="0">
              <a:latin typeface="Calibri" panose="020F0502020204030204" pitchFamily="34" charset="0"/>
              <a:cs typeface="Calibri" panose="020F0502020204030204" pitchFamily="34" charset="0"/>
            </a:endParaRPr>
          </a:p>
          <a:p>
            <a:pPr>
              <a:buFontTx/>
              <a:buNone/>
              <a:defRPr/>
            </a:pPr>
            <a:r>
              <a:rPr lang="en-GB" sz="800" dirty="0" smtClean="0">
                <a:solidFill>
                  <a:srgbClr val="002060"/>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a:t>
            </a:r>
          </a:p>
          <a:p>
            <a:pPr>
              <a:buFontTx/>
              <a:buNone/>
              <a:defRPr/>
            </a:pPr>
            <a:r>
              <a:rPr lang="en-GB" dirty="0" smtClean="0">
                <a:latin typeface="Calibri" panose="020F0502020204030204" pitchFamily="34" charset="0"/>
                <a:cs typeface="Calibri" panose="020F0502020204030204" pitchFamily="34" charset="0"/>
              </a:rPr>
              <a:t>Nexus  (for reasons of) need not be with persecution</a:t>
            </a:r>
          </a:p>
          <a:p>
            <a:pPr>
              <a:buFontTx/>
              <a:buNone/>
              <a:defRPr/>
            </a:pPr>
            <a:r>
              <a:rPr lang="en-GB" dirty="0" smtClean="0">
                <a:latin typeface="Calibri" panose="020F0502020204030204" pitchFamily="34" charset="0"/>
                <a:cs typeface="Calibri" panose="020F0502020204030204" pitchFamily="34" charset="0"/>
              </a:rPr>
              <a:t>It  may be with absence of protection.</a:t>
            </a:r>
            <a:endParaRPr lang="en-GB" dirty="0" smtClean="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39199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sz="half" idx="1"/>
          </p:nvPr>
        </p:nvSpPr>
        <p:spPr>
          <a:xfrm>
            <a:off x="685800" y="838200"/>
            <a:ext cx="2886068" cy="5662634"/>
          </a:xfrm>
          <a:solidFill>
            <a:schemeClr val="bg1">
              <a:lumMod val="20000"/>
              <a:lumOff val="80000"/>
              <a:alpha val="13000"/>
            </a:schemeClr>
          </a:solidFill>
        </p:spPr>
        <p:txBody>
          <a:bodyPr/>
          <a:lstStyle/>
          <a:p>
            <a:pPr marL="457200" indent="-457200" algn="ctr">
              <a:buFontTx/>
              <a:buNone/>
            </a:pPr>
            <a:r>
              <a:rPr lang="en-GB" sz="2000" dirty="0" smtClean="0">
                <a:solidFill>
                  <a:srgbClr val="C00000"/>
                </a:solidFill>
                <a:latin typeface="Calibri" panose="020F0502020204030204" pitchFamily="34" charset="0"/>
                <a:cs typeface="Calibri" panose="020F0502020204030204" pitchFamily="34" charset="0"/>
              </a:rPr>
              <a:t>Persecutor / serious harm doer</a:t>
            </a:r>
          </a:p>
          <a:p>
            <a:pPr marL="457200" indent="-457200"/>
            <a:r>
              <a:rPr lang="en-GB" sz="2000" dirty="0" smtClean="0">
                <a:latin typeface="Calibri" panose="020F0502020204030204" pitchFamily="34" charset="0"/>
                <a:cs typeface="Calibri" panose="020F0502020204030204" pitchFamily="34" charset="0"/>
              </a:rPr>
              <a:t>the State; </a:t>
            </a:r>
          </a:p>
          <a:p>
            <a:pPr marL="457200" indent="-457200"/>
            <a:r>
              <a:rPr lang="en-GB" sz="2000" dirty="0" smtClean="0">
                <a:latin typeface="Calibri" panose="020F0502020204030204" pitchFamily="34" charset="0"/>
                <a:cs typeface="Calibri" panose="020F0502020204030204" pitchFamily="34" charset="0"/>
              </a:rPr>
              <a:t>parties or organisations controlling the State or a substantial part of the territory of the State;</a:t>
            </a:r>
          </a:p>
          <a:p>
            <a:pPr marL="457200" indent="-457200"/>
            <a:r>
              <a:rPr lang="en-GB" sz="2000" dirty="0" smtClean="0">
                <a:solidFill>
                  <a:srgbClr val="C00000"/>
                </a:solidFill>
                <a:latin typeface="Calibri" panose="020F0502020204030204" pitchFamily="34" charset="0"/>
                <a:cs typeface="Calibri" panose="020F0502020204030204" pitchFamily="34" charset="0"/>
              </a:rPr>
              <a:t>non-State actors</a:t>
            </a:r>
            <a:r>
              <a:rPr lang="en-GB" sz="2000" dirty="0" smtClean="0">
                <a:latin typeface="Calibri" panose="020F0502020204030204" pitchFamily="34" charset="0"/>
                <a:cs typeface="Calibri" panose="020F0502020204030204" pitchFamily="34" charset="0"/>
              </a:rPr>
              <a:t>, if the state or other agents are</a:t>
            </a:r>
            <a:r>
              <a:rPr lang="en-GB" sz="2000" dirty="0" smtClean="0">
                <a:solidFill>
                  <a:schemeClr val="tx1">
                    <a:lumMod val="95000"/>
                    <a:lumOff val="5000"/>
                  </a:schemeClr>
                </a:solidFill>
                <a:latin typeface="Calibri" panose="020F0502020204030204" pitchFamily="34" charset="0"/>
                <a:cs typeface="Calibri" panose="020F0502020204030204" pitchFamily="34" charset="0"/>
              </a:rPr>
              <a:t> </a:t>
            </a:r>
            <a:r>
              <a:rPr lang="en-GB" sz="2000" dirty="0" smtClean="0">
                <a:solidFill>
                  <a:srgbClr val="C00000"/>
                </a:solidFill>
                <a:latin typeface="Calibri" panose="020F0502020204030204" pitchFamily="34" charset="0"/>
                <a:cs typeface="Calibri" panose="020F0502020204030204" pitchFamily="34" charset="0"/>
              </a:rPr>
              <a:t>unable</a:t>
            </a:r>
            <a:r>
              <a:rPr lang="en-GB" sz="2000" dirty="0" smtClean="0">
                <a:latin typeface="Calibri" panose="020F0502020204030204" pitchFamily="34" charset="0"/>
                <a:cs typeface="Calibri" panose="020F0502020204030204" pitchFamily="34" charset="0"/>
              </a:rPr>
              <a:t> or unwilling to provide protection</a:t>
            </a:r>
            <a:endParaRPr lang="en-GB" sz="2400" dirty="0" smtClean="0">
              <a:latin typeface="Calibri" panose="020F0502020204030204" pitchFamily="34" charset="0"/>
              <a:cs typeface="Calibri" panose="020F0502020204030204" pitchFamily="34" charset="0"/>
            </a:endParaRPr>
          </a:p>
        </p:txBody>
      </p:sp>
      <p:sp>
        <p:nvSpPr>
          <p:cNvPr id="64516" name="Rectangle 4"/>
          <p:cNvSpPr>
            <a:spLocks noGrp="1" noChangeArrowheads="1"/>
          </p:cNvSpPr>
          <p:nvPr>
            <p:ph sz="half" idx="2"/>
          </p:nvPr>
        </p:nvSpPr>
        <p:spPr>
          <a:xfrm>
            <a:off x="3571868" y="838200"/>
            <a:ext cx="4886332" cy="5662634"/>
          </a:xfrm>
          <a:solidFill>
            <a:schemeClr val="bg1">
              <a:lumMod val="20000"/>
              <a:lumOff val="80000"/>
              <a:alpha val="18000"/>
            </a:schemeClr>
          </a:solidFill>
        </p:spPr>
        <p:txBody>
          <a:bodyPr>
            <a:normAutofit fontScale="92500" lnSpcReduction="10000"/>
          </a:bodyPr>
          <a:lstStyle/>
          <a:p>
            <a:pPr marL="457200" indent="-457200" algn="ctr">
              <a:lnSpc>
                <a:spcPct val="90000"/>
              </a:lnSpc>
              <a:buFontTx/>
              <a:buNone/>
            </a:pPr>
            <a:r>
              <a:rPr lang="en-GB" sz="2400" dirty="0" smtClean="0">
                <a:solidFill>
                  <a:srgbClr val="C00000"/>
                </a:solidFill>
                <a:latin typeface="Calibri" panose="020F0502020204030204" pitchFamily="34" charset="0"/>
                <a:cs typeface="Calibri" panose="020F0502020204030204" pitchFamily="34" charset="0"/>
              </a:rPr>
              <a:t>Protector</a:t>
            </a:r>
          </a:p>
          <a:p>
            <a:pPr marL="457200" indent="-457200">
              <a:lnSpc>
                <a:spcPct val="90000"/>
              </a:lnSpc>
            </a:pPr>
            <a:r>
              <a:rPr lang="en-GB" sz="2400" dirty="0" smtClean="0">
                <a:solidFill>
                  <a:schemeClr val="tx1">
                    <a:lumMod val="95000"/>
                    <a:lumOff val="5000"/>
                  </a:schemeClr>
                </a:solidFill>
                <a:latin typeface="Calibri" panose="020F0502020204030204" pitchFamily="34" charset="0"/>
                <a:cs typeface="Calibri" panose="020F0502020204030204" pitchFamily="34" charset="0"/>
              </a:rPr>
              <a:t>the State; or </a:t>
            </a:r>
          </a:p>
          <a:p>
            <a:pPr marL="457200" indent="-457200">
              <a:lnSpc>
                <a:spcPct val="90000"/>
              </a:lnSpc>
            </a:pPr>
            <a:r>
              <a:rPr lang="en-GB" sz="2400" dirty="0" smtClean="0">
                <a:latin typeface="Calibri" panose="020F0502020204030204" pitchFamily="34" charset="0"/>
                <a:cs typeface="Calibri" panose="020F0502020204030204" pitchFamily="34" charset="0"/>
              </a:rPr>
              <a:t>parties or organisation</a:t>
            </a:r>
            <a:r>
              <a:rPr lang="en-GB" sz="2400" dirty="0" smtClean="0">
                <a:solidFill>
                  <a:schemeClr val="tx1">
                    <a:lumMod val="95000"/>
                    <a:lumOff val="5000"/>
                  </a:schemeClr>
                </a:solidFill>
                <a:latin typeface="Calibri" panose="020F0502020204030204" pitchFamily="34" charset="0"/>
                <a:cs typeface="Calibri" panose="020F0502020204030204" pitchFamily="34" charset="0"/>
              </a:rPr>
              <a:t>s</a:t>
            </a:r>
            <a:r>
              <a:rPr lang="en-GB" sz="2400" dirty="0" smtClean="0">
                <a:latin typeface="Calibri" panose="020F0502020204030204" pitchFamily="34" charset="0"/>
                <a:cs typeface="Calibri" panose="020F0502020204030204" pitchFamily="34" charset="0"/>
              </a:rPr>
              <a:t>, </a:t>
            </a:r>
            <a:r>
              <a:rPr lang="en-GB" sz="2400" dirty="0" smtClean="0">
                <a:solidFill>
                  <a:srgbClr val="C00000"/>
                </a:solidFill>
                <a:latin typeface="Calibri" panose="020F0502020204030204" pitchFamily="34" charset="0"/>
                <a:cs typeface="Calibri" panose="020F0502020204030204" pitchFamily="34" charset="0"/>
              </a:rPr>
              <a:t>including international organisations</a:t>
            </a:r>
            <a:r>
              <a:rPr lang="en-GB" sz="2400" dirty="0" smtClean="0">
                <a:latin typeface="Calibri" panose="020F0502020204030204" pitchFamily="34" charset="0"/>
                <a:cs typeface="Calibri" panose="020F0502020204030204" pitchFamily="34" charset="0"/>
              </a:rPr>
              <a:t>, controlling the State or a substantial part of the territory of the State.</a:t>
            </a:r>
            <a:endParaRPr lang="en-GB" sz="2400" b="1" u="sng" dirty="0" smtClean="0">
              <a:latin typeface="Calibri" panose="020F0502020204030204" pitchFamily="34" charset="0"/>
              <a:cs typeface="Calibri" panose="020F0502020204030204" pitchFamily="34" charset="0"/>
            </a:endParaRPr>
          </a:p>
          <a:p>
            <a:pPr marL="457200" indent="-457200">
              <a:lnSpc>
                <a:spcPct val="90000"/>
              </a:lnSpc>
            </a:pPr>
            <a:r>
              <a:rPr lang="en-GB" sz="2400" dirty="0" smtClean="0">
                <a:latin typeface="Calibri" panose="020F0502020204030204" pitchFamily="34" charset="0"/>
                <a:cs typeface="Calibri" panose="020F0502020204030204" pitchFamily="34" charset="0"/>
              </a:rPr>
              <a:t>Protection means at least that</a:t>
            </a:r>
          </a:p>
          <a:p>
            <a:pPr marL="1295400" lvl="2" indent="-381000">
              <a:lnSpc>
                <a:spcPct val="90000"/>
              </a:lnSpc>
              <a:buFontTx/>
              <a:buNone/>
            </a:pPr>
            <a:r>
              <a:rPr lang="en-GB" dirty="0" smtClean="0">
                <a:latin typeface="Calibri" panose="020F0502020204030204" pitchFamily="34" charset="0"/>
                <a:cs typeface="Calibri" panose="020F0502020204030204" pitchFamily="34" charset="0"/>
              </a:rPr>
              <a:t> - an effective legal system for the detection, prosecution and punishment of persecution or serious harm is operated</a:t>
            </a:r>
          </a:p>
          <a:p>
            <a:pPr marL="1295400" lvl="2" indent="-381000">
              <a:lnSpc>
                <a:spcPct val="90000"/>
              </a:lnSpc>
              <a:buFontTx/>
              <a:buChar char="-"/>
            </a:pPr>
            <a:r>
              <a:rPr lang="en-GB" dirty="0" smtClean="0">
                <a:latin typeface="Calibri" panose="020F0502020204030204" pitchFamily="34" charset="0"/>
                <a:cs typeface="Calibri" panose="020F0502020204030204" pitchFamily="34" charset="0"/>
              </a:rPr>
              <a:t>the applicant has access to such protection.</a:t>
            </a:r>
          </a:p>
          <a:p>
            <a:pPr marL="495300" indent="-381000" algn="ctr">
              <a:lnSpc>
                <a:spcPct val="90000"/>
              </a:lnSpc>
              <a:buNone/>
            </a:pPr>
            <a:r>
              <a:rPr lang="en-GB" sz="800" dirty="0" smtClean="0">
                <a:latin typeface="Calibri" panose="020F0502020204030204" pitchFamily="34" charset="0"/>
                <a:cs typeface="Calibri" panose="020F0502020204030204" pitchFamily="34" charset="0"/>
              </a:rPr>
              <a:t>_____________________________________________________________________</a:t>
            </a:r>
          </a:p>
          <a:p>
            <a:r>
              <a:rPr lang="en-GB" sz="2400" dirty="0" smtClean="0">
                <a:latin typeface="Calibri" panose="020F0502020204030204" pitchFamily="34" charset="0"/>
                <a:cs typeface="Calibri" panose="020F0502020204030204" pitchFamily="34" charset="0"/>
              </a:rPr>
              <a:t>Protectio</a:t>
            </a:r>
            <a:r>
              <a:rPr lang="en-GB" sz="2400" dirty="0" smtClean="0">
                <a:solidFill>
                  <a:schemeClr val="tx1">
                    <a:lumMod val="95000"/>
                    <a:lumOff val="5000"/>
                  </a:schemeClr>
                </a:solidFill>
                <a:latin typeface="Calibri" panose="020F0502020204030204" pitchFamily="34" charset="0"/>
                <a:cs typeface="Calibri" panose="020F0502020204030204" pitchFamily="34" charset="0"/>
              </a:rPr>
              <a:t>n </a:t>
            </a:r>
            <a:r>
              <a:rPr lang="en-GB" sz="2400" dirty="0" smtClean="0">
                <a:solidFill>
                  <a:srgbClr val="C00000"/>
                </a:solidFill>
                <a:latin typeface="Calibri" panose="020F0502020204030204" pitchFamily="34" charset="0"/>
                <a:cs typeface="Calibri" panose="020F0502020204030204" pitchFamily="34" charset="0"/>
              </a:rPr>
              <a:t>must be effective and    non-temporary  </a:t>
            </a:r>
            <a:r>
              <a:rPr lang="en-GB" sz="2400" dirty="0" smtClean="0">
                <a:latin typeface="Calibri" panose="020F0502020204030204" pitchFamily="34" charset="0"/>
                <a:cs typeface="Calibri" panose="020F0502020204030204" pitchFamily="34" charset="0"/>
              </a:rPr>
              <a:t>and can only be provided by the above mentioned actors if they are </a:t>
            </a:r>
            <a:r>
              <a:rPr lang="en-GB" sz="2400" dirty="0" smtClean="0">
                <a:solidFill>
                  <a:srgbClr val="C00000"/>
                </a:solidFill>
                <a:latin typeface="Calibri" panose="020F0502020204030204" pitchFamily="34" charset="0"/>
                <a:cs typeface="Calibri" panose="020F0502020204030204" pitchFamily="34" charset="0"/>
              </a:rPr>
              <a:t>willing and able to enforce the rule of law</a:t>
            </a:r>
            <a:r>
              <a:rPr lang="en-GB" sz="2400" dirty="0" smtClean="0">
                <a:latin typeface="Calibri" panose="020F0502020204030204" pitchFamily="34" charset="0"/>
                <a:cs typeface="Calibri" panose="020F0502020204030204" pitchFamily="34" charset="0"/>
              </a:rPr>
              <a:t>.</a:t>
            </a:r>
          </a:p>
        </p:txBody>
      </p:sp>
      <p:sp>
        <p:nvSpPr>
          <p:cNvPr id="75778" name="Rectangle 2"/>
          <p:cNvSpPr>
            <a:spLocks noGrp="1" noChangeArrowheads="1"/>
          </p:cNvSpPr>
          <p:nvPr>
            <p:ph type="title"/>
          </p:nvPr>
        </p:nvSpPr>
        <p:spPr>
          <a:xfrm>
            <a:off x="685800" y="0"/>
            <a:ext cx="7772400" cy="685800"/>
          </a:xfrm>
          <a:solidFill>
            <a:schemeClr val="bg1">
              <a:lumMod val="20000"/>
              <a:lumOff val="80000"/>
              <a:alpha val="41000"/>
            </a:schemeClr>
          </a:solidFill>
        </p:spPr>
        <p:txBody>
          <a:bodyPr>
            <a:normAutofit fontScale="90000"/>
          </a:bodyPr>
          <a:lstStyle/>
          <a:p>
            <a:pPr>
              <a:defRPr/>
            </a:pPr>
            <a:r>
              <a:rPr lang="en-GB" sz="2400" dirty="0" smtClean="0">
                <a:solidFill>
                  <a:srgbClr val="701E0E"/>
                </a:solidFill>
                <a:effectLst/>
                <a:latin typeface="Calibri" panose="020F0502020204030204" pitchFamily="34" charset="0"/>
                <a:cs typeface="Calibri" panose="020F0502020204030204" pitchFamily="34" charset="0"/>
              </a:rPr>
              <a:t> </a:t>
            </a:r>
            <a:r>
              <a:rPr lang="en-GB" sz="2400" cap="small" dirty="0" smtClean="0">
                <a:solidFill>
                  <a:srgbClr val="701E0E"/>
                </a:solidFill>
                <a:latin typeface="Calibri" panose="020F0502020204030204" pitchFamily="34" charset="0"/>
                <a:cs typeface="Calibri" panose="020F0502020204030204" pitchFamily="34" charset="0"/>
              </a:rPr>
              <a:t>Qualification Directive </a:t>
            </a:r>
            <a:br>
              <a:rPr lang="en-GB" sz="2400" cap="small" dirty="0" smtClean="0">
                <a:solidFill>
                  <a:srgbClr val="701E0E"/>
                </a:solidFill>
                <a:latin typeface="Calibri" panose="020F0502020204030204" pitchFamily="34" charset="0"/>
                <a:cs typeface="Calibri" panose="020F0502020204030204" pitchFamily="34" charset="0"/>
              </a:rPr>
            </a:br>
            <a:r>
              <a:rPr lang="en-GB" sz="2400" cap="small" dirty="0" smtClean="0">
                <a:solidFill>
                  <a:srgbClr val="701E0E"/>
                </a:solidFill>
                <a:latin typeface="Calibri" panose="020F0502020204030204" pitchFamily="34" charset="0"/>
                <a:cs typeface="Calibri" panose="020F0502020204030204" pitchFamily="34" charset="0"/>
              </a:rPr>
              <a:t>persecution (cont'd) </a:t>
            </a:r>
          </a:p>
        </p:txBody>
      </p:sp>
    </p:spTree>
    <p:extLst>
      <p:ext uri="{BB962C8B-B14F-4D97-AF65-F5344CB8AC3E}">
        <p14:creationId xmlns:p14="http://schemas.microsoft.com/office/powerpoint/2010/main" val="358998943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685800"/>
          </a:xfrm>
        </p:spPr>
        <p:txBody>
          <a:bodyPr>
            <a:normAutofit fontScale="90000"/>
          </a:bodyPr>
          <a:lstStyle/>
          <a:p>
            <a:pPr>
              <a:defRPr/>
            </a:pPr>
            <a:r>
              <a:rPr lang="en-GB" sz="2400" dirty="0" smtClean="0">
                <a:latin typeface="Calibri" panose="020F0502020204030204" pitchFamily="34" charset="0"/>
                <a:cs typeface="Calibri" panose="020F0502020204030204" pitchFamily="34" charset="0"/>
              </a:rPr>
              <a:t>Qualification directive</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 Persecution (cont'd)</a:t>
            </a:r>
          </a:p>
        </p:txBody>
      </p:sp>
      <p:sp>
        <p:nvSpPr>
          <p:cNvPr id="65539" name="Rectangle 3"/>
          <p:cNvSpPr>
            <a:spLocks noGrp="1" noChangeArrowheads="1"/>
          </p:cNvSpPr>
          <p:nvPr>
            <p:ph idx="1"/>
          </p:nvPr>
        </p:nvSpPr>
        <p:spPr>
          <a:xfrm>
            <a:off x="457200" y="857232"/>
            <a:ext cx="8229600" cy="5857916"/>
          </a:xfrm>
        </p:spPr>
        <p:txBody>
          <a:bodyPr>
            <a:normAutofit/>
          </a:bodyPr>
          <a:lstStyle/>
          <a:p>
            <a:pPr algn="ctr">
              <a:buFontTx/>
              <a:buNone/>
            </a:pPr>
            <a:r>
              <a:rPr lang="en-GB" sz="2400" dirty="0" smtClean="0">
                <a:solidFill>
                  <a:srgbClr val="C00000"/>
                </a:solidFill>
                <a:latin typeface="Calibri" panose="020F0502020204030204" pitchFamily="34" charset="0"/>
                <a:cs typeface="Calibri" panose="020F0502020204030204" pitchFamily="34" charset="0"/>
              </a:rPr>
              <a:t>Internal relocation alternative (8§)</a:t>
            </a:r>
          </a:p>
          <a:p>
            <a:pPr>
              <a:buFontTx/>
              <a:buNone/>
            </a:pPr>
            <a:r>
              <a:rPr lang="en-GB" sz="2400" dirty="0" smtClean="0">
                <a:latin typeface="Calibri" panose="020F0502020204030204" pitchFamily="34" charset="0"/>
                <a:cs typeface="Calibri" panose="020F0502020204030204" pitchFamily="34" charset="0"/>
              </a:rPr>
              <a:t>-	Optional! (MS „may” determine)</a:t>
            </a:r>
          </a:p>
          <a:p>
            <a:pPr>
              <a:buFontTx/>
              <a:buChar char="-"/>
            </a:pPr>
            <a:r>
              <a:rPr lang="en-GB" sz="2400" dirty="0" smtClean="0">
                <a:latin typeface="Calibri" panose="020F0502020204030204" pitchFamily="34" charset="0"/>
                <a:cs typeface="Calibri" panose="020F0502020204030204" pitchFamily="34" charset="0"/>
              </a:rPr>
              <a:t>In a </a:t>
            </a:r>
            <a:r>
              <a:rPr lang="en-GB" sz="2400" dirty="0" smtClean="0">
                <a:solidFill>
                  <a:srgbClr val="C00000"/>
                </a:solidFill>
                <a:latin typeface="Calibri" panose="020F0502020204030204" pitchFamily="34" charset="0"/>
                <a:cs typeface="Calibri" panose="020F0502020204030204" pitchFamily="34" charset="0"/>
              </a:rPr>
              <a:t>part of the country </a:t>
            </a:r>
            <a:r>
              <a:rPr lang="en-GB" sz="2400" dirty="0" smtClean="0">
                <a:latin typeface="Calibri" panose="020F0502020204030204" pitchFamily="34" charset="0"/>
                <a:cs typeface="Calibri" panose="020F0502020204030204" pitchFamily="34" charset="0"/>
              </a:rPr>
              <a:t>of origin</a:t>
            </a:r>
          </a:p>
          <a:p>
            <a:pPr lvl="1">
              <a:buFontTx/>
              <a:buChar char="-"/>
            </a:pPr>
            <a:r>
              <a:rPr lang="en-GB" dirty="0" smtClean="0">
                <a:latin typeface="Calibri" panose="020F0502020204030204" pitchFamily="34" charset="0"/>
                <a:cs typeface="Calibri" panose="020F0502020204030204" pitchFamily="34" charset="0"/>
              </a:rPr>
              <a:t> there is </a:t>
            </a:r>
            <a:r>
              <a:rPr lang="en-GB" dirty="0" smtClean="0">
                <a:solidFill>
                  <a:srgbClr val="C00000"/>
                </a:solidFill>
                <a:latin typeface="Calibri" panose="020F0502020204030204" pitchFamily="34" charset="0"/>
                <a:cs typeface="Calibri" panose="020F0502020204030204" pitchFamily="34" charset="0"/>
              </a:rPr>
              <a:t>no well-founded fear </a:t>
            </a:r>
            <a:r>
              <a:rPr lang="en-GB" dirty="0" smtClean="0">
                <a:latin typeface="Calibri" panose="020F0502020204030204" pitchFamily="34" charset="0"/>
                <a:cs typeface="Calibri" panose="020F0502020204030204" pitchFamily="34" charset="0"/>
              </a:rPr>
              <a:t>of being persecuted</a:t>
            </a:r>
            <a:r>
              <a:rPr lang="en-GB" dirty="0" smtClean="0">
                <a:solidFill>
                  <a:schemeClr val="tx2"/>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 </a:t>
            </a:r>
            <a:r>
              <a:rPr lang="en-GB" dirty="0" smtClean="0">
                <a:solidFill>
                  <a:srgbClr val="C00000"/>
                </a:solidFill>
                <a:latin typeface="Calibri" panose="020F0502020204030204" pitchFamily="34" charset="0"/>
                <a:cs typeface="Calibri" panose="020F0502020204030204" pitchFamily="34" charset="0"/>
              </a:rPr>
              <a:t>no real risk</a:t>
            </a:r>
            <a:r>
              <a:rPr lang="en-GB" dirty="0" smtClean="0">
                <a:latin typeface="Calibri" panose="020F0502020204030204" pitchFamily="34" charset="0"/>
                <a:cs typeface="Calibri" panose="020F0502020204030204" pitchFamily="34" charset="0"/>
              </a:rPr>
              <a:t> of suffering serious harm</a:t>
            </a:r>
          </a:p>
          <a:p>
            <a:pPr lvl="1">
              <a:buFontTx/>
              <a:buChar char="-"/>
            </a:pPr>
            <a:r>
              <a:rPr lang="en-GB" dirty="0" smtClean="0">
                <a:latin typeface="Calibri" panose="020F0502020204030204" pitchFamily="34" charset="0"/>
                <a:cs typeface="Calibri" panose="020F0502020204030204" pitchFamily="34" charset="0"/>
              </a:rPr>
              <a:t>The applicant </a:t>
            </a:r>
            <a:r>
              <a:rPr lang="en-GB" dirty="0" smtClean="0">
                <a:solidFill>
                  <a:srgbClr val="C00000"/>
                </a:solidFill>
                <a:latin typeface="Calibri" panose="020F0502020204030204" pitchFamily="34" charset="0"/>
                <a:cs typeface="Calibri" panose="020F0502020204030204" pitchFamily="34" charset="0"/>
              </a:rPr>
              <a:t>has</a:t>
            </a:r>
            <a:r>
              <a:rPr lang="en-GB" dirty="0" smtClean="0">
                <a:latin typeface="Calibri" panose="020F0502020204030204" pitchFamily="34" charset="0"/>
                <a:cs typeface="Calibri" panose="020F0502020204030204" pitchFamily="34" charset="0"/>
              </a:rPr>
              <a:t> (actual) </a:t>
            </a:r>
            <a:r>
              <a:rPr lang="en-GB" dirty="0" smtClean="0">
                <a:solidFill>
                  <a:srgbClr val="C00000"/>
                </a:solidFill>
                <a:latin typeface="Calibri" panose="020F0502020204030204" pitchFamily="34" charset="0"/>
                <a:cs typeface="Calibri" panose="020F0502020204030204" pitchFamily="34" charset="0"/>
              </a:rPr>
              <a:t>access</a:t>
            </a:r>
            <a:r>
              <a:rPr lang="en-GB" dirty="0" smtClean="0">
                <a:latin typeface="Calibri" panose="020F0502020204030204" pitchFamily="34" charset="0"/>
                <a:cs typeface="Calibri" panose="020F0502020204030204" pitchFamily="34" charset="0"/>
              </a:rPr>
              <a:t> to protection</a:t>
            </a:r>
          </a:p>
          <a:p>
            <a:pPr lvl="1">
              <a:buFontTx/>
              <a:buChar char="-"/>
            </a:pPr>
            <a:r>
              <a:rPr lang="en-GB" dirty="0" smtClean="0">
                <a:latin typeface="Calibri" panose="020F0502020204030204" pitchFamily="34" charset="0"/>
                <a:cs typeface="Calibri" panose="020F0502020204030204" pitchFamily="34" charset="0"/>
              </a:rPr>
              <a:t>the applicant can </a:t>
            </a:r>
            <a:r>
              <a:rPr lang="en-GB" dirty="0" smtClean="0">
                <a:solidFill>
                  <a:srgbClr val="C00000"/>
                </a:solidFill>
                <a:latin typeface="Calibri" panose="020F0502020204030204" pitchFamily="34" charset="0"/>
                <a:cs typeface="Calibri" panose="020F0502020204030204" pitchFamily="34" charset="0"/>
              </a:rPr>
              <a:t>„safely and legally” travel </a:t>
            </a:r>
            <a:r>
              <a:rPr lang="en-GB" dirty="0" smtClean="0">
                <a:latin typeface="Calibri" panose="020F0502020204030204" pitchFamily="34" charset="0"/>
                <a:cs typeface="Calibri" panose="020F0502020204030204" pitchFamily="34" charset="0"/>
              </a:rPr>
              <a:t>there </a:t>
            </a:r>
            <a:r>
              <a:rPr lang="en-GB" dirty="0" smtClean="0">
                <a:solidFill>
                  <a:srgbClr val="C00000"/>
                </a:solidFill>
                <a:latin typeface="Calibri" panose="020F0502020204030204" pitchFamily="34" charset="0"/>
                <a:cs typeface="Calibri" panose="020F0502020204030204" pitchFamily="34" charset="0"/>
              </a:rPr>
              <a:t>and gain admittance </a:t>
            </a:r>
            <a:r>
              <a:rPr lang="en-GB" dirty="0" smtClean="0">
                <a:latin typeface="Calibri" panose="020F0502020204030204" pitchFamily="34" charset="0"/>
                <a:cs typeface="Calibri" panose="020F0502020204030204" pitchFamily="34" charset="0"/>
              </a:rPr>
              <a:t>and „</a:t>
            </a:r>
            <a:r>
              <a:rPr lang="en-GB" dirty="0" smtClean="0">
                <a:solidFill>
                  <a:srgbClr val="C00000"/>
                </a:solidFill>
                <a:latin typeface="Calibri" panose="020F0502020204030204" pitchFamily="34" charset="0"/>
                <a:cs typeface="Calibri" panose="020F0502020204030204" pitchFamily="34" charset="0"/>
              </a:rPr>
              <a:t>reasonably be expected to stay </a:t>
            </a:r>
            <a:r>
              <a:rPr lang="en-GB" dirty="0" smtClean="0">
                <a:latin typeface="Calibri" panose="020F0502020204030204" pitchFamily="34" charset="0"/>
                <a:cs typeface="Calibri" panose="020F0502020204030204" pitchFamily="34" charset="0"/>
              </a:rPr>
              <a:t>in that  part of the country”</a:t>
            </a:r>
          </a:p>
          <a:p>
            <a:pPr>
              <a:buFontTx/>
              <a:buChar char="-"/>
            </a:pPr>
            <a:r>
              <a:rPr lang="en-GB" sz="2400" dirty="0" smtClean="0">
                <a:latin typeface="Calibri" panose="020F0502020204030204" pitchFamily="34" charset="0"/>
                <a:cs typeface="Calibri" panose="020F0502020204030204" pitchFamily="34" charset="0"/>
              </a:rPr>
              <a:t>„Have regard” to – general circumstances + personal circumstances of the applicant</a:t>
            </a:r>
          </a:p>
          <a:p>
            <a:pPr>
              <a:buFontTx/>
              <a:buChar char="-"/>
            </a:pPr>
            <a:r>
              <a:rPr lang="en-GB" dirty="0" smtClean="0">
                <a:latin typeface="Calibri" panose="020F0502020204030204" pitchFamily="34" charset="0"/>
                <a:cs typeface="Calibri" panose="020F0502020204030204" pitchFamily="34" charset="0"/>
              </a:rPr>
              <a:t>Authorities must have up-to-date info   </a:t>
            </a:r>
            <a:endParaRPr lang="en-GB" sz="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7318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12" y="476672"/>
            <a:ext cx="8568952" cy="6019994"/>
          </a:xfrm>
          <a:prstGeom prst="rect">
            <a:avLst/>
          </a:prstGeom>
        </p:spPr>
      </p:pic>
      <p:sp>
        <p:nvSpPr>
          <p:cNvPr id="6" name="Title 3"/>
          <p:cNvSpPr>
            <a:spLocks noGrp="1"/>
          </p:cNvSpPr>
          <p:nvPr>
            <p:ph type="title"/>
          </p:nvPr>
        </p:nvSpPr>
        <p:spPr>
          <a:xfrm>
            <a:off x="685800" y="228600"/>
            <a:ext cx="7772400" cy="608112"/>
          </a:xfrm>
        </p:spPr>
        <p:txBody>
          <a:bodyPr/>
          <a:lstStyle/>
          <a:p>
            <a:r>
              <a:rPr lang="hu-HU" dirty="0" err="1" smtClean="0"/>
              <a:t>Individual</a:t>
            </a:r>
            <a:r>
              <a:rPr lang="hu-HU" dirty="0" smtClean="0"/>
              <a:t> </a:t>
            </a:r>
            <a:r>
              <a:rPr lang="hu-HU" dirty="0" err="1" smtClean="0"/>
              <a:t>applications</a:t>
            </a:r>
            <a:r>
              <a:rPr lang="hu-HU" dirty="0" smtClean="0"/>
              <a:t> </a:t>
            </a:r>
            <a:r>
              <a:rPr lang="hu-HU" dirty="0" err="1" smtClean="0"/>
              <a:t>in</a:t>
            </a:r>
            <a:r>
              <a:rPr lang="hu-HU" dirty="0" smtClean="0"/>
              <a:t> </a:t>
            </a:r>
            <a:r>
              <a:rPr lang="hu-HU" dirty="0" err="1" smtClean="0"/>
              <a:t>the</a:t>
            </a:r>
            <a:r>
              <a:rPr lang="hu-HU" dirty="0" smtClean="0"/>
              <a:t> EU+</a:t>
            </a:r>
            <a:endParaRPr lang="en-GB" dirty="0"/>
          </a:p>
        </p:txBody>
      </p:sp>
      <p:sp>
        <p:nvSpPr>
          <p:cNvPr id="7" name="TextBox 6"/>
          <p:cNvSpPr txBox="1"/>
          <p:nvPr/>
        </p:nvSpPr>
        <p:spPr>
          <a:xfrm>
            <a:off x="3707904" y="6483995"/>
            <a:ext cx="3485249" cy="400110"/>
          </a:xfrm>
          <a:prstGeom prst="rect">
            <a:avLst/>
          </a:prstGeom>
          <a:noFill/>
        </p:spPr>
        <p:txBody>
          <a:bodyPr wrap="none" rtlCol="0">
            <a:spAutoFit/>
          </a:bodyPr>
          <a:lstStyle/>
          <a:p>
            <a:r>
              <a:rPr lang="hu-HU" sz="1000" b="0" dirty="0" err="1" smtClean="0">
                <a:latin typeface="Calibri" panose="020F0502020204030204" pitchFamily="34" charset="0"/>
                <a:cs typeface="Calibri" panose="020F0502020204030204" pitchFamily="34" charset="0"/>
              </a:rPr>
              <a:t>Source</a:t>
            </a:r>
            <a:r>
              <a:rPr lang="hu-HU" sz="1000" b="0" dirty="0" smtClean="0">
                <a:latin typeface="Calibri" panose="020F0502020204030204" pitchFamily="34" charset="0"/>
                <a:cs typeface="Calibri" panose="020F0502020204030204" pitchFamily="34" charset="0"/>
              </a:rPr>
              <a:t>: EASO, </a:t>
            </a:r>
            <a:r>
              <a:rPr lang="hu-HU" sz="1000" b="0" dirty="0" err="1" smtClean="0">
                <a:latin typeface="Calibri" panose="020F0502020204030204" pitchFamily="34" charset="0"/>
                <a:cs typeface="Calibri" panose="020F0502020204030204" pitchFamily="34" charset="0"/>
              </a:rPr>
              <a:t>Latest</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Asylum</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Trends</a:t>
            </a:r>
            <a:r>
              <a:rPr lang="hu-HU" sz="1000" b="0" dirty="0" smtClean="0">
                <a:latin typeface="Calibri" panose="020F0502020204030204" pitchFamily="34" charset="0"/>
                <a:cs typeface="Calibri" panose="020F0502020204030204" pitchFamily="34" charset="0"/>
              </a:rPr>
              <a:t>, 2017, May, p. 1.</a:t>
            </a:r>
            <a:br>
              <a:rPr lang="hu-HU" sz="1000" b="0" dirty="0" smtClean="0">
                <a:latin typeface="Calibri" panose="020F0502020204030204" pitchFamily="34" charset="0"/>
                <a:cs typeface="Calibri" panose="020F0502020204030204" pitchFamily="34" charset="0"/>
              </a:rPr>
            </a:br>
            <a:r>
              <a:rPr lang="hu-HU" sz="1000" b="0" dirty="0">
                <a:latin typeface="Calibri" panose="020F0502020204030204" pitchFamily="34" charset="0"/>
                <a:cs typeface="Calibri" panose="020F0502020204030204" pitchFamily="34" charset="0"/>
              </a:rPr>
              <a:t> </a:t>
            </a:r>
            <a:r>
              <a:rPr lang="hu-HU" sz="1000" b="0" dirty="0">
                <a:latin typeface="Calibri" panose="020F0502020204030204" pitchFamily="34" charset="0"/>
                <a:cs typeface="Calibri" panose="020F0502020204030204" pitchFamily="34" charset="0"/>
                <a:hlinkClick r:id="rId3"/>
              </a:rPr>
              <a:t>https://</a:t>
            </a:r>
            <a:r>
              <a:rPr lang="hu-HU" sz="1000" b="0" dirty="0" smtClean="0">
                <a:latin typeface="Calibri" panose="020F0502020204030204" pitchFamily="34" charset="0"/>
                <a:cs typeface="Calibri" panose="020F0502020204030204" pitchFamily="34" charset="0"/>
                <a:hlinkClick r:id="rId3"/>
              </a:rPr>
              <a:t>www.easo.europa.eu/latest-asylum-trends</a:t>
            </a:r>
            <a:r>
              <a:rPr lang="hu-HU" sz="1000" b="0" dirty="0" smtClean="0">
                <a:latin typeface="Calibri" panose="020F0502020204030204" pitchFamily="34" charset="0"/>
                <a:cs typeface="Calibri" panose="020F0502020204030204" pitchFamily="34" charset="0"/>
              </a:rPr>
              <a:t> (20170627)</a:t>
            </a:r>
            <a:endParaRPr lang="en-GB" sz="1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6193398"/>
      </p:ext>
    </p:extLst>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0"/>
            <a:ext cx="7772400" cy="685800"/>
          </a:xfrm>
        </p:spPr>
        <p:txBody>
          <a:bodyPr>
            <a:noAutofit/>
          </a:bodyPr>
          <a:lstStyle/>
          <a:p>
            <a:pPr>
              <a:defRPr/>
            </a:pPr>
            <a:r>
              <a:rPr lang="en-GB" sz="2000" dirty="0" smtClean="0">
                <a:latin typeface="Calibri" panose="020F0502020204030204" pitchFamily="34" charset="0"/>
                <a:cs typeface="Calibri" panose="020F0502020204030204" pitchFamily="34" charset="0"/>
              </a:rPr>
              <a:t>Qualification directive</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 Procedure, including revocation of refugee status</a:t>
            </a:r>
          </a:p>
        </p:txBody>
      </p:sp>
      <p:sp>
        <p:nvSpPr>
          <p:cNvPr id="55299" name="Rectangle 3"/>
          <p:cNvSpPr>
            <a:spLocks noGrp="1" noChangeArrowheads="1"/>
          </p:cNvSpPr>
          <p:nvPr>
            <p:ph idx="1"/>
          </p:nvPr>
        </p:nvSpPr>
        <p:spPr>
          <a:xfrm>
            <a:off x="685800" y="838200"/>
            <a:ext cx="7772400" cy="5734050"/>
          </a:xfrm>
        </p:spPr>
        <p:txBody>
          <a:bodyPr>
            <a:normAutofit/>
          </a:bodyPr>
          <a:lstStyle/>
          <a:p>
            <a:pPr>
              <a:defRPr/>
            </a:pPr>
            <a:r>
              <a:rPr lang="en-GB" dirty="0" smtClean="0">
                <a:latin typeface="Calibri" panose="020F0502020204030204" pitchFamily="34" charset="0"/>
                <a:cs typeface="Calibri" panose="020F0502020204030204" pitchFamily="34" charset="0"/>
              </a:rPr>
              <a:t>MS </a:t>
            </a:r>
            <a:r>
              <a:rPr lang="en-GB" dirty="0" smtClean="0">
                <a:solidFill>
                  <a:srgbClr val="C00000"/>
                </a:solidFill>
                <a:latin typeface="Calibri" panose="020F0502020204030204" pitchFamily="34" charset="0"/>
                <a:cs typeface="Calibri" panose="020F0502020204030204" pitchFamily="34" charset="0"/>
              </a:rPr>
              <a:t>must</a:t>
            </a:r>
            <a:r>
              <a:rPr lang="en-GB" dirty="0" smtClean="0">
                <a:latin typeface="Calibri" panose="020F0502020204030204" pitchFamily="34" charset="0"/>
                <a:cs typeface="Calibri" panose="020F0502020204030204" pitchFamily="34" charset="0"/>
              </a:rPr>
              <a:t> „grant” (i.e.: recognise) refugee status to those who qualify! (13 §)</a:t>
            </a:r>
          </a:p>
          <a:p>
            <a:pPr>
              <a:defRPr/>
            </a:pPr>
            <a:r>
              <a:rPr lang="en-GB" dirty="0" smtClean="0">
                <a:latin typeface="Calibri" panose="020F0502020204030204" pitchFamily="34" charset="0"/>
                <a:cs typeface="Calibri" panose="020F0502020204030204" pitchFamily="34" charset="0"/>
              </a:rPr>
              <a:t>MS </a:t>
            </a:r>
            <a:r>
              <a:rPr lang="en-GB" dirty="0" smtClean="0">
                <a:solidFill>
                  <a:srgbClr val="C00000"/>
                </a:solidFill>
                <a:latin typeface="Calibri" panose="020F0502020204030204" pitchFamily="34" charset="0"/>
                <a:cs typeface="Calibri" panose="020F0502020204030204" pitchFamily="34" charset="0"/>
              </a:rPr>
              <a:t>must</a:t>
            </a:r>
            <a:r>
              <a:rPr lang="en-GB" dirty="0" smtClean="0">
                <a:solidFill>
                  <a:schemeClr val="tx2"/>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„revoke, end or refuse to renew” refugee status if </a:t>
            </a:r>
            <a:r>
              <a:rPr lang="en-GB" dirty="0" smtClean="0">
                <a:solidFill>
                  <a:srgbClr val="C00000"/>
                </a:solidFill>
                <a:latin typeface="Calibri" panose="020F0502020204030204" pitchFamily="34" charset="0"/>
                <a:cs typeface="Calibri" panose="020F0502020204030204" pitchFamily="34" charset="0"/>
              </a:rPr>
              <a:t>cessation grounds </a:t>
            </a:r>
            <a:r>
              <a:rPr lang="en-GB" dirty="0" smtClean="0">
                <a:latin typeface="Calibri" panose="020F0502020204030204" pitchFamily="34" charset="0"/>
                <a:cs typeface="Calibri" panose="020F0502020204030204" pitchFamily="34" charset="0"/>
              </a:rPr>
              <a:t>apply or „he or she  </a:t>
            </a:r>
            <a:r>
              <a:rPr lang="en-GB" dirty="0" smtClean="0">
                <a:solidFill>
                  <a:srgbClr val="C00000"/>
                </a:solidFill>
                <a:latin typeface="Calibri" panose="020F0502020204030204" pitchFamily="34" charset="0"/>
                <a:cs typeface="Calibri" panose="020F0502020204030204" pitchFamily="34" charset="0"/>
              </a:rPr>
              <a:t>should have been or is excluded </a:t>
            </a:r>
            <a:r>
              <a:rPr lang="en-GB" dirty="0" smtClean="0">
                <a:latin typeface="Calibri" panose="020F0502020204030204" pitchFamily="34" charset="0"/>
                <a:cs typeface="Calibri" panose="020F0502020204030204" pitchFamily="34" charset="0"/>
              </a:rPr>
              <a:t>from being a refugee” (14 § 3. (a)) or his or her </a:t>
            </a:r>
            <a:r>
              <a:rPr lang="en-GB" dirty="0" smtClean="0">
                <a:solidFill>
                  <a:srgbClr val="C00000"/>
                </a:solidFill>
                <a:latin typeface="Calibri" panose="020F0502020204030204" pitchFamily="34" charset="0"/>
                <a:cs typeface="Calibri" panose="020F0502020204030204" pitchFamily="34" charset="0"/>
              </a:rPr>
              <a:t>misrepresentation or omission of facts</a:t>
            </a:r>
            <a:r>
              <a:rPr lang="en-GB" dirty="0" smtClean="0">
                <a:latin typeface="Calibri" panose="020F0502020204030204" pitchFamily="34" charset="0"/>
                <a:cs typeface="Calibri" panose="020F0502020204030204" pitchFamily="34" charset="0"/>
              </a:rPr>
              <a:t>, including the use of false documents, were decisive for the granting of refugee status.</a:t>
            </a:r>
          </a:p>
          <a:p>
            <a:pPr>
              <a:defRPr/>
            </a:pPr>
            <a:r>
              <a:rPr lang="en-GB" dirty="0" smtClean="0">
                <a:latin typeface="Calibri" panose="020F0502020204030204" pitchFamily="34" charset="0"/>
                <a:cs typeface="Calibri" panose="020F0502020204030204" pitchFamily="34" charset="0"/>
              </a:rPr>
              <a:t>MS </a:t>
            </a:r>
            <a:r>
              <a:rPr lang="en-GB" dirty="0" smtClean="0">
                <a:solidFill>
                  <a:srgbClr val="C00000"/>
                </a:solidFill>
                <a:latin typeface="Calibri" panose="020F0502020204030204" pitchFamily="34" charset="0"/>
                <a:cs typeface="Calibri" panose="020F0502020204030204" pitchFamily="34" charset="0"/>
              </a:rPr>
              <a:t>may</a:t>
            </a:r>
            <a:r>
              <a:rPr lang="en-GB" dirty="0" smtClean="0">
                <a:solidFill>
                  <a:schemeClr val="tx2"/>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„revoke, end or refuse to renew” status </a:t>
            </a:r>
            <a:r>
              <a:rPr lang="en-GB" dirty="0" smtClean="0">
                <a:solidFill>
                  <a:srgbClr val="C00000"/>
                </a:solidFill>
                <a:latin typeface="Calibri" panose="020F0502020204030204" pitchFamily="34" charset="0"/>
                <a:cs typeface="Calibri" panose="020F0502020204030204" pitchFamily="34" charset="0"/>
              </a:rPr>
              <a:t>when GC exceptions to non-refoulement </a:t>
            </a:r>
            <a:r>
              <a:rPr lang="en-GB" dirty="0" smtClean="0">
                <a:latin typeface="Calibri" panose="020F0502020204030204" pitchFamily="34" charset="0"/>
                <a:cs typeface="Calibri" panose="020F0502020204030204" pitchFamily="34" charset="0"/>
              </a:rPr>
              <a:t>(33§ (2)) apply, i.e. national security or danger to the community</a:t>
            </a:r>
          </a:p>
          <a:p>
            <a:pPr>
              <a:defRPr/>
            </a:pPr>
            <a:r>
              <a:rPr lang="en-GB" dirty="0" smtClean="0">
                <a:latin typeface="Calibri" panose="020F0502020204030204" pitchFamily="34" charset="0"/>
                <a:cs typeface="Calibri" panose="020F0502020204030204" pitchFamily="34" charset="0"/>
              </a:rPr>
              <a:t>Burden of proof: </a:t>
            </a:r>
          </a:p>
          <a:p>
            <a:pPr lvl="1">
              <a:defRPr/>
            </a:pPr>
            <a:r>
              <a:rPr lang="en-GB" dirty="0" smtClean="0">
                <a:latin typeface="Calibri" panose="020F0502020204030204" pitchFamily="34" charset="0"/>
                <a:cs typeface="Calibri" panose="020F0502020204030204" pitchFamily="34" charset="0"/>
              </a:rPr>
              <a:t>cessation: MS „demonstrate” on an individual basis</a:t>
            </a:r>
          </a:p>
          <a:p>
            <a:pPr lvl="1">
              <a:defRPr/>
            </a:pPr>
            <a:r>
              <a:rPr lang="en-GB" dirty="0" smtClean="0">
                <a:latin typeface="Calibri" panose="020F0502020204030204" pitchFamily="34" charset="0"/>
                <a:cs typeface="Calibri" panose="020F0502020204030204" pitchFamily="34" charset="0"/>
              </a:rPr>
              <a:t>Exclusion: „establish”</a:t>
            </a: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endParaRPr lang="en-GB" sz="1400" dirty="0" smtClean="0">
              <a:latin typeface="Calibri" panose="020F0502020204030204" pitchFamily="34" charset="0"/>
              <a:cs typeface="Calibri" panose="020F0502020204030204" pitchFamily="34" charset="0"/>
            </a:endParaRPr>
          </a:p>
        </p:txBody>
      </p:sp>
      <p:sp>
        <p:nvSpPr>
          <p:cNvPr id="4" name="Szövegdoboz 3"/>
          <p:cNvSpPr txBox="1"/>
          <p:nvPr/>
        </p:nvSpPr>
        <p:spPr>
          <a:xfrm rot="21389402">
            <a:off x="3289925" y="6017734"/>
            <a:ext cx="5519446" cy="584775"/>
          </a:xfrm>
          <a:prstGeom prst="rect">
            <a:avLst/>
          </a:prstGeom>
          <a:solidFill>
            <a:schemeClr val="bg1">
              <a:lumMod val="20000"/>
              <a:lumOff val="80000"/>
            </a:schemeClr>
          </a:solidFill>
          <a:ln w="22225">
            <a:solidFill>
              <a:srgbClr val="C00000"/>
            </a:solidFill>
          </a:ln>
        </p:spPr>
        <p:txBody>
          <a:bodyPr wrap="square" rtlCol="0">
            <a:spAutoFit/>
          </a:bodyPr>
          <a:lstStyle/>
          <a:p>
            <a:r>
              <a:rPr lang="hu-HU" sz="1600" dirty="0">
                <a:latin typeface="Calibri" panose="020F0502020204030204" pitchFamily="34" charset="0"/>
                <a:cs typeface="Calibri" panose="020F0502020204030204" pitchFamily="34" charset="0"/>
              </a:rPr>
              <a:t>See: CJEU - C-57/09 and C-101/09 </a:t>
            </a:r>
            <a:r>
              <a:rPr lang="hu-HU" sz="1600" dirty="0" err="1">
                <a:latin typeface="Calibri" panose="020F0502020204030204" pitchFamily="34" charset="0"/>
                <a:cs typeface="Calibri" panose="020F0502020204030204" pitchFamily="34" charset="0"/>
              </a:rPr>
              <a:t>Bundesrepublik</a:t>
            </a:r>
            <a:r>
              <a:rPr lang="hu-HU" sz="1600" dirty="0">
                <a:latin typeface="Calibri" panose="020F0502020204030204" pitchFamily="34" charset="0"/>
                <a:cs typeface="Calibri" panose="020F0502020204030204" pitchFamily="34" charset="0"/>
              </a:rPr>
              <a:t> </a:t>
            </a:r>
            <a:r>
              <a:rPr lang="hu-HU" sz="1600" dirty="0" err="1">
                <a:latin typeface="Calibri" panose="020F0502020204030204" pitchFamily="34" charset="0"/>
                <a:cs typeface="Calibri" panose="020F0502020204030204" pitchFamily="34" charset="0"/>
              </a:rPr>
              <a:t>Deutschland</a:t>
            </a:r>
            <a:r>
              <a:rPr lang="hu-HU" sz="1600" dirty="0">
                <a:latin typeface="Calibri" panose="020F0502020204030204" pitchFamily="34" charset="0"/>
                <a:cs typeface="Calibri" panose="020F0502020204030204" pitchFamily="34" charset="0"/>
              </a:rPr>
              <a:t> v B and D – Grand </a:t>
            </a:r>
            <a:r>
              <a:rPr lang="hu-HU" sz="1600" dirty="0" err="1">
                <a:latin typeface="Calibri" panose="020F0502020204030204" pitchFamily="34" charset="0"/>
                <a:cs typeface="Calibri" panose="020F0502020204030204" pitchFamily="34" charset="0"/>
              </a:rPr>
              <a:t>Chamber</a:t>
            </a:r>
            <a:r>
              <a:rPr lang="hu-HU" sz="1600" dirty="0">
                <a:latin typeface="Calibri" panose="020F0502020204030204" pitchFamily="34" charset="0"/>
                <a:cs typeface="Calibri" panose="020F0502020204030204" pitchFamily="34" charset="0"/>
              </a:rPr>
              <a:t> </a:t>
            </a:r>
            <a:r>
              <a:rPr lang="hu-HU" sz="1600" dirty="0" err="1">
                <a:latin typeface="Calibri" panose="020F0502020204030204" pitchFamily="34" charset="0"/>
                <a:cs typeface="Calibri" panose="020F0502020204030204" pitchFamily="34" charset="0"/>
              </a:rPr>
              <a:t>judgment</a:t>
            </a:r>
            <a:r>
              <a:rPr lang="hu-HU" sz="1600" dirty="0">
                <a:latin typeface="Calibri" panose="020F0502020204030204" pitchFamily="34" charset="0"/>
                <a:cs typeface="Calibri" panose="020F0502020204030204" pitchFamily="34" charset="0"/>
              </a:rPr>
              <a:t> of 9 November 2010</a:t>
            </a:r>
          </a:p>
        </p:txBody>
      </p:sp>
    </p:spTree>
    <p:extLst>
      <p:ext uri="{BB962C8B-B14F-4D97-AF65-F5344CB8AC3E}">
        <p14:creationId xmlns:p14="http://schemas.microsoft.com/office/powerpoint/2010/main" val="2208007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GB" sz="2400" dirty="0" smtClean="0">
                <a:latin typeface="Calibri" panose="020F0502020204030204" pitchFamily="34" charset="0"/>
                <a:cs typeface="Calibri" panose="020F0502020204030204" pitchFamily="34" charset="0"/>
              </a:rPr>
              <a:t>Qualification directive: substantive rights</a:t>
            </a:r>
          </a:p>
        </p:txBody>
      </p:sp>
      <p:sp>
        <p:nvSpPr>
          <p:cNvPr id="60419" name="Rectangle 3"/>
          <p:cNvSpPr>
            <a:spLocks noGrp="1" noChangeArrowheads="1"/>
          </p:cNvSpPr>
          <p:nvPr>
            <p:ph idx="1"/>
          </p:nvPr>
        </p:nvSpPr>
        <p:spPr/>
        <p:txBody>
          <a:bodyPr>
            <a:normAutofit/>
          </a:bodyPr>
          <a:lstStyle/>
          <a:p>
            <a:pPr>
              <a:lnSpc>
                <a:spcPct val="90000"/>
              </a:lnSpc>
              <a:defRPr/>
            </a:pPr>
            <a:r>
              <a:rPr lang="en-GB" dirty="0" smtClean="0">
                <a:latin typeface="Calibri" panose="020F0502020204030204" pitchFamily="34" charset="0"/>
                <a:cs typeface="Calibri" panose="020F0502020204030204" pitchFamily="34" charset="0"/>
              </a:rPr>
              <a:t>Without prejudice to GC</a:t>
            </a:r>
            <a:br>
              <a:rPr lang="en-GB" dirty="0" smtClean="0">
                <a:latin typeface="Calibri" panose="020F0502020204030204" pitchFamily="34" charset="0"/>
                <a:cs typeface="Calibri" panose="020F0502020204030204" pitchFamily="34" charset="0"/>
              </a:rPr>
            </a:br>
            <a:endParaRPr lang="en-GB" dirty="0" smtClean="0">
              <a:latin typeface="Calibri" panose="020F0502020204030204" pitchFamily="34" charset="0"/>
              <a:cs typeface="Calibri" panose="020F0502020204030204" pitchFamily="34" charset="0"/>
            </a:endParaRPr>
          </a:p>
          <a:p>
            <a:pPr>
              <a:lnSpc>
                <a:spcPct val="90000"/>
              </a:lnSpc>
              <a:defRPr/>
            </a:pPr>
            <a:r>
              <a:rPr lang="en-GB" dirty="0" smtClean="0">
                <a:solidFill>
                  <a:srgbClr val="C00000"/>
                </a:solidFill>
                <a:latin typeface="Calibri" panose="020F0502020204030204" pitchFamily="34" charset="0"/>
                <a:cs typeface="Calibri" panose="020F0502020204030204" pitchFamily="34" charset="0"/>
              </a:rPr>
              <a:t>Same rights </a:t>
            </a:r>
            <a:r>
              <a:rPr lang="en-GB" dirty="0" smtClean="0">
                <a:latin typeface="Calibri" panose="020F0502020204030204" pitchFamily="34" charset="0"/>
                <a:cs typeface="Calibri" panose="020F0502020204030204" pitchFamily="34" charset="0"/>
              </a:rPr>
              <a:t>to refugees and beneficiaries of subsid. prot  - </a:t>
            </a:r>
            <a:r>
              <a:rPr lang="en-GB" dirty="0" smtClean="0">
                <a:solidFill>
                  <a:srgbClr val="C00000"/>
                </a:solidFill>
                <a:latin typeface="Calibri" panose="020F0502020204030204" pitchFamily="34" charset="0"/>
                <a:cs typeface="Calibri" panose="020F0502020204030204" pitchFamily="34" charset="0"/>
              </a:rPr>
              <a:t>unless otherwise </a:t>
            </a:r>
            <a:r>
              <a:rPr lang="en-GB" dirty="0" smtClean="0">
                <a:latin typeface="Calibri" panose="020F0502020204030204" pitchFamily="34" charset="0"/>
                <a:cs typeface="Calibri" panose="020F0502020204030204" pitchFamily="34" charset="0"/>
              </a:rPr>
              <a:t>indicated!</a:t>
            </a:r>
            <a:br>
              <a:rPr lang="en-GB" dirty="0" smtClean="0">
                <a:latin typeface="Calibri" panose="020F0502020204030204" pitchFamily="34" charset="0"/>
                <a:cs typeface="Calibri" panose="020F0502020204030204" pitchFamily="34" charset="0"/>
              </a:rPr>
            </a:br>
            <a:endParaRPr lang="en-GB" dirty="0" smtClean="0">
              <a:latin typeface="Calibri" panose="020F0502020204030204" pitchFamily="34" charset="0"/>
              <a:cs typeface="Calibri" panose="020F0502020204030204" pitchFamily="34" charset="0"/>
            </a:endParaRPr>
          </a:p>
          <a:p>
            <a:pPr>
              <a:lnSpc>
                <a:spcPct val="90000"/>
              </a:lnSpc>
              <a:defRPr/>
            </a:pPr>
            <a:r>
              <a:rPr lang="en-GB" dirty="0" smtClean="0">
                <a:latin typeface="Calibri" panose="020F0502020204030204" pitchFamily="34" charset="0"/>
                <a:cs typeface="Calibri" panose="020F0502020204030204" pitchFamily="34" charset="0"/>
              </a:rPr>
              <a:t>Specific attention to </a:t>
            </a:r>
            <a:r>
              <a:rPr lang="en-GB" dirty="0" smtClean="0">
                <a:solidFill>
                  <a:srgbClr val="C00000"/>
                </a:solidFill>
                <a:latin typeface="Calibri" panose="020F0502020204030204" pitchFamily="34" charset="0"/>
                <a:cs typeface="Calibri" panose="020F0502020204030204" pitchFamily="34" charset="0"/>
              </a:rPr>
              <a:t>vulnerable groups </a:t>
            </a:r>
            <a:r>
              <a:rPr lang="en-GB" dirty="0" smtClean="0">
                <a:latin typeface="Calibri" panose="020F0502020204030204" pitchFamily="34" charset="0"/>
                <a:cs typeface="Calibri" panose="020F0502020204030204" pitchFamily="34" charset="0"/>
              </a:rPr>
              <a:t>+ best interest of the child</a:t>
            </a:r>
          </a:p>
          <a:p>
            <a:pPr>
              <a:lnSpc>
                <a:spcPct val="90000"/>
              </a:lnSpc>
              <a:buFontTx/>
              <a:buNone/>
              <a:defRPr/>
            </a:pPr>
            <a:endParaRPr lang="en-GB" dirty="0" smtClean="0">
              <a:latin typeface="Calibri" panose="020F0502020204030204" pitchFamily="34" charset="0"/>
              <a:cs typeface="Calibri" panose="020F0502020204030204" pitchFamily="34" charset="0"/>
            </a:endParaRPr>
          </a:p>
          <a:p>
            <a:pPr>
              <a:lnSpc>
                <a:spcPct val="90000"/>
              </a:lnSpc>
              <a:defRPr/>
            </a:pPr>
            <a:r>
              <a:rPr lang="en-GB" dirty="0" smtClean="0">
                <a:latin typeface="Calibri" panose="020F0502020204030204" pitchFamily="34" charset="0"/>
                <a:cs typeface="Calibri" panose="020F0502020204030204" pitchFamily="34" charset="0"/>
              </a:rPr>
              <a:t>In „manufactured cases” (refugee and subs. prot.) MS „</a:t>
            </a:r>
            <a:r>
              <a:rPr lang="en-GB" dirty="0" smtClean="0">
                <a:solidFill>
                  <a:srgbClr val="C00000"/>
                </a:solidFill>
                <a:latin typeface="Calibri" panose="020F0502020204030204" pitchFamily="34" charset="0"/>
                <a:cs typeface="Calibri" panose="020F0502020204030204" pitchFamily="34" charset="0"/>
              </a:rPr>
              <a:t>may reduce the benefits</a:t>
            </a:r>
            <a:r>
              <a:rPr lang="en-GB" dirty="0" smtClean="0">
                <a:latin typeface="Calibri" panose="020F0502020204030204" pitchFamily="34" charset="0"/>
                <a:cs typeface="Calibri" panose="020F0502020204030204" pitchFamily="34" charset="0"/>
              </a:rPr>
              <a:t>”</a:t>
            </a:r>
            <a:br>
              <a:rPr lang="en-GB" dirty="0" smtClean="0">
                <a:latin typeface="Calibri" panose="020F0502020204030204" pitchFamily="34" charset="0"/>
                <a:cs typeface="Calibri" panose="020F0502020204030204" pitchFamily="34" charset="0"/>
              </a:rPr>
            </a:br>
            <a:endParaRPr lang="en-GB" dirty="0" smtClean="0">
              <a:latin typeface="Calibri" panose="020F0502020204030204" pitchFamily="34" charset="0"/>
              <a:cs typeface="Calibri" panose="020F0502020204030204" pitchFamily="34" charset="0"/>
            </a:endParaRPr>
          </a:p>
          <a:p>
            <a:pPr>
              <a:lnSpc>
                <a:spcPct val="90000"/>
              </a:lnSpc>
              <a:defRPr/>
            </a:pPr>
            <a:r>
              <a:rPr lang="en-GB" dirty="0" smtClean="0">
                <a:latin typeface="Calibri" panose="020F0502020204030204" pitchFamily="34" charset="0"/>
                <a:cs typeface="Calibri" panose="020F0502020204030204" pitchFamily="34" charset="0"/>
              </a:rPr>
              <a:t>21 § </a:t>
            </a:r>
            <a:r>
              <a:rPr lang="en-GB" dirty="0" smtClean="0">
                <a:solidFill>
                  <a:srgbClr val="C00000"/>
                </a:solidFill>
                <a:latin typeface="Calibri" panose="020F0502020204030204" pitchFamily="34" charset="0"/>
                <a:cs typeface="Calibri" panose="020F0502020204030204" pitchFamily="34" charset="0"/>
              </a:rPr>
              <a:t>confirms  non-refoulement </a:t>
            </a:r>
            <a:r>
              <a:rPr lang="en-GB" dirty="0" smtClean="0">
                <a:latin typeface="Calibri" panose="020F0502020204030204" pitchFamily="34" charset="0"/>
                <a:cs typeface="Calibri" panose="020F0502020204030204" pitchFamily="34" charset="0"/>
              </a:rPr>
              <a:t>both for asylum seekers and recognized refugees</a:t>
            </a:r>
          </a:p>
        </p:txBody>
      </p:sp>
    </p:spTree>
    <p:extLst>
      <p:ext uri="{BB962C8B-B14F-4D97-AF65-F5344CB8AC3E}">
        <p14:creationId xmlns:p14="http://schemas.microsoft.com/office/powerpoint/2010/main" val="14850664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defRPr/>
            </a:pPr>
            <a:r>
              <a:rPr lang="en-GB" sz="2400" dirty="0" smtClean="0">
                <a:latin typeface="Calibri" panose="020F0502020204030204" pitchFamily="34" charset="0"/>
                <a:cs typeface="Calibri" panose="020F0502020204030204" pitchFamily="34" charset="0"/>
              </a:rPr>
              <a:t>Qualification directive: substantive rights</a:t>
            </a:r>
          </a:p>
        </p:txBody>
      </p:sp>
      <p:sp>
        <p:nvSpPr>
          <p:cNvPr id="76803" name="Rectangle 3"/>
          <p:cNvSpPr>
            <a:spLocks noGrp="1" noChangeArrowheads="1"/>
          </p:cNvSpPr>
          <p:nvPr>
            <p:ph idx="1"/>
          </p:nvPr>
        </p:nvSpPr>
        <p:spPr>
          <a:xfrm>
            <a:off x="457200" y="857232"/>
            <a:ext cx="8229600" cy="5786478"/>
          </a:xfrm>
        </p:spPr>
        <p:txBody>
          <a:bodyPr>
            <a:normAutofit/>
          </a:bodyPr>
          <a:lstStyle/>
          <a:p>
            <a:r>
              <a:rPr lang="en-GB" dirty="0" smtClean="0">
                <a:latin typeface="Calibri" panose="020F0502020204030204" pitchFamily="34" charset="0"/>
                <a:cs typeface="Calibri" panose="020F0502020204030204" pitchFamily="34" charset="0"/>
              </a:rPr>
              <a:t>MS </a:t>
            </a:r>
            <a:r>
              <a:rPr lang="en-GB" dirty="0" smtClean="0">
                <a:solidFill>
                  <a:srgbClr val="C00000"/>
                </a:solidFill>
                <a:latin typeface="Calibri" panose="020F0502020204030204" pitchFamily="34" charset="0"/>
                <a:cs typeface="Calibri" panose="020F0502020204030204" pitchFamily="34" charset="0"/>
              </a:rPr>
              <a:t>shall </a:t>
            </a:r>
            <a:r>
              <a:rPr lang="en-GB" dirty="0" smtClean="0">
                <a:latin typeface="Calibri" panose="020F0502020204030204" pitchFamily="34" charset="0"/>
                <a:cs typeface="Calibri" panose="020F0502020204030204" pitchFamily="34" charset="0"/>
              </a:rPr>
              <a:t>ensure </a:t>
            </a:r>
            <a:r>
              <a:rPr lang="en-GB" dirty="0" smtClean="0">
                <a:solidFill>
                  <a:srgbClr val="C00000"/>
                </a:solidFill>
                <a:latin typeface="Calibri" panose="020F0502020204030204" pitchFamily="34" charset="0"/>
                <a:cs typeface="Calibri" panose="020F0502020204030204" pitchFamily="34" charset="0"/>
              </a:rPr>
              <a:t>family unity </a:t>
            </a:r>
            <a:r>
              <a:rPr lang="en-GB" dirty="0" smtClean="0">
                <a:latin typeface="Calibri" panose="020F0502020204030204" pitchFamily="34" charset="0"/>
                <a:cs typeface="Calibri" panose="020F0502020204030204" pitchFamily="34" charset="0"/>
              </a:rPr>
              <a:t>(23 §)</a:t>
            </a:r>
          </a:p>
          <a:p>
            <a:pPr lvl="2"/>
            <a:r>
              <a:rPr lang="en-GB" dirty="0" smtClean="0">
                <a:latin typeface="Calibri" panose="020F0502020204030204" pitchFamily="34" charset="0"/>
                <a:cs typeface="Calibri" panose="020F0502020204030204" pitchFamily="34" charset="0"/>
              </a:rPr>
              <a:t>(definition  – see there, unity and benefits according to national law) </a:t>
            </a:r>
          </a:p>
          <a:p>
            <a:pPr lvl="2"/>
            <a:r>
              <a:rPr lang="en-GB" dirty="0" smtClean="0">
                <a:latin typeface="Calibri" panose="020F0502020204030204" pitchFamily="34" charset="0"/>
                <a:cs typeface="Calibri" panose="020F0502020204030204" pitchFamily="34" charset="0"/>
              </a:rPr>
              <a:t>national security or public order: grounds for refusal, reduction or withdrawal of benefits from fam. members</a:t>
            </a:r>
          </a:p>
          <a:p>
            <a:pPr lvl="2"/>
            <a:r>
              <a:rPr lang="en-GB" dirty="0" smtClean="0">
                <a:latin typeface="Calibri" panose="020F0502020204030204" pitchFamily="34" charset="0"/>
                <a:cs typeface="Calibri" panose="020F0502020204030204" pitchFamily="34" charset="0"/>
              </a:rPr>
              <a:t>MS </a:t>
            </a:r>
            <a:r>
              <a:rPr lang="en-GB" dirty="0" smtClean="0">
                <a:solidFill>
                  <a:srgbClr val="C00000"/>
                </a:solidFill>
                <a:latin typeface="Calibri" panose="020F0502020204030204" pitchFamily="34" charset="0"/>
                <a:cs typeface="Calibri" panose="020F0502020204030204" pitchFamily="34" charset="0"/>
              </a:rPr>
              <a:t>may</a:t>
            </a:r>
            <a:r>
              <a:rPr lang="en-GB" dirty="0" smtClean="0">
                <a:solidFill>
                  <a:schemeClr val="tx2"/>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extend to other close relatives, who lived together and were dependent on the beneficiary of ref or subsid prot status before his/her departure  </a:t>
            </a:r>
          </a:p>
          <a:p>
            <a:r>
              <a:rPr lang="en-GB" dirty="0" smtClean="0">
                <a:solidFill>
                  <a:srgbClr val="C00000"/>
                </a:solidFill>
                <a:latin typeface="Calibri" panose="020F0502020204030204" pitchFamily="34" charset="0"/>
                <a:cs typeface="Calibri" panose="020F0502020204030204" pitchFamily="34" charset="0"/>
              </a:rPr>
              <a:t>Residence permits</a:t>
            </a:r>
            <a:r>
              <a:rPr lang="en-GB" dirty="0" smtClean="0">
                <a:latin typeface="Calibri" panose="020F0502020204030204" pitchFamily="34" charset="0"/>
                <a:cs typeface="Calibri" panose="020F0502020204030204" pitchFamily="34" charset="0"/>
              </a:rPr>
              <a:t>: min </a:t>
            </a:r>
            <a:r>
              <a:rPr lang="en-GB" dirty="0" smtClean="0">
                <a:solidFill>
                  <a:srgbClr val="C00000"/>
                </a:solidFill>
                <a:latin typeface="Calibri" panose="020F0502020204030204" pitchFamily="34" charset="0"/>
                <a:cs typeface="Calibri" panose="020F0502020204030204" pitchFamily="34" charset="0"/>
              </a:rPr>
              <a:t>3</a:t>
            </a:r>
            <a:r>
              <a:rPr lang="en-GB" dirty="0" smtClean="0">
                <a:latin typeface="Calibri" panose="020F0502020204030204" pitchFamily="34" charset="0"/>
                <a:cs typeface="Calibri" panose="020F0502020204030204" pitchFamily="34" charset="0"/>
              </a:rPr>
              <a:t> years for refugees </a:t>
            </a:r>
            <a:r>
              <a:rPr lang="en-GB" dirty="0" smtClean="0">
                <a:solidFill>
                  <a:srgbClr val="C00000"/>
                </a:solidFill>
                <a:latin typeface="Calibri" panose="020F0502020204030204" pitchFamily="34" charset="0"/>
                <a:cs typeface="Calibri" panose="020F0502020204030204" pitchFamily="34" charset="0"/>
              </a:rPr>
              <a:t>1 </a:t>
            </a:r>
            <a:r>
              <a:rPr lang="en-GB" dirty="0" smtClean="0">
                <a:latin typeface="Calibri" panose="020F0502020204030204" pitchFamily="34" charset="0"/>
                <a:cs typeface="Calibri" panose="020F0502020204030204" pitchFamily="34" charset="0"/>
              </a:rPr>
              <a:t>year for subsid.</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prot.  </a:t>
            </a:r>
          </a:p>
          <a:p>
            <a:r>
              <a:rPr lang="en-GB" dirty="0" smtClean="0">
                <a:solidFill>
                  <a:srgbClr val="C00000"/>
                </a:solidFill>
                <a:latin typeface="Calibri" panose="020F0502020204030204" pitchFamily="34" charset="0"/>
                <a:cs typeface="Calibri" panose="020F0502020204030204" pitchFamily="34" charset="0"/>
              </a:rPr>
              <a:t>Travel document: </a:t>
            </a:r>
            <a:r>
              <a:rPr lang="en-GB" dirty="0" smtClean="0">
                <a:latin typeface="Calibri" panose="020F0502020204030204" pitchFamily="34" charset="0"/>
                <a:cs typeface="Calibri" panose="020F0502020204030204" pitchFamily="34" charset="0"/>
              </a:rPr>
              <a:t>refugees: as in GC,  subsid. prot: „document” which enables travel outside MS territory </a:t>
            </a:r>
          </a:p>
          <a:p>
            <a:endParaRPr lang="en-GB"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040315"/>
      </p:ext>
    </p:extLst>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GB" sz="2400" dirty="0" smtClean="0">
                <a:latin typeface="Calibri" panose="020F0502020204030204" pitchFamily="34" charset="0"/>
                <a:cs typeface="Calibri" panose="020F0502020204030204" pitchFamily="34" charset="0"/>
              </a:rPr>
              <a:t>Qualification directive: substantive rights</a:t>
            </a:r>
          </a:p>
        </p:txBody>
      </p:sp>
      <p:sp>
        <p:nvSpPr>
          <p:cNvPr id="62467" name="Rectangle 3"/>
          <p:cNvSpPr>
            <a:spLocks noGrp="1" noChangeArrowheads="1"/>
          </p:cNvSpPr>
          <p:nvPr>
            <p:ph idx="1"/>
          </p:nvPr>
        </p:nvSpPr>
        <p:spPr/>
        <p:txBody>
          <a:bodyPr>
            <a:normAutofit/>
          </a:bodyPr>
          <a:lstStyle/>
          <a:p>
            <a:pPr>
              <a:defRPr/>
            </a:pPr>
            <a:r>
              <a:rPr lang="en-GB" dirty="0" smtClean="0">
                <a:solidFill>
                  <a:srgbClr val="C00000"/>
                </a:solidFill>
                <a:latin typeface="Calibri" panose="020F0502020204030204" pitchFamily="34" charset="0"/>
                <a:cs typeface="Calibri" panose="020F0502020204030204" pitchFamily="34" charset="0"/>
              </a:rPr>
              <a:t>Employment, self employment, vocational </a:t>
            </a:r>
            <a:r>
              <a:rPr lang="en-GB" dirty="0" smtClean="0">
                <a:latin typeface="Calibri" panose="020F0502020204030204" pitchFamily="34" charset="0"/>
                <a:cs typeface="Calibri" panose="020F0502020204030204" pitchFamily="34" charset="0"/>
              </a:rPr>
              <a:t>(further)</a:t>
            </a:r>
            <a:r>
              <a:rPr lang="en-GB" dirty="0" smtClean="0">
                <a:solidFill>
                  <a:schemeClr val="tx2"/>
                </a:solidFill>
                <a:latin typeface="Calibri" panose="020F0502020204030204" pitchFamily="34" charset="0"/>
                <a:cs typeface="Calibri" panose="020F0502020204030204" pitchFamily="34" charset="0"/>
              </a:rPr>
              <a:t> </a:t>
            </a:r>
            <a:r>
              <a:rPr lang="en-GB" dirty="0" smtClean="0">
                <a:solidFill>
                  <a:srgbClr val="C00000"/>
                </a:solidFill>
                <a:latin typeface="Calibri" panose="020F0502020204030204" pitchFamily="34" charset="0"/>
                <a:cs typeface="Calibri" panose="020F0502020204030204" pitchFamily="34" charset="0"/>
              </a:rPr>
              <a:t>training</a:t>
            </a:r>
            <a:r>
              <a:rPr lang="en-GB" dirty="0" smtClean="0">
                <a:latin typeface="Calibri" panose="020F0502020204030204" pitchFamily="34" charset="0"/>
                <a:cs typeface="Calibri" panose="020F0502020204030204" pitchFamily="34" charset="0"/>
              </a:rPr>
              <a:t>:</a:t>
            </a:r>
          </a:p>
          <a:p>
            <a:pPr lvl="1">
              <a:defRPr/>
            </a:pPr>
            <a:r>
              <a:rPr lang="en-GB" dirty="0" smtClean="0">
                <a:latin typeface="Calibri" panose="020F0502020204030204" pitchFamily="34" charset="0"/>
                <a:cs typeface="Calibri" panose="020F0502020204030204" pitchFamily="34" charset="0"/>
              </a:rPr>
              <a:t>Refugees:  subject to rules applicable to the profession</a:t>
            </a:r>
          </a:p>
          <a:p>
            <a:pPr lvl="1">
              <a:defRPr/>
            </a:pPr>
            <a:r>
              <a:rPr lang="en-GB" dirty="0" smtClean="0">
                <a:latin typeface="Calibri" panose="020F0502020204030204" pitchFamily="34" charset="0"/>
                <a:cs typeface="Calibri" panose="020F0502020204030204" pitchFamily="34" charset="0"/>
              </a:rPr>
              <a:t>Subsidiary protection beneficiaries: the same  </a:t>
            </a:r>
          </a:p>
          <a:p>
            <a:pPr lvl="1">
              <a:defRPr/>
            </a:pPr>
            <a:endParaRPr lang="en-GB" dirty="0" smtClean="0">
              <a:latin typeface="Calibri" panose="020F0502020204030204" pitchFamily="34" charset="0"/>
              <a:cs typeface="Calibri" panose="020F0502020204030204" pitchFamily="34" charset="0"/>
            </a:endParaRPr>
          </a:p>
          <a:p>
            <a:pPr>
              <a:defRPr/>
            </a:pPr>
            <a:r>
              <a:rPr lang="en-GB" dirty="0" smtClean="0">
                <a:solidFill>
                  <a:srgbClr val="C00000"/>
                </a:solidFill>
                <a:latin typeface="Calibri" panose="020F0502020204030204" pitchFamily="34" charset="0"/>
                <a:cs typeface="Calibri" panose="020F0502020204030204" pitchFamily="34" charset="0"/>
              </a:rPr>
              <a:t>Education: </a:t>
            </a:r>
            <a:r>
              <a:rPr lang="en-GB" dirty="0" smtClean="0">
                <a:latin typeface="Calibri" panose="020F0502020204030204" pitchFamily="34" charset="0"/>
                <a:cs typeface="Calibri" panose="020F0502020204030204" pitchFamily="34" charset="0"/>
              </a:rPr>
              <a:t>Minors: full access; adults: as third country nationals.</a:t>
            </a:r>
            <a:endParaRPr lang="en-GB" dirty="0" smtClean="0">
              <a:solidFill>
                <a:schemeClr val="tx2">
                  <a:lumMod val="50000"/>
                </a:schemeClr>
              </a:solidFill>
              <a:latin typeface="Calibri" panose="020F0502020204030204" pitchFamily="34" charset="0"/>
              <a:cs typeface="Calibri" panose="020F0502020204030204" pitchFamily="34" charset="0"/>
            </a:endParaRPr>
          </a:p>
          <a:p>
            <a:pPr>
              <a:buFontTx/>
              <a:buChar char="-"/>
              <a:defRPr/>
            </a:pPr>
            <a:r>
              <a:rPr lang="hu-HU"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MS must facilitate (by grants and loans) access to </a:t>
            </a:r>
            <a:r>
              <a:rPr lang="en-GB" dirty="0" smtClean="0">
                <a:solidFill>
                  <a:schemeClr val="tx2">
                    <a:lumMod val="50000"/>
                  </a:schemeClr>
                </a:solidFill>
                <a:latin typeface="Calibri" panose="020F0502020204030204" pitchFamily="34" charset="0"/>
                <a:cs typeface="Calibri" panose="020F0502020204030204" pitchFamily="34" charset="0"/>
              </a:rPr>
              <a:t/>
            </a:r>
            <a:br>
              <a:rPr lang="en-GB" dirty="0" smtClean="0">
                <a:solidFill>
                  <a:schemeClr val="tx2">
                    <a:lumMod val="50000"/>
                  </a:schemeClr>
                </a:solidFill>
                <a:latin typeface="Calibri" panose="020F0502020204030204" pitchFamily="34" charset="0"/>
                <a:cs typeface="Calibri" panose="020F0502020204030204" pitchFamily="34" charset="0"/>
              </a:rPr>
            </a:br>
            <a:r>
              <a:rPr lang="en-GB" dirty="0" smtClean="0">
                <a:solidFill>
                  <a:srgbClr val="C00000"/>
                </a:solidFill>
                <a:latin typeface="Calibri" panose="020F0502020204030204" pitchFamily="34" charset="0"/>
                <a:cs typeface="Calibri" panose="020F0502020204030204" pitchFamily="34" charset="0"/>
              </a:rPr>
              <a:t>employment related  education and training </a:t>
            </a:r>
          </a:p>
          <a:p>
            <a:pPr>
              <a:buFontTx/>
              <a:buChar char="-"/>
              <a:defRPr/>
            </a:pPr>
            <a:r>
              <a:rPr lang="hu-HU"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Access to procedures  for </a:t>
            </a:r>
            <a:r>
              <a:rPr lang="en-GB" dirty="0" smtClean="0">
                <a:solidFill>
                  <a:srgbClr val="C00000"/>
                </a:solidFill>
                <a:latin typeface="Calibri" panose="020F0502020204030204" pitchFamily="34" charset="0"/>
                <a:cs typeface="Calibri" panose="020F0502020204030204" pitchFamily="34" charset="0"/>
              </a:rPr>
              <a:t>recognition of qualifications </a:t>
            </a:r>
            <a:r>
              <a:rPr lang="en-GB" dirty="0" smtClean="0">
                <a:latin typeface="Calibri" panose="020F0502020204030204" pitchFamily="34" charset="0"/>
                <a:cs typeface="Calibri" panose="020F0502020204030204" pitchFamily="34" charset="0"/>
              </a:rPr>
              <a:t>of those,  who do not have documents to prove it</a:t>
            </a:r>
          </a:p>
          <a:p>
            <a:pPr>
              <a:buNone/>
              <a:defRPr/>
            </a:pPr>
            <a:endParaRPr lang="en-GB"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8440509"/>
      </p:ext>
    </p:extLst>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defRPr/>
            </a:pPr>
            <a:r>
              <a:rPr lang="en-GB" sz="2400" dirty="0" smtClean="0">
                <a:latin typeface="Calibri" panose="020F0502020204030204" pitchFamily="34" charset="0"/>
                <a:cs typeface="Calibri" panose="020F0502020204030204" pitchFamily="34" charset="0"/>
              </a:rPr>
              <a:t>Qualification directive: substantive rights</a:t>
            </a:r>
          </a:p>
        </p:txBody>
      </p:sp>
      <p:sp>
        <p:nvSpPr>
          <p:cNvPr id="78851" name="Rectangle 3"/>
          <p:cNvSpPr>
            <a:spLocks noGrp="1" noChangeArrowheads="1"/>
          </p:cNvSpPr>
          <p:nvPr>
            <p:ph idx="1"/>
          </p:nvPr>
        </p:nvSpPr>
        <p:spPr/>
        <p:txBody>
          <a:bodyPr>
            <a:normAutofit/>
          </a:bodyPr>
          <a:lstStyle/>
          <a:p>
            <a:pPr>
              <a:lnSpc>
                <a:spcPct val="90000"/>
              </a:lnSpc>
            </a:pPr>
            <a:r>
              <a:rPr lang="en-GB" dirty="0" smtClean="0">
                <a:solidFill>
                  <a:srgbClr val="C00000"/>
                </a:solidFill>
                <a:latin typeface="Calibri" panose="020F0502020204030204" pitchFamily="34" charset="0"/>
                <a:cs typeface="Calibri" panose="020F0502020204030204" pitchFamily="34" charset="0"/>
              </a:rPr>
              <a:t>Social welfare and  health care:</a:t>
            </a:r>
          </a:p>
          <a:p>
            <a:pPr lvl="1">
              <a:lnSpc>
                <a:spcPct val="90000"/>
              </a:lnSpc>
              <a:buFontTx/>
              <a:buNone/>
            </a:pPr>
            <a:r>
              <a:rPr lang="en-GB" dirty="0" smtClean="0">
                <a:latin typeface="Calibri" panose="020F0502020204030204" pitchFamily="34" charset="0"/>
                <a:cs typeface="Calibri" panose="020F0502020204030204" pitchFamily="34" charset="0"/>
              </a:rPr>
              <a:t>national treatment,  but for subsid. prot. beneficiaries  MS may limit to core benefits</a:t>
            </a:r>
          </a:p>
          <a:p>
            <a:pPr lvl="1">
              <a:lnSpc>
                <a:spcPct val="90000"/>
              </a:lnSpc>
              <a:buFontTx/>
              <a:buNone/>
            </a:pPr>
            <a:r>
              <a:rPr lang="en-GB" dirty="0" smtClean="0">
                <a:solidFill>
                  <a:srgbClr val="C00000"/>
                </a:solidFill>
                <a:latin typeface="Calibri" panose="020F0502020204030204" pitchFamily="34" charset="0"/>
                <a:cs typeface="Calibri" panose="020F0502020204030204" pitchFamily="34" charset="0"/>
              </a:rPr>
              <a:t>Accommodation:</a:t>
            </a:r>
          </a:p>
          <a:p>
            <a:pPr lvl="1">
              <a:lnSpc>
                <a:spcPct val="90000"/>
              </a:lnSpc>
              <a:buFontTx/>
              <a:buNone/>
            </a:pPr>
            <a:r>
              <a:rPr lang="en-GB" dirty="0" smtClean="0">
                <a:latin typeface="Calibri" panose="020F0502020204030204" pitchFamily="34" charset="0"/>
                <a:cs typeface="Calibri" panose="020F0502020204030204" pitchFamily="34" charset="0"/>
              </a:rPr>
              <a:t>As legally resident third country nationals</a:t>
            </a:r>
          </a:p>
          <a:p>
            <a:pPr lvl="1">
              <a:lnSpc>
                <a:spcPct val="90000"/>
              </a:lnSpc>
              <a:buFontTx/>
              <a:buNone/>
            </a:pPr>
            <a:r>
              <a:rPr lang="en-GB" dirty="0" smtClean="0">
                <a:latin typeface="Calibri" panose="020F0502020204030204" pitchFamily="34" charset="0"/>
                <a:cs typeface="Calibri" panose="020F0502020204030204" pitchFamily="34" charset="0"/>
              </a:rPr>
              <a:t>Allowing „national practice of dispersal”</a:t>
            </a:r>
          </a:p>
          <a:p>
            <a:pPr lvl="1">
              <a:lnSpc>
                <a:spcPct val="90000"/>
              </a:lnSpc>
              <a:buNone/>
            </a:pPr>
            <a:r>
              <a:rPr lang="en-GB" dirty="0" smtClean="0">
                <a:solidFill>
                  <a:srgbClr val="C00000"/>
                </a:solidFill>
                <a:latin typeface="Calibri" panose="020F0502020204030204" pitchFamily="34" charset="0"/>
                <a:cs typeface="Calibri" panose="020F0502020204030204" pitchFamily="34" charset="0"/>
              </a:rPr>
              <a:t>Freedom of movement: </a:t>
            </a:r>
            <a:r>
              <a:rPr lang="en-GB" dirty="0" smtClean="0">
                <a:latin typeface="Calibri" panose="020F0502020204030204" pitchFamily="34" charset="0"/>
                <a:cs typeface="Calibri" panose="020F0502020204030204" pitchFamily="34" charset="0"/>
              </a:rPr>
              <a:t>As legally resident third country nationals</a:t>
            </a:r>
          </a:p>
          <a:p>
            <a:pPr lvl="1">
              <a:lnSpc>
                <a:spcPct val="90000"/>
              </a:lnSpc>
              <a:buFontTx/>
              <a:buNone/>
            </a:pPr>
            <a:r>
              <a:rPr lang="en-GB" dirty="0" smtClean="0">
                <a:solidFill>
                  <a:srgbClr val="C00000"/>
                </a:solidFill>
                <a:latin typeface="Calibri" panose="020F0502020204030204" pitchFamily="34" charset="0"/>
                <a:cs typeface="Calibri" panose="020F0502020204030204" pitchFamily="34" charset="0"/>
              </a:rPr>
              <a:t>Integration:</a:t>
            </a:r>
            <a:r>
              <a:rPr lang="en-GB" dirty="0" smtClean="0">
                <a:solidFill>
                  <a:schemeClr val="tx2"/>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MS must create integration programmes. Access may be dependent on pre-conditions </a:t>
            </a:r>
          </a:p>
          <a:p>
            <a:pPr lvl="1">
              <a:lnSpc>
                <a:spcPct val="90000"/>
              </a:lnSpc>
              <a:buFontTx/>
              <a:buNone/>
            </a:pPr>
            <a:r>
              <a:rPr lang="en-GB" dirty="0" smtClean="0">
                <a:solidFill>
                  <a:srgbClr val="C00000"/>
                </a:solidFill>
                <a:latin typeface="Calibri" panose="020F0502020204030204" pitchFamily="34" charset="0"/>
                <a:cs typeface="Calibri" panose="020F0502020204030204" pitchFamily="34" charset="0"/>
              </a:rPr>
              <a:t>Repatriation: </a:t>
            </a:r>
            <a:r>
              <a:rPr lang="en-GB" dirty="0" smtClean="0">
                <a:latin typeface="Calibri" panose="020F0502020204030204" pitchFamily="34" charset="0"/>
                <a:cs typeface="Calibri" panose="020F0502020204030204" pitchFamily="34" charset="0"/>
              </a:rPr>
              <a:t>MS </a:t>
            </a:r>
            <a:r>
              <a:rPr lang="en-GB" dirty="0" smtClean="0">
                <a:solidFill>
                  <a:srgbClr val="C00000"/>
                </a:solidFill>
                <a:latin typeface="Calibri" panose="020F0502020204030204" pitchFamily="34" charset="0"/>
                <a:cs typeface="Calibri" panose="020F0502020204030204" pitchFamily="34" charset="0"/>
              </a:rPr>
              <a:t>may </a:t>
            </a:r>
            <a:r>
              <a:rPr lang="en-GB" dirty="0" smtClean="0">
                <a:latin typeface="Calibri" panose="020F0502020204030204" pitchFamily="34" charset="0"/>
                <a:cs typeface="Calibri" panose="020F0502020204030204" pitchFamily="34" charset="0"/>
              </a:rPr>
              <a:t>provide assistance to voluntary return.</a:t>
            </a:r>
          </a:p>
          <a:p>
            <a:pPr lvl="1">
              <a:lnSpc>
                <a:spcPct val="90000"/>
              </a:lnSpc>
              <a:buFontTx/>
              <a:buNone/>
            </a:pPr>
            <a:r>
              <a:rPr lang="en-GB" dirty="0" smtClean="0">
                <a:solidFill>
                  <a:srgbClr val="C00000"/>
                </a:solidFill>
                <a:latin typeface="Calibri" panose="020F0502020204030204" pitchFamily="34" charset="0"/>
                <a:cs typeface="Calibri" panose="020F0502020204030204" pitchFamily="34" charset="0"/>
              </a:rPr>
              <a:t>Unaccompanied minors</a:t>
            </a:r>
            <a:r>
              <a:rPr lang="en-GB" dirty="0" smtClean="0">
                <a:solidFill>
                  <a:schemeClr val="tx2"/>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31 § details the protection of their special interests </a:t>
            </a:r>
          </a:p>
          <a:p>
            <a:pPr lvl="1">
              <a:lnSpc>
                <a:spcPct val="90000"/>
              </a:lnSpc>
              <a:buFontTx/>
              <a:buNone/>
            </a:pPr>
            <a:r>
              <a:rPr lang="en-GB" dirty="0" smtClean="0">
                <a:solidFill>
                  <a:schemeClr val="tx2"/>
                </a:solidFill>
                <a:latin typeface="Calibri" panose="020F0502020204030204" pitchFamily="34" charset="0"/>
                <a:cs typeface="Calibri" panose="020F0502020204030204" pitchFamily="34" charset="0"/>
              </a:rPr>
              <a:t>_______________________________________________</a:t>
            </a:r>
          </a:p>
          <a:p>
            <a:pPr>
              <a:buNone/>
            </a:pPr>
            <a:r>
              <a:rPr lang="en-GB" dirty="0" smtClean="0">
                <a:latin typeface="Calibri" panose="020F0502020204030204" pitchFamily="34" charset="0"/>
                <a:cs typeface="Calibri" panose="020F0502020204030204" pitchFamily="34" charset="0"/>
              </a:rPr>
              <a:t>Entry into force: </a:t>
            </a:r>
            <a:r>
              <a:rPr lang="en-GB" dirty="0" smtClean="0">
                <a:solidFill>
                  <a:srgbClr val="C00000"/>
                </a:solidFill>
                <a:latin typeface="Calibri" panose="020F0502020204030204" pitchFamily="34" charset="0"/>
                <a:cs typeface="Calibri" panose="020F0502020204030204" pitchFamily="34" charset="0"/>
              </a:rPr>
              <a:t>10 January 2012</a:t>
            </a:r>
            <a:endParaRPr lang="en-GB" dirty="0" smtClean="0">
              <a:latin typeface="Calibri" panose="020F0502020204030204" pitchFamily="34" charset="0"/>
              <a:cs typeface="Calibri" panose="020F0502020204030204" pitchFamily="34" charset="0"/>
            </a:endParaRPr>
          </a:p>
          <a:p>
            <a:pPr>
              <a:buNone/>
            </a:pPr>
            <a:r>
              <a:rPr lang="en-GB" dirty="0" smtClean="0">
                <a:latin typeface="Calibri" panose="020F0502020204030204" pitchFamily="34" charset="0"/>
                <a:cs typeface="Calibri" panose="020F0502020204030204" pitchFamily="34" charset="0"/>
              </a:rPr>
              <a:t>Trans</a:t>
            </a:r>
            <a:r>
              <a:rPr lang="hu-HU" dirty="0" err="1" smtClean="0">
                <a:latin typeface="Calibri" panose="020F0502020204030204" pitchFamily="34" charset="0"/>
                <a:cs typeface="Calibri" panose="020F0502020204030204" pitchFamily="34" charset="0"/>
              </a:rPr>
              <a:t>formation</a:t>
            </a:r>
            <a:r>
              <a:rPr lang="hu-HU" dirty="0" smtClean="0">
                <a:latin typeface="Calibri" panose="020F0502020204030204" pitchFamily="34" charset="0"/>
                <a:cs typeface="Calibri" panose="020F0502020204030204" pitchFamily="34" charset="0"/>
              </a:rPr>
              <a:t>:</a:t>
            </a:r>
            <a:r>
              <a:rPr lang="en-GB" dirty="0" smtClean="0">
                <a:latin typeface="Calibri" panose="020F0502020204030204" pitchFamily="34" charset="0"/>
                <a:cs typeface="Calibri" panose="020F0502020204030204" pitchFamily="34" charset="0"/>
              </a:rPr>
              <a:t> by </a:t>
            </a:r>
            <a:r>
              <a:rPr lang="en-GB" dirty="0" smtClean="0">
                <a:solidFill>
                  <a:srgbClr val="C00000"/>
                </a:solidFill>
                <a:latin typeface="Calibri" panose="020F0502020204030204" pitchFamily="34" charset="0"/>
                <a:cs typeface="Calibri" panose="020F0502020204030204" pitchFamily="34" charset="0"/>
              </a:rPr>
              <a:t>21 December 2013.</a:t>
            </a:r>
          </a:p>
          <a:p>
            <a:pPr lvl="1">
              <a:lnSpc>
                <a:spcPct val="90000"/>
              </a:lnSpc>
              <a:buFontTx/>
              <a:buNone/>
            </a:pPr>
            <a:endParaRPr lang="en-GB"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220532"/>
      </p:ext>
    </p:extLst>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38" y="692696"/>
            <a:ext cx="7858125" cy="4752528"/>
          </a:xfrm>
          <a:solidFill>
            <a:schemeClr val="tx1">
              <a:lumMod val="85000"/>
              <a:alpha val="52000"/>
            </a:schemeClr>
          </a:solidFill>
        </p:spPr>
        <p:txBody>
          <a:bodyPr>
            <a:normAutofit/>
          </a:bodyPr>
          <a:lstStyle/>
          <a:p>
            <a:pPr eaLnBrk="1" hangingPunct="1">
              <a:lnSpc>
                <a:spcPct val="150000"/>
              </a:lnSpc>
              <a:defRPr/>
            </a:pPr>
            <a:r>
              <a:rPr lang="en-GB" sz="3600" dirty="0" smtClean="0">
                <a:effectLst/>
                <a:latin typeface="Calibri" panose="020F0502020204030204" pitchFamily="34" charset="0"/>
                <a:cs typeface="Calibri" panose="020F0502020204030204" pitchFamily="34" charset="0"/>
              </a:rPr>
              <a:t>INTRA-EU SOLIDARITY</a:t>
            </a:r>
            <a:br>
              <a:rPr lang="en-GB" sz="3600" dirty="0" smtClean="0">
                <a:effectLst/>
                <a:latin typeface="Calibri" panose="020F0502020204030204" pitchFamily="34" charset="0"/>
                <a:cs typeface="Calibri" panose="020F0502020204030204" pitchFamily="34" charset="0"/>
              </a:rPr>
            </a:br>
            <a:r>
              <a:rPr lang="en-GB" sz="2200" dirty="0" smtClean="0">
                <a:effectLst/>
                <a:latin typeface="Calibri" panose="020F0502020204030204" pitchFamily="34" charset="0"/>
                <a:cs typeface="Calibri" panose="020F0502020204030204" pitchFamily="34" charset="0"/>
              </a:rPr>
              <a:t>THE TEMPORARY PROTECTION DIRECTIVE, EASO, AMIF, HOTSPOTS, RELOCATION</a:t>
            </a:r>
            <a:r>
              <a:rPr lang="en-GB" sz="3600" dirty="0" smtClean="0">
                <a:effectLst/>
                <a:latin typeface="Calibri" panose="020F0502020204030204" pitchFamily="34" charset="0"/>
                <a:cs typeface="Calibri" panose="020F0502020204030204" pitchFamily="34" charset="0"/>
              </a:rPr>
              <a:t/>
            </a:r>
            <a:br>
              <a:rPr lang="en-GB" sz="3600" dirty="0" smtClean="0">
                <a:effectLst/>
                <a:latin typeface="Calibri" panose="020F0502020204030204" pitchFamily="34" charset="0"/>
                <a:cs typeface="Calibri" panose="020F0502020204030204" pitchFamily="34" charset="0"/>
              </a:rPr>
            </a:br>
            <a:r>
              <a:rPr lang="en-GB" sz="3600" dirty="0" smtClean="0">
                <a:effectLst/>
                <a:latin typeface="Calibri" panose="020F0502020204030204" pitchFamily="34" charset="0"/>
                <a:cs typeface="Calibri" panose="020F0502020204030204" pitchFamily="34" charset="0"/>
              </a:rPr>
              <a:t>SOLIDARITY  WITH THIRD STATES, COOPERATION, EXTERNALISATION</a:t>
            </a:r>
            <a:br>
              <a:rPr lang="en-GB" sz="3600" dirty="0" smtClean="0">
                <a:effectLst/>
                <a:latin typeface="Calibri" panose="020F0502020204030204" pitchFamily="34" charset="0"/>
                <a:cs typeface="Calibri" panose="020F0502020204030204" pitchFamily="34" charset="0"/>
              </a:rPr>
            </a:br>
            <a:endParaRPr lang="en-GB" sz="3600" dirty="0" smtClean="0">
              <a:solidFill>
                <a:srgbClr val="B230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1998192"/>
      </p:ext>
    </p:extLst>
  </p:cSld>
  <p:clrMapOvr>
    <a:masterClrMapping/>
  </p:clrMapOvr>
  <p:transition>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42938" y="642938"/>
            <a:ext cx="7772400" cy="2184400"/>
          </a:xfrm>
          <a:prstGeom prst="rect">
            <a:avLst/>
          </a:prstGeom>
        </p:spPr>
        <p:txBody>
          <a:bodyPr>
            <a:normAutofit/>
          </a:bodyPr>
          <a:lstStyle>
            <a:lvl1pPr lvl="0">
              <a:defRPr/>
            </a:lvl1pPr>
          </a:lstStyle>
          <a:p>
            <a:pPr lvl="0"/>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sz="4000" b="0" dirty="0" smtClean="0">
                <a:latin typeface="Calibri" panose="020F0502020204030204" pitchFamily="34" charset="0"/>
                <a:cs typeface="Calibri" panose="020F0502020204030204" pitchFamily="34" charset="0"/>
              </a:rPr>
              <a:t>Temporary Protection Directive,</a:t>
            </a:r>
            <a:r>
              <a:rPr lang="en-GB" b="0" dirty="0" smtClean="0">
                <a:latin typeface="Calibri" panose="020F0502020204030204" pitchFamily="34" charset="0"/>
                <a:cs typeface="Calibri" panose="020F0502020204030204" pitchFamily="34" charset="0"/>
              </a:rPr>
              <a:t/>
            </a:r>
            <a:br>
              <a:rPr lang="en-GB" b="0" dirty="0" smtClean="0">
                <a:latin typeface="Calibri" panose="020F0502020204030204" pitchFamily="34" charset="0"/>
                <a:cs typeface="Calibri" panose="020F0502020204030204" pitchFamily="34" charset="0"/>
              </a:rPr>
            </a:br>
            <a:r>
              <a:rPr lang="en-GB" sz="4000" b="0" dirty="0" smtClean="0">
                <a:latin typeface="Calibri" panose="020F0502020204030204" pitchFamily="34" charset="0"/>
                <a:cs typeface="Calibri" panose="020F0502020204030204" pitchFamily="34" charset="0"/>
              </a:rPr>
              <a:t>2001</a:t>
            </a:r>
            <a:r>
              <a:rPr lang="en-GB" b="0" dirty="0" smtClean="0">
                <a:latin typeface="Calibri" panose="020F0502020204030204" pitchFamily="34" charset="0"/>
                <a:cs typeface="Calibri" panose="020F0502020204030204" pitchFamily="34" charset="0"/>
              </a:rPr>
              <a:t/>
            </a:r>
            <a:br>
              <a:rPr lang="en-GB" b="0" dirty="0" smtClean="0">
                <a:latin typeface="Calibri" panose="020F0502020204030204" pitchFamily="34" charset="0"/>
                <a:cs typeface="Calibri" panose="020F0502020204030204" pitchFamily="34" charset="0"/>
              </a:rPr>
            </a:br>
            <a:endParaRPr lang="en-GB" b="0" dirty="0">
              <a:latin typeface="Calibri" panose="020F0502020204030204" pitchFamily="34" charset="0"/>
              <a:cs typeface="Calibri" panose="020F0502020204030204" pitchFamily="34" charset="0"/>
            </a:endParaRPr>
          </a:p>
        </p:txBody>
      </p:sp>
      <p:sp>
        <p:nvSpPr>
          <p:cNvPr id="3" name="Subtitle 2"/>
          <p:cNvSpPr txBox="1">
            <a:spLocks noGrp="1"/>
          </p:cNvSpPr>
          <p:nvPr>
            <p:ph type="subTitle" idx="1"/>
          </p:nvPr>
        </p:nvSpPr>
        <p:spPr>
          <a:prstGeom prst="rect">
            <a:avLst/>
          </a:prstGeom>
        </p:spPr>
        <p:txBody>
          <a:bodyPr/>
          <a:lstStyle>
            <a:lvl1pPr lvl="0">
              <a:defRPr/>
            </a:lvl1pPr>
          </a:lstStyle>
          <a:p>
            <a:pPr lvl="0">
              <a:lnSpc>
                <a:spcPct val="90000"/>
              </a:lnSpc>
            </a:pPr>
            <a:r>
              <a:rPr lang="en-GB" sz="2000" dirty="0" smtClean="0">
                <a:latin typeface="Calibri" panose="020F0502020204030204" pitchFamily="34" charset="0"/>
                <a:cs typeface="Calibri" panose="020F0502020204030204" pitchFamily="34" charset="0"/>
              </a:rPr>
              <a:t>2001/55 EC Directive on  Giving Temporary Protection in the Event of a Mass Influx of Displaced Persons and on Measures Promoting a Balance of Efforts Between Member States in Receiving Such Persons and Bearing the Consequences Thereof </a:t>
            </a:r>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sz="1600" dirty="0" smtClean="0">
                <a:latin typeface="Calibri" panose="020F0502020204030204" pitchFamily="34" charset="0"/>
                <a:cs typeface="Calibri" panose="020F0502020204030204" pitchFamily="34" charset="0"/>
              </a:rPr>
              <a:t>2001 July 20, OJ L 212/12</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125183"/>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55650" y="0"/>
            <a:ext cx="7772400" cy="1052513"/>
          </a:xfrm>
          <a:prstGeom prst="rect">
            <a:avLst/>
          </a:prstGeom>
        </p:spPr>
        <p:txBody>
          <a:bodyPr/>
          <a:lstStyle>
            <a:lvl1pPr lvl="0">
              <a:defRPr/>
            </a:lvl1pPr>
          </a:lstStyle>
          <a:p>
            <a:pPr lvl="0"/>
            <a:r>
              <a:rPr lang="en-GB" dirty="0" smtClean="0">
                <a:latin typeface="Calibri" panose="020F0502020204030204" pitchFamily="34" charset="0"/>
                <a:cs typeface="Calibri" panose="020F0502020204030204" pitchFamily="34" charset="0"/>
              </a:rPr>
              <a:t>TEMP</a:t>
            </a:r>
            <a:r>
              <a:rPr lang="hu-HU" dirty="0" smtClean="0">
                <a:latin typeface="Calibri" panose="020F0502020204030204" pitchFamily="34" charset="0"/>
                <a:cs typeface="Calibri" panose="020F0502020204030204" pitchFamily="34" charset="0"/>
              </a:rPr>
              <a:t>OR</a:t>
            </a:r>
            <a:r>
              <a:rPr lang="en-GB" dirty="0" smtClean="0">
                <a:latin typeface="Calibri" panose="020F0502020204030204" pitchFamily="34" charset="0"/>
                <a:cs typeface="Calibri" panose="020F0502020204030204" pitchFamily="34" charset="0"/>
              </a:rPr>
              <a:t>ARY PORTECTION </a:t>
            </a:r>
            <a:r>
              <a:rPr lang="en-GB" dirty="0" smtClean="0">
                <a:latin typeface="Calibri" panose="020F0502020204030204" pitchFamily="34" charset="0"/>
                <a:cs typeface="Calibri" panose="020F0502020204030204" pitchFamily="34" charset="0"/>
              </a:rPr>
              <a:t>DIRECTIVE</a:t>
            </a:r>
            <a:endParaRPr lang="en-GB" dirty="0">
              <a:latin typeface="Calibri" panose="020F0502020204030204" pitchFamily="34" charset="0"/>
              <a:cs typeface="Calibri" panose="020F0502020204030204" pitchFamily="34" charset="0"/>
            </a:endParaRPr>
          </a:p>
        </p:txBody>
      </p:sp>
      <p:sp>
        <p:nvSpPr>
          <p:cNvPr id="3" name="Text Placeholder 2"/>
          <p:cNvSpPr txBox="1">
            <a:spLocks noGrp="1"/>
          </p:cNvSpPr>
          <p:nvPr>
            <p:ph idx="1"/>
          </p:nvPr>
        </p:nvSpPr>
        <p:spPr>
          <a:xfrm>
            <a:off x="179512" y="1268760"/>
            <a:ext cx="8424864" cy="5184576"/>
          </a:xfrm>
          <a:prstGeom prst="rect">
            <a:avLst/>
          </a:prstGeom>
        </p:spPr>
        <p:txBody>
          <a:bodyPr>
            <a:normAutofit fontScale="92500"/>
          </a:bodyPr>
          <a:lstStyle>
            <a:lvl1pPr lvl="0">
              <a:defRPr/>
            </a:lvl1pPr>
          </a:lstStyle>
          <a:p>
            <a:pPr lvl="0">
              <a:lnSpc>
                <a:spcPct val="150000"/>
              </a:lnSpc>
            </a:pPr>
            <a:r>
              <a:rPr lang="en-GB" dirty="0" smtClean="0">
                <a:latin typeface="Calibri" panose="020F0502020204030204" pitchFamily="34" charset="0"/>
                <a:cs typeface="Calibri" panose="020F0502020204030204" pitchFamily="34" charset="0"/>
              </a:rPr>
              <a:t>Goal: </a:t>
            </a:r>
          </a:p>
          <a:p>
            <a:pPr lvl="1">
              <a:lnSpc>
                <a:spcPct val="150000"/>
              </a:lnSpc>
            </a:pPr>
            <a:r>
              <a:rPr lang="en-GB" sz="2400" dirty="0" smtClean="0">
                <a:solidFill>
                  <a:srgbClr val="C00000"/>
                </a:solidFill>
                <a:latin typeface="Calibri" panose="020F0502020204030204" pitchFamily="34" charset="0"/>
                <a:cs typeface="Calibri" panose="020F0502020204030204" pitchFamily="34" charset="0"/>
              </a:rPr>
              <a:t>minimum standards </a:t>
            </a:r>
            <a:r>
              <a:rPr lang="en-GB" sz="2400" dirty="0" smtClean="0">
                <a:latin typeface="Calibri" panose="020F0502020204030204" pitchFamily="34" charset="0"/>
                <a:cs typeface="Calibri" panose="020F0502020204030204" pitchFamily="34" charset="0"/>
              </a:rPr>
              <a:t>for giving temporary protection in the event of a mass influx of displaced persons </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                                +</a:t>
            </a:r>
          </a:p>
          <a:p>
            <a:pPr lvl="1">
              <a:lnSpc>
                <a:spcPct val="150000"/>
              </a:lnSpc>
            </a:pPr>
            <a:r>
              <a:rPr lang="en-GB" sz="2400" dirty="0" smtClean="0">
                <a:latin typeface="Calibri" panose="020F0502020204030204" pitchFamily="34" charset="0"/>
                <a:cs typeface="Calibri" panose="020F0502020204030204" pitchFamily="34" charset="0"/>
              </a:rPr>
              <a:t>to promote a </a:t>
            </a:r>
            <a:r>
              <a:rPr lang="en-GB" sz="2400" dirty="0" smtClean="0">
                <a:solidFill>
                  <a:srgbClr val="C00000"/>
                </a:solidFill>
                <a:latin typeface="Calibri" panose="020F0502020204030204" pitchFamily="34" charset="0"/>
                <a:cs typeface="Calibri" panose="020F0502020204030204" pitchFamily="34" charset="0"/>
              </a:rPr>
              <a:t>balance of effort </a:t>
            </a:r>
            <a:r>
              <a:rPr lang="en-GB" sz="2400" dirty="0" smtClean="0">
                <a:latin typeface="Calibri" panose="020F0502020204030204" pitchFamily="34" charset="0"/>
                <a:cs typeface="Calibri" panose="020F0502020204030204" pitchFamily="34" charset="0"/>
              </a:rPr>
              <a:t>between Member States</a:t>
            </a:r>
          </a:p>
          <a:p>
            <a:pPr lvl="0">
              <a:lnSpc>
                <a:spcPct val="150000"/>
              </a:lnSpc>
            </a:pPr>
            <a:r>
              <a:rPr lang="en-GB" dirty="0" smtClean="0">
                <a:latin typeface="Calibri" panose="020F0502020204030204" pitchFamily="34" charset="0"/>
                <a:cs typeface="Calibri" panose="020F0502020204030204" pitchFamily="34" charset="0"/>
              </a:rPr>
              <a:t>Basic principles:</a:t>
            </a:r>
          </a:p>
          <a:p>
            <a:pPr lvl="1">
              <a:lnSpc>
                <a:spcPct val="150000"/>
              </a:lnSpc>
            </a:pPr>
            <a:r>
              <a:rPr lang="en-GB" sz="2400" dirty="0" smtClean="0">
                <a:solidFill>
                  <a:srgbClr val="C00000"/>
                </a:solidFill>
                <a:latin typeface="Calibri" panose="020F0502020204030204" pitchFamily="34" charset="0"/>
                <a:cs typeface="Calibri" panose="020F0502020204030204" pitchFamily="34" charset="0"/>
              </a:rPr>
              <a:t>Neither replaces nor excludes </a:t>
            </a:r>
            <a:r>
              <a:rPr lang="en-GB" sz="2400" dirty="0" smtClean="0">
                <a:latin typeface="Calibri" panose="020F0502020204030204" pitchFamily="34" charset="0"/>
                <a:cs typeface="Calibri" panose="020F0502020204030204" pitchFamily="34" charset="0"/>
              </a:rPr>
              <a:t>recognition as Convention refugee</a:t>
            </a:r>
          </a:p>
          <a:p>
            <a:pPr lvl="1">
              <a:lnSpc>
                <a:spcPct val="150000"/>
              </a:lnSpc>
            </a:pPr>
            <a:r>
              <a:rPr lang="en-GB" sz="2400" dirty="0" smtClean="0">
                <a:latin typeface="Calibri" panose="020F0502020204030204" pitchFamily="34" charset="0"/>
                <a:cs typeface="Calibri" panose="020F0502020204030204" pitchFamily="34" charset="0"/>
              </a:rPr>
              <a:t>Any </a:t>
            </a:r>
            <a:r>
              <a:rPr lang="en-GB" sz="2400" dirty="0" smtClean="0">
                <a:solidFill>
                  <a:srgbClr val="C00000"/>
                </a:solidFill>
                <a:latin typeface="Calibri" panose="020F0502020204030204" pitchFamily="34" charset="0"/>
                <a:cs typeface="Calibri" panose="020F0502020204030204" pitchFamily="34" charset="0"/>
              </a:rPr>
              <a:t>discrimination</a:t>
            </a:r>
            <a:r>
              <a:rPr lang="en-GB" sz="2400" dirty="0" smtClean="0">
                <a:latin typeface="Calibri" panose="020F0502020204030204" pitchFamily="34" charset="0"/>
                <a:cs typeface="Calibri" panose="020F0502020204030204" pitchFamily="34" charset="0"/>
              </a:rPr>
              <a:t> among persons with temporary protection is </a:t>
            </a:r>
            <a:r>
              <a:rPr lang="en-GB" sz="2400" dirty="0" smtClean="0">
                <a:solidFill>
                  <a:srgbClr val="C00000"/>
                </a:solidFill>
                <a:latin typeface="Calibri" panose="020F0502020204030204" pitchFamily="34" charset="0"/>
                <a:cs typeface="Calibri" panose="020F0502020204030204" pitchFamily="34" charset="0"/>
              </a:rPr>
              <a:t>forbidden</a:t>
            </a:r>
            <a:endParaRPr lang="en-GB"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7916859"/>
      </p:ext>
    </p:extLst>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lang="en-GB" dirty="0" smtClean="0">
                <a:latin typeface="Calibri" panose="020F0502020204030204" pitchFamily="34" charset="0"/>
                <a:cs typeface="Calibri" panose="020F0502020204030204" pitchFamily="34" charset="0"/>
              </a:rPr>
              <a:t>Temporary Protection Directive</a:t>
            </a:r>
            <a:endParaRPr lang="en-GB" dirty="0">
              <a:latin typeface="Calibri" panose="020F0502020204030204" pitchFamily="34" charset="0"/>
              <a:cs typeface="Calibri" panose="020F0502020204030204" pitchFamily="34" charset="0"/>
            </a:endParaRPr>
          </a:p>
        </p:txBody>
      </p:sp>
      <p:sp>
        <p:nvSpPr>
          <p:cNvPr id="3" name="Text Placeholder 2"/>
          <p:cNvSpPr txBox="1">
            <a:spLocks noGrp="1"/>
          </p:cNvSpPr>
          <p:nvPr>
            <p:ph idx="1"/>
          </p:nvPr>
        </p:nvSpPr>
        <p:spPr>
          <a:prstGeom prst="rect">
            <a:avLst/>
          </a:prstGeom>
        </p:spPr>
        <p:txBody>
          <a:bodyPr/>
          <a:lstStyle>
            <a:lvl1pPr lvl="0">
              <a:defRPr/>
            </a:lvl1pPr>
          </a:lstStyle>
          <a:p>
            <a:pPr lvl="0">
              <a:buNone/>
            </a:pPr>
            <a:r>
              <a:rPr lang="en-GB" dirty="0" smtClean="0">
                <a:latin typeface="Calibri" panose="020F0502020204030204" pitchFamily="34" charset="0"/>
                <a:cs typeface="Calibri" panose="020F0502020204030204" pitchFamily="34" charset="0"/>
              </a:rPr>
              <a:t>Beneficiaries = ‘</a:t>
            </a:r>
            <a:r>
              <a:rPr lang="en-GB" dirty="0" smtClean="0">
                <a:solidFill>
                  <a:srgbClr val="C00000"/>
                </a:solidFill>
                <a:latin typeface="Calibri" panose="020F0502020204030204" pitchFamily="34" charset="0"/>
                <a:cs typeface="Calibri" panose="020F0502020204030204" pitchFamily="34" charset="0"/>
              </a:rPr>
              <a:t>displaced persons</a:t>
            </a:r>
            <a:r>
              <a:rPr lang="en-GB" dirty="0" smtClean="0">
                <a:latin typeface="Calibri" panose="020F0502020204030204" pitchFamily="34" charset="0"/>
                <a:cs typeface="Calibri" panose="020F0502020204030204" pitchFamily="34" charset="0"/>
              </a:rPr>
              <a:t>’</a:t>
            </a:r>
            <a:endParaRPr lang="en-GB" dirty="0" smtClean="0">
              <a:latin typeface="Calibri" panose="020F0502020204030204" pitchFamily="34" charset="0"/>
              <a:cs typeface="Calibri" panose="020F0502020204030204" pitchFamily="34" charset="0"/>
            </a:endParaRPr>
          </a:p>
          <a:p>
            <a:pPr lvl="0">
              <a:buNone/>
            </a:pPr>
            <a:r>
              <a:rPr lang="en-GB" dirty="0" smtClean="0">
                <a:latin typeface="Calibri" panose="020F0502020204030204" pitchFamily="34" charset="0"/>
                <a:cs typeface="Calibri" panose="020F0502020204030204" pitchFamily="34" charset="0"/>
              </a:rPr>
              <a:t>	who</a:t>
            </a:r>
          </a:p>
          <a:p>
            <a:pPr lvl="2"/>
            <a:r>
              <a:rPr lang="en-GB" dirty="0" smtClean="0">
                <a:latin typeface="Calibri" panose="020F0502020204030204" pitchFamily="34" charset="0"/>
                <a:cs typeface="Calibri" panose="020F0502020204030204" pitchFamily="34" charset="0"/>
              </a:rPr>
              <a:t>have </a:t>
            </a:r>
            <a:r>
              <a:rPr lang="en-GB" dirty="0" smtClean="0">
                <a:solidFill>
                  <a:srgbClr val="C00000"/>
                </a:solidFill>
                <a:latin typeface="Calibri" panose="020F0502020204030204" pitchFamily="34" charset="0"/>
                <a:cs typeface="Calibri" panose="020F0502020204030204" pitchFamily="34" charset="0"/>
              </a:rPr>
              <a:t>had to leave </a:t>
            </a:r>
            <a:r>
              <a:rPr lang="en-GB" dirty="0" smtClean="0">
                <a:latin typeface="Calibri" panose="020F0502020204030204" pitchFamily="34" charset="0"/>
                <a:cs typeface="Calibri" panose="020F0502020204030204" pitchFamily="34" charset="0"/>
              </a:rPr>
              <a:t>their country or region of origin, </a:t>
            </a:r>
          </a:p>
          <a:p>
            <a:pPr lvl="2"/>
            <a:r>
              <a:rPr lang="en-GB" dirty="0" smtClean="0">
                <a:latin typeface="Calibri" panose="020F0502020204030204" pitchFamily="34" charset="0"/>
                <a:cs typeface="Calibri" panose="020F0502020204030204" pitchFamily="34" charset="0"/>
              </a:rPr>
              <a:t>or have been </a:t>
            </a:r>
            <a:r>
              <a:rPr lang="en-GB" dirty="0" smtClean="0">
                <a:solidFill>
                  <a:srgbClr val="C00000"/>
                </a:solidFill>
                <a:latin typeface="Calibri" panose="020F0502020204030204" pitchFamily="34" charset="0"/>
                <a:cs typeface="Calibri" panose="020F0502020204030204" pitchFamily="34" charset="0"/>
              </a:rPr>
              <a:t>evacuated</a:t>
            </a:r>
            <a:r>
              <a:rPr lang="en-GB" dirty="0" smtClean="0">
                <a:latin typeface="Calibri" panose="020F0502020204030204" pitchFamily="34" charset="0"/>
                <a:cs typeface="Calibri" panose="020F0502020204030204" pitchFamily="34" charset="0"/>
              </a:rPr>
              <a:t>,</a:t>
            </a:r>
          </a:p>
          <a:p>
            <a:pPr lvl="2"/>
            <a:r>
              <a:rPr lang="en-GB" dirty="0" smtClean="0">
                <a:latin typeface="Calibri" panose="020F0502020204030204" pitchFamily="34" charset="0"/>
                <a:cs typeface="Calibri" panose="020F0502020204030204" pitchFamily="34" charset="0"/>
              </a:rPr>
              <a:t>and are unable to return in safe and durable conditions </a:t>
            </a:r>
          </a:p>
          <a:p>
            <a:pPr lvl="0">
              <a:buNone/>
            </a:pPr>
            <a:endParaRPr lang="en-GB" dirty="0" smtClean="0">
              <a:latin typeface="Calibri" panose="020F0502020204030204" pitchFamily="34" charset="0"/>
              <a:cs typeface="Calibri" panose="020F0502020204030204" pitchFamily="34" charset="0"/>
            </a:endParaRPr>
          </a:p>
          <a:p>
            <a:pPr lvl="0">
              <a:buNone/>
            </a:pPr>
            <a:r>
              <a:rPr lang="en-GB" dirty="0" smtClean="0">
                <a:latin typeface="Calibri" panose="020F0502020204030204" pitchFamily="34" charset="0"/>
                <a:cs typeface="Calibri" panose="020F0502020204030204" pitchFamily="34" charset="0"/>
              </a:rPr>
              <a:t>in particular:</a:t>
            </a:r>
          </a:p>
          <a:p>
            <a:pPr lvl="1">
              <a:buNone/>
            </a:pPr>
            <a:r>
              <a:rPr lang="en-GB" dirty="0" smtClean="0">
                <a:latin typeface="Calibri" panose="020F0502020204030204" pitchFamily="34" charset="0"/>
                <a:cs typeface="Calibri" panose="020F0502020204030204" pitchFamily="34" charset="0"/>
              </a:rPr>
              <a:t>(i) persons who have fled areas of </a:t>
            </a:r>
            <a:r>
              <a:rPr lang="en-GB" dirty="0" smtClean="0">
                <a:solidFill>
                  <a:srgbClr val="C00000"/>
                </a:solidFill>
                <a:latin typeface="Calibri" panose="020F0502020204030204" pitchFamily="34" charset="0"/>
                <a:cs typeface="Calibri" panose="020F0502020204030204" pitchFamily="34" charset="0"/>
              </a:rPr>
              <a:t>armed conflict or</a:t>
            </a:r>
          </a:p>
          <a:p>
            <a:pPr lvl="1">
              <a:buNone/>
            </a:pPr>
            <a:r>
              <a:rPr lang="en-GB" dirty="0" smtClean="0">
                <a:solidFill>
                  <a:srgbClr val="C00000"/>
                </a:solidFill>
                <a:latin typeface="Calibri" panose="020F0502020204030204" pitchFamily="34" charset="0"/>
                <a:cs typeface="Calibri" panose="020F0502020204030204" pitchFamily="34" charset="0"/>
              </a:rPr>
              <a:t>endemic violence;</a:t>
            </a:r>
          </a:p>
          <a:p>
            <a:pPr lvl="1">
              <a:buNone/>
            </a:pPr>
            <a:r>
              <a:rPr lang="en-GB" dirty="0" smtClean="0">
                <a:latin typeface="Calibri" panose="020F0502020204030204" pitchFamily="34" charset="0"/>
                <a:cs typeface="Calibri" panose="020F0502020204030204" pitchFamily="34" charset="0"/>
              </a:rPr>
              <a:t>(ii) persons at </a:t>
            </a:r>
            <a:r>
              <a:rPr lang="en-GB" dirty="0" smtClean="0">
                <a:solidFill>
                  <a:srgbClr val="C00000"/>
                </a:solidFill>
                <a:latin typeface="Calibri" panose="020F0502020204030204" pitchFamily="34" charset="0"/>
                <a:cs typeface="Calibri" panose="020F0502020204030204" pitchFamily="34" charset="0"/>
              </a:rPr>
              <a:t>serious risk of</a:t>
            </a:r>
            <a:r>
              <a:rPr lang="en-GB" dirty="0" smtClean="0">
                <a:latin typeface="Calibri" panose="020F0502020204030204" pitchFamily="34" charset="0"/>
                <a:cs typeface="Calibri" panose="020F0502020204030204" pitchFamily="34" charset="0"/>
              </a:rPr>
              <a:t>, or who have been the victims</a:t>
            </a:r>
          </a:p>
          <a:p>
            <a:pPr lvl="1">
              <a:buNone/>
            </a:pPr>
            <a:r>
              <a:rPr lang="en-GB" dirty="0" smtClean="0">
                <a:latin typeface="Calibri" panose="020F0502020204030204" pitchFamily="34" charset="0"/>
                <a:cs typeface="Calibri" panose="020F0502020204030204" pitchFamily="34" charset="0"/>
              </a:rPr>
              <a:t>of, </a:t>
            </a:r>
            <a:r>
              <a:rPr lang="en-GB" dirty="0" smtClean="0">
                <a:solidFill>
                  <a:srgbClr val="C00000"/>
                </a:solidFill>
                <a:latin typeface="Calibri" panose="020F0502020204030204" pitchFamily="34" charset="0"/>
                <a:cs typeface="Calibri" panose="020F0502020204030204" pitchFamily="34" charset="0"/>
              </a:rPr>
              <a:t>systematic or generalised violations</a:t>
            </a:r>
            <a:r>
              <a:rPr lang="en-GB" dirty="0" smtClean="0">
                <a:latin typeface="Calibri" panose="020F0502020204030204" pitchFamily="34" charset="0"/>
                <a:cs typeface="Calibri" panose="020F0502020204030204" pitchFamily="34" charset="0"/>
              </a:rPr>
              <a:t> of their </a:t>
            </a:r>
            <a:r>
              <a:rPr lang="en-GB" dirty="0" smtClean="0">
                <a:solidFill>
                  <a:srgbClr val="C00000"/>
                </a:solidFill>
                <a:latin typeface="Calibri" panose="020F0502020204030204" pitchFamily="34" charset="0"/>
                <a:cs typeface="Calibri" panose="020F0502020204030204" pitchFamily="34" charset="0"/>
              </a:rPr>
              <a:t>human rights;</a:t>
            </a:r>
            <a:endParaRPr lang="en-GB"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704207"/>
      </p:ext>
    </p:extLst>
  </p:cSld>
  <p:clrMapOvr>
    <a:masterClrMapping/>
  </p:clrMapOvr>
  <p:transition>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lang="en-GB" dirty="0" smtClean="0">
                <a:latin typeface="Calibri" panose="020F0502020204030204" pitchFamily="34" charset="0"/>
                <a:cs typeface="Calibri" panose="020F0502020204030204" pitchFamily="34" charset="0"/>
              </a:rPr>
              <a:t>Temporary Protection Directive</a:t>
            </a:r>
            <a:endParaRPr lang="en-GB" dirty="0">
              <a:latin typeface="Calibri" panose="020F0502020204030204" pitchFamily="34" charset="0"/>
              <a:cs typeface="Calibri" panose="020F0502020204030204" pitchFamily="34" charset="0"/>
            </a:endParaRPr>
          </a:p>
        </p:txBody>
      </p:sp>
      <p:sp>
        <p:nvSpPr>
          <p:cNvPr id="3" name="Text Placeholder 2"/>
          <p:cNvSpPr txBox="1">
            <a:spLocks noGrp="1"/>
          </p:cNvSpPr>
          <p:nvPr>
            <p:ph idx="1"/>
          </p:nvPr>
        </p:nvSpPr>
        <p:spPr>
          <a:xfrm>
            <a:off x="684213" y="1125538"/>
            <a:ext cx="7772401" cy="5375275"/>
          </a:xfrm>
          <a:prstGeom prst="rect">
            <a:avLst/>
          </a:prstGeom>
        </p:spPr>
        <p:txBody>
          <a:bodyPr/>
          <a:lstStyle>
            <a:lvl1pPr lvl="0">
              <a:defRPr/>
            </a:lvl1pPr>
          </a:lstStyle>
          <a:p>
            <a:pPr lvl="0">
              <a:lnSpc>
                <a:spcPct val="90000"/>
              </a:lnSpc>
            </a:pPr>
            <a:r>
              <a:rPr lang="en-GB" dirty="0" smtClean="0">
                <a:solidFill>
                  <a:srgbClr val="C00000"/>
                </a:solidFill>
                <a:latin typeface="Calibri" panose="020F0502020204030204" pitchFamily="34" charset="0"/>
                <a:cs typeface="Calibri" panose="020F0502020204030204" pitchFamily="34" charset="0"/>
              </a:rPr>
              <a:t>Mass influx </a:t>
            </a:r>
            <a:r>
              <a:rPr lang="en-GB" dirty="0" smtClean="0">
                <a:latin typeface="Calibri" panose="020F0502020204030204" pitchFamily="34" charset="0"/>
                <a:cs typeface="Calibri" panose="020F0502020204030204" pitchFamily="34" charset="0"/>
              </a:rPr>
              <a:t>means arrival in the Community</a:t>
            </a:r>
          </a:p>
          <a:p>
            <a:pPr lvl="0">
              <a:lnSpc>
                <a:spcPct val="90000"/>
              </a:lnSpc>
              <a:buNone/>
            </a:pPr>
            <a:r>
              <a:rPr lang="en-GB" dirty="0" smtClean="0">
                <a:latin typeface="Calibri" panose="020F0502020204030204" pitchFamily="34" charset="0"/>
                <a:cs typeface="Calibri" panose="020F0502020204030204" pitchFamily="34" charset="0"/>
              </a:rPr>
              <a:t> 		of a large number of displaced persons, </a:t>
            </a:r>
          </a:p>
          <a:p>
            <a:pPr lvl="0">
              <a:lnSpc>
                <a:spcPct val="90000"/>
              </a:lnSpc>
              <a:buNone/>
            </a:pPr>
            <a:r>
              <a:rPr lang="en-GB" dirty="0" smtClean="0">
                <a:latin typeface="Calibri" panose="020F0502020204030204" pitchFamily="34" charset="0"/>
                <a:cs typeface="Calibri" panose="020F0502020204030204" pitchFamily="34" charset="0"/>
              </a:rPr>
              <a:t>		who come from a specific country or geographical 	area</a:t>
            </a:r>
          </a:p>
          <a:p>
            <a:pPr lvl="0">
              <a:lnSpc>
                <a:spcPct val="90000"/>
              </a:lnSpc>
            </a:pPr>
            <a:r>
              <a:rPr lang="en-GB" dirty="0" smtClean="0">
                <a:latin typeface="Calibri" panose="020F0502020204030204" pitchFamily="34" charset="0"/>
                <a:cs typeface="Calibri" panose="020F0502020204030204" pitchFamily="34" charset="0"/>
              </a:rPr>
              <a:t>The </a:t>
            </a:r>
            <a:r>
              <a:rPr lang="en-GB" dirty="0" smtClean="0">
                <a:solidFill>
                  <a:srgbClr val="C00000"/>
                </a:solidFill>
                <a:latin typeface="Calibri" panose="020F0502020204030204" pitchFamily="34" charset="0"/>
                <a:cs typeface="Calibri" panose="020F0502020204030204" pitchFamily="34" charset="0"/>
              </a:rPr>
              <a:t>Council decides by qualified majority </a:t>
            </a:r>
            <a:r>
              <a:rPr lang="en-GB" dirty="0" smtClean="0">
                <a:latin typeface="Calibri" panose="020F0502020204030204" pitchFamily="34" charset="0"/>
                <a:cs typeface="Calibri" panose="020F0502020204030204" pitchFamily="34" charset="0"/>
              </a:rPr>
              <a:t>the start and end of T.P.</a:t>
            </a:r>
          </a:p>
          <a:p>
            <a:pPr lvl="0">
              <a:lnSpc>
                <a:spcPct val="90000"/>
              </a:lnSpc>
            </a:pPr>
            <a:r>
              <a:rPr lang="en-GB" dirty="0" smtClean="0">
                <a:latin typeface="Calibri" panose="020F0502020204030204" pitchFamily="34" charset="0"/>
                <a:cs typeface="Calibri" panose="020F0502020204030204" pitchFamily="34" charset="0"/>
              </a:rPr>
              <a:t>Duration</a:t>
            </a:r>
          </a:p>
          <a:p>
            <a:pPr lvl="1">
              <a:lnSpc>
                <a:spcPct val="90000"/>
              </a:lnSpc>
            </a:pPr>
            <a:r>
              <a:rPr lang="en-GB" dirty="0" smtClean="0">
                <a:solidFill>
                  <a:srgbClr val="C00000"/>
                </a:solidFill>
                <a:latin typeface="Calibri" panose="020F0502020204030204" pitchFamily="34" charset="0"/>
                <a:cs typeface="Calibri" panose="020F0502020204030204" pitchFamily="34" charset="0"/>
              </a:rPr>
              <a:t>1 year </a:t>
            </a:r>
            <a:r>
              <a:rPr lang="en-GB" dirty="0" smtClean="0">
                <a:latin typeface="Calibri" panose="020F0502020204030204" pitchFamily="34" charset="0"/>
                <a:cs typeface="Calibri" panose="020F0502020204030204" pitchFamily="34" charset="0"/>
              </a:rPr>
              <a:t>+ max </a:t>
            </a:r>
            <a:r>
              <a:rPr lang="en-GB" dirty="0" smtClean="0">
                <a:solidFill>
                  <a:srgbClr val="C00000"/>
                </a:solidFill>
                <a:latin typeface="Calibri" panose="020F0502020204030204" pitchFamily="34" charset="0"/>
                <a:cs typeface="Calibri" panose="020F0502020204030204" pitchFamily="34" charset="0"/>
              </a:rPr>
              <a:t>two times 6 </a:t>
            </a:r>
            <a:r>
              <a:rPr lang="en-GB" dirty="0" smtClean="0">
                <a:latin typeface="Calibri" panose="020F0502020204030204" pitchFamily="34" charset="0"/>
                <a:cs typeface="Calibri" panose="020F0502020204030204" pitchFamily="34" charset="0"/>
              </a:rPr>
              <a:t>months</a:t>
            </a:r>
          </a:p>
          <a:p>
            <a:pPr lvl="3">
              <a:lnSpc>
                <a:spcPct val="90000"/>
              </a:lnSpc>
              <a:buNone/>
            </a:pPr>
            <a:r>
              <a:rPr lang="en-GB" sz="2400" dirty="0" smtClean="0">
                <a:latin typeface="Calibri" panose="020F0502020204030204" pitchFamily="34" charset="0"/>
                <a:cs typeface="Calibri" panose="020F0502020204030204" pitchFamily="34" charset="0"/>
              </a:rPr>
              <a:t>= total max: </a:t>
            </a:r>
            <a:r>
              <a:rPr lang="en-GB" sz="2400" dirty="0" smtClean="0">
                <a:solidFill>
                  <a:srgbClr val="C00000"/>
                </a:solidFill>
                <a:latin typeface="Calibri" panose="020F0502020204030204" pitchFamily="34" charset="0"/>
                <a:cs typeface="Calibri" panose="020F0502020204030204" pitchFamily="34" charset="0"/>
              </a:rPr>
              <a:t>2 years</a:t>
            </a:r>
            <a:br>
              <a:rPr lang="en-GB" sz="2400" dirty="0" smtClean="0">
                <a:solidFill>
                  <a:srgbClr val="C00000"/>
                </a:solidFill>
                <a:latin typeface="Calibri" panose="020F0502020204030204" pitchFamily="34" charset="0"/>
                <a:cs typeface="Calibri" panose="020F0502020204030204" pitchFamily="34" charset="0"/>
              </a:rPr>
            </a:br>
            <a:endParaRPr lang="en-GB" sz="2400" dirty="0" smtClean="0">
              <a:solidFill>
                <a:srgbClr val="C00000"/>
              </a:solidFill>
              <a:latin typeface="Calibri" panose="020F0502020204030204" pitchFamily="34" charset="0"/>
              <a:cs typeface="Calibri" panose="020F0502020204030204" pitchFamily="34" charset="0"/>
            </a:endParaRPr>
          </a:p>
          <a:p>
            <a:pPr lvl="0">
              <a:lnSpc>
                <a:spcPct val="90000"/>
              </a:lnSpc>
            </a:pPr>
            <a:r>
              <a:rPr lang="en-GB" dirty="0" smtClean="0">
                <a:latin typeface="Calibri" panose="020F0502020204030204" pitchFamily="34" charset="0"/>
                <a:cs typeface="Calibri" panose="020F0502020204030204" pitchFamily="34" charset="0"/>
              </a:rPr>
              <a:t>Council may end it earlier, but must not exceed two years‘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782657"/>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642910" y="285728"/>
            <a:ext cx="7772400" cy="3287288"/>
          </a:xfrm>
        </p:spPr>
        <p:txBody>
          <a:bodyPr>
            <a:normAutofit/>
          </a:bodyPr>
          <a:lstStyle/>
          <a:p>
            <a:pPr eaLnBrk="1" hangingPunct="1">
              <a:defRPr/>
            </a:pPr>
            <a:r>
              <a:rPr lang="en-GB" sz="6000" dirty="0" smtClean="0">
                <a:effectLst>
                  <a:outerShdw blurRad="38100" dist="38100" dir="2700000" algn="tl">
                    <a:srgbClr val="000000">
                      <a:alpha val="43137"/>
                    </a:srgbClr>
                  </a:outerShdw>
                </a:effectLst>
                <a:latin typeface="Calibri" pitchFamily="34" charset="0"/>
                <a:cs typeface="Calibri" panose="020F0502020204030204" pitchFamily="34" charset="0"/>
              </a:rPr>
              <a:t>DEFINITIONS</a:t>
            </a:r>
            <a:endParaRPr lang="en-GB" sz="3200" dirty="0" smtClean="0">
              <a:effectLst>
                <a:outerShdw blurRad="38100" dist="38100" dir="2700000" algn="tl">
                  <a:srgbClr val="000000">
                    <a:alpha val="43137"/>
                  </a:srgbClr>
                </a:outerShdw>
              </a:effectLst>
              <a:latin typeface="Calibri" pitchFamily="34" charset="0"/>
              <a:cs typeface="Calibri" panose="020F0502020204030204" pitchFamily="34" charset="0"/>
            </a:endParaRPr>
          </a:p>
        </p:txBody>
      </p:sp>
    </p:spTree>
    <p:extLst>
      <p:ext uri="{BB962C8B-B14F-4D97-AF65-F5344CB8AC3E}">
        <p14:creationId xmlns:p14="http://schemas.microsoft.com/office/powerpoint/2010/main" val="3196902265"/>
      </p:ext>
    </p:extLst>
  </p:cSld>
  <p:clrMapOvr>
    <a:masterClrMapping/>
  </p:clrMapOvr>
  <p:transition>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latin typeface="Calibri" panose="020F0502020204030204" pitchFamily="34" charset="0"/>
                <a:cs typeface="Calibri" panose="020F0502020204030204" pitchFamily="34" charset="0"/>
              </a:rPr>
              <a:t>Temporary</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Protection</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Directive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3528" y="838200"/>
            <a:ext cx="8352928" cy="5903168"/>
          </a:xfrm>
          <a:solidFill>
            <a:schemeClr val="bg1">
              <a:lumMod val="20000"/>
              <a:lumOff val="80000"/>
              <a:alpha val="18000"/>
            </a:schemeClr>
          </a:solidFill>
        </p:spPr>
        <p:txBody>
          <a:bodyPr>
            <a:normAutofit/>
          </a:bodyPr>
          <a:lstStyle/>
          <a:p>
            <a:pPr algn="ctr"/>
            <a:r>
              <a:rPr lang="hu-HU" sz="2000" b="1" dirty="0" smtClean="0">
                <a:latin typeface="Calibri" panose="020F0502020204030204" pitchFamily="34" charset="0"/>
                <a:cs typeface="Calibri" panose="020F0502020204030204" pitchFamily="34" charset="0"/>
              </a:rPr>
              <a:t>The </a:t>
            </a:r>
            <a:r>
              <a:rPr lang="hu-HU" sz="2000" b="1" dirty="0" err="1" smtClean="0">
                <a:latin typeface="Calibri" panose="020F0502020204030204" pitchFamily="34" charset="0"/>
                <a:cs typeface="Calibri" panose="020F0502020204030204" pitchFamily="34" charset="0"/>
              </a:rPr>
              <a:t>voluntary</a:t>
            </a:r>
            <a:r>
              <a:rPr lang="hu-HU" sz="2000" b="1" dirty="0" smtClean="0">
                <a:latin typeface="Calibri" panose="020F0502020204030204" pitchFamily="34" charset="0"/>
                <a:cs typeface="Calibri" panose="020F0502020204030204" pitchFamily="34" charset="0"/>
              </a:rPr>
              <a:t> </a:t>
            </a:r>
            <a:r>
              <a:rPr lang="hu-HU" sz="2000" b="1" dirty="0" err="1" smtClean="0">
                <a:latin typeface="Calibri" panose="020F0502020204030204" pitchFamily="34" charset="0"/>
                <a:cs typeface="Calibri" panose="020F0502020204030204" pitchFamily="34" charset="0"/>
              </a:rPr>
              <a:t>burden</a:t>
            </a:r>
            <a:r>
              <a:rPr lang="hu-HU" sz="2000" b="1" dirty="0" smtClean="0">
                <a:latin typeface="Calibri" panose="020F0502020204030204" pitchFamily="34" charset="0"/>
                <a:cs typeface="Calibri" panose="020F0502020204030204" pitchFamily="34" charset="0"/>
              </a:rPr>
              <a:t> </a:t>
            </a:r>
            <a:r>
              <a:rPr lang="hu-HU" sz="2000" b="1" dirty="0" err="1" smtClean="0">
                <a:latin typeface="Calibri" panose="020F0502020204030204" pitchFamily="34" charset="0"/>
                <a:cs typeface="Calibri" panose="020F0502020204030204" pitchFamily="34" charset="0"/>
              </a:rPr>
              <a:t>sharing</a:t>
            </a:r>
            <a:r>
              <a:rPr lang="hu-HU" sz="2000" b="1" dirty="0" smtClean="0">
                <a:latin typeface="Calibri" panose="020F0502020204030204" pitchFamily="34" charset="0"/>
                <a:cs typeface="Calibri" panose="020F0502020204030204" pitchFamily="34" charset="0"/>
              </a:rPr>
              <a:t> </a:t>
            </a:r>
            <a:r>
              <a:rPr lang="hu-HU" sz="2000" b="1" dirty="0" err="1" smtClean="0">
                <a:latin typeface="Calibri" panose="020F0502020204030204" pitchFamily="34" charset="0"/>
                <a:cs typeface="Calibri" panose="020F0502020204030204" pitchFamily="34" charset="0"/>
              </a:rPr>
              <a:t>model</a:t>
            </a:r>
            <a:endParaRPr lang="hu-HU" sz="2000" b="1" dirty="0" smtClean="0">
              <a:latin typeface="Calibri" panose="020F0502020204030204" pitchFamily="34" charset="0"/>
              <a:cs typeface="Calibri" panose="020F0502020204030204" pitchFamily="34" charset="0"/>
            </a:endParaRPr>
          </a:p>
          <a:p>
            <a:pPr>
              <a:lnSpc>
                <a:spcPts val="2400"/>
              </a:lnSpc>
            </a:pPr>
            <a:r>
              <a:rPr lang="hu-HU" sz="2000" dirty="0" err="1" smtClean="0">
                <a:latin typeface="Calibri" panose="020F0502020204030204" pitchFamily="34" charset="0"/>
                <a:cs typeface="Calibri" panose="020F0502020204030204" pitchFamily="34" charset="0"/>
              </a:rPr>
              <a:t>Preamble</a:t>
            </a:r>
            <a:r>
              <a:rPr lang="hu-H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It </a:t>
            </a:r>
            <a:r>
              <a:rPr lang="en-US" sz="2000" dirty="0">
                <a:latin typeface="Calibri" panose="020F0502020204030204" pitchFamily="34" charset="0"/>
                <a:cs typeface="Calibri" panose="020F0502020204030204" pitchFamily="34" charset="0"/>
              </a:rPr>
              <a:t>is therefore necessary </a:t>
            </a:r>
            <a:r>
              <a:rPr lang="hu-HU" sz="2000" dirty="0" smtClean="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to </a:t>
            </a:r>
            <a:r>
              <a:rPr lang="en-US" sz="2000" dirty="0">
                <a:latin typeface="Calibri" panose="020F0502020204030204" pitchFamily="34" charset="0"/>
                <a:cs typeface="Calibri" panose="020F0502020204030204" pitchFamily="34" charset="0"/>
              </a:rPr>
              <a:t>take </a:t>
            </a:r>
            <a:r>
              <a:rPr lang="en-US" sz="2000" dirty="0" smtClean="0">
                <a:latin typeface="Calibri" panose="020F0502020204030204" pitchFamily="34" charset="0"/>
                <a:cs typeface="Calibri" panose="020F0502020204030204" pitchFamily="34" charset="0"/>
              </a:rPr>
              <a:t>measures</a:t>
            </a:r>
            <a:endParaRPr lang="hu-HU" sz="2000" dirty="0" smtClean="0">
              <a:latin typeface="Calibri" panose="020F0502020204030204" pitchFamily="34" charset="0"/>
              <a:cs typeface="Calibri" panose="020F0502020204030204" pitchFamily="34" charset="0"/>
            </a:endParaRPr>
          </a:p>
          <a:p>
            <a:pPr>
              <a:lnSpc>
                <a:spcPts val="2400"/>
              </a:lnSpc>
            </a:pPr>
            <a:r>
              <a:rPr lang="en-US" sz="2000" dirty="0" smtClean="0">
                <a:latin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cs typeface="Calibri" panose="020F0502020204030204" pitchFamily="34" charset="0"/>
              </a:rPr>
              <a:t>to</a:t>
            </a:r>
            <a:r>
              <a:rPr lang="hu-HU" sz="2000" dirty="0" smtClean="0">
                <a:solidFill>
                  <a:srgbClr val="C00000"/>
                </a:solidFill>
                <a:latin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cs typeface="Calibri" panose="020F0502020204030204" pitchFamily="34" charset="0"/>
              </a:rPr>
              <a:t>promote </a:t>
            </a:r>
            <a:r>
              <a:rPr lang="en-US" sz="2000" dirty="0">
                <a:solidFill>
                  <a:srgbClr val="C00000"/>
                </a:solidFill>
                <a:latin typeface="Calibri" panose="020F0502020204030204" pitchFamily="34" charset="0"/>
                <a:cs typeface="Calibri" panose="020F0502020204030204" pitchFamily="34" charset="0"/>
              </a:rPr>
              <a:t>a balance </a:t>
            </a:r>
            <a:r>
              <a:rPr lang="en-US" sz="2000" dirty="0" smtClean="0">
                <a:solidFill>
                  <a:srgbClr val="C00000"/>
                </a:solidFill>
                <a:latin typeface="Calibri" panose="020F0502020204030204" pitchFamily="34" charset="0"/>
                <a:cs typeface="Calibri" panose="020F0502020204030204" pitchFamily="34" charset="0"/>
              </a:rPr>
              <a:t>of </a:t>
            </a:r>
            <a:r>
              <a:rPr lang="en-US" sz="2000" dirty="0">
                <a:solidFill>
                  <a:srgbClr val="C00000"/>
                </a:solidFill>
                <a:latin typeface="Calibri" panose="020F0502020204030204" pitchFamily="34" charset="0"/>
                <a:cs typeface="Calibri" panose="020F0502020204030204" pitchFamily="34" charset="0"/>
              </a:rPr>
              <a:t>efforts</a:t>
            </a:r>
            <a:r>
              <a:rPr lang="en-US" sz="2000" dirty="0">
                <a:latin typeface="Calibri" panose="020F0502020204030204" pitchFamily="34" charset="0"/>
                <a:cs typeface="Calibri" panose="020F0502020204030204" pitchFamily="34" charset="0"/>
              </a:rPr>
              <a:t> between </a:t>
            </a:r>
            <a:r>
              <a:rPr lang="en-US" sz="2000" dirty="0" smtClean="0">
                <a:latin typeface="Calibri" panose="020F0502020204030204" pitchFamily="34" charset="0"/>
                <a:cs typeface="Calibri" panose="020F0502020204030204" pitchFamily="34" charset="0"/>
              </a:rPr>
              <a:t>the</a:t>
            </a:r>
            <a:endParaRPr lang="hu-HU" sz="2000" dirty="0" smtClean="0">
              <a:latin typeface="Calibri" panose="020F0502020204030204" pitchFamily="34" charset="0"/>
              <a:cs typeface="Calibri" panose="020F0502020204030204" pitchFamily="34" charset="0"/>
            </a:endParaRPr>
          </a:p>
          <a:p>
            <a:pPr>
              <a:lnSpc>
                <a:spcPts val="2400"/>
              </a:lnSpc>
            </a:pP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Member </a:t>
            </a:r>
            <a:r>
              <a:rPr lang="en-US" sz="2000" dirty="0" smtClean="0">
                <a:latin typeface="Calibri" panose="020F0502020204030204" pitchFamily="34" charset="0"/>
                <a:cs typeface="Calibri" panose="020F0502020204030204" pitchFamily="34" charset="0"/>
              </a:rPr>
              <a:t>States</a:t>
            </a:r>
            <a:r>
              <a:rPr lang="hu-H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in </a:t>
            </a:r>
            <a:r>
              <a:rPr lang="en-US" sz="2000" dirty="0">
                <a:latin typeface="Calibri" panose="020F0502020204030204" pitchFamily="34" charset="0"/>
                <a:cs typeface="Calibri" panose="020F0502020204030204" pitchFamily="34" charset="0"/>
              </a:rPr>
              <a:t>receiving </a:t>
            </a:r>
            <a:r>
              <a:rPr lang="en-US" sz="2000" dirty="0" smtClean="0">
                <a:latin typeface="Calibri" panose="020F0502020204030204" pitchFamily="34" charset="0"/>
                <a:cs typeface="Calibri" panose="020F0502020204030204" pitchFamily="34" charset="0"/>
              </a:rPr>
              <a:t>and</a:t>
            </a:r>
            <a:r>
              <a:rPr lang="hu-H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bearing </a:t>
            </a:r>
            <a:endParaRPr lang="hu-HU" sz="2000" dirty="0" smtClean="0">
              <a:latin typeface="Calibri" panose="020F0502020204030204" pitchFamily="34" charset="0"/>
              <a:cs typeface="Calibri" panose="020F0502020204030204" pitchFamily="34" charset="0"/>
            </a:endParaRPr>
          </a:p>
          <a:p>
            <a:pPr>
              <a:lnSpc>
                <a:spcPts val="2400"/>
              </a:lnSpc>
            </a:pP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consequences of </a:t>
            </a:r>
            <a:r>
              <a:rPr lang="en-US" sz="2000" dirty="0" smtClean="0">
                <a:latin typeface="Calibri" panose="020F0502020204030204" pitchFamily="34" charset="0"/>
                <a:cs typeface="Calibri" panose="020F0502020204030204" pitchFamily="34" charset="0"/>
              </a:rPr>
              <a:t>receiving</a:t>
            </a:r>
            <a:r>
              <a:rPr lang="hu-HU" sz="2000" dirty="0" smtClean="0">
                <a:latin typeface="Calibri" panose="020F0502020204030204" pitchFamily="34" charset="0"/>
                <a:cs typeface="Calibri" panose="020F0502020204030204" pitchFamily="34" charset="0"/>
              </a:rPr>
              <a:t> </a:t>
            </a:r>
          </a:p>
          <a:p>
            <a:pPr>
              <a:lnSpc>
                <a:spcPts val="2400"/>
              </a:lnSpc>
            </a:pPr>
            <a:r>
              <a:rPr lang="en-GB" sz="2000" dirty="0" smtClean="0">
                <a:latin typeface="Calibri" panose="020F0502020204030204" pitchFamily="34" charset="0"/>
                <a:cs typeface="Calibri" panose="020F0502020204030204" pitchFamily="34" charset="0"/>
              </a:rPr>
              <a:t>such </a:t>
            </a:r>
            <a:r>
              <a:rPr lang="en-GB" sz="2000" dirty="0">
                <a:latin typeface="Calibri" panose="020F0502020204030204" pitchFamily="34" charset="0"/>
                <a:cs typeface="Calibri" panose="020F0502020204030204" pitchFamily="34" charset="0"/>
              </a:rPr>
              <a:t>persons</a:t>
            </a:r>
            <a:r>
              <a:rPr lang="en-GB" sz="2000" dirty="0" smtClean="0">
                <a:latin typeface="Calibri" panose="020F0502020204030204" pitchFamily="34" charset="0"/>
                <a:cs typeface="Calibri" panose="020F0502020204030204" pitchFamily="34" charset="0"/>
              </a:rPr>
              <a:t>.</a:t>
            </a:r>
            <a:r>
              <a:rPr lang="hu-HU" sz="2000" dirty="0" smtClean="0">
                <a:latin typeface="Calibri" panose="020F0502020204030204" pitchFamily="34" charset="0"/>
                <a:cs typeface="Calibri" panose="020F0502020204030204" pitchFamily="34" charset="0"/>
              </a:rPr>
              <a:t>” </a:t>
            </a:r>
            <a:r>
              <a:rPr lang="hu-HU" sz="2000" dirty="0">
                <a:latin typeface="Calibri" panose="020F0502020204030204" pitchFamily="34" charset="0"/>
                <a:cs typeface="Calibri" panose="020F0502020204030204" pitchFamily="34" charset="0"/>
              </a:rPr>
              <a:t>...</a:t>
            </a:r>
            <a:br>
              <a:rPr lang="hu-HU" sz="2000" dirty="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Provision should be made </a:t>
            </a:r>
            <a:r>
              <a:rPr lang="en-US" sz="2000" dirty="0" smtClean="0">
                <a:latin typeface="Calibri" panose="020F0502020204030204" pitchFamily="34" charset="0"/>
                <a:cs typeface="Calibri" panose="020F0502020204030204" pitchFamily="34" charset="0"/>
              </a:rPr>
              <a:t>for</a:t>
            </a:r>
            <a:r>
              <a:rPr lang="hu-HU" sz="2000" dirty="0" smtClean="0">
                <a:latin typeface="Calibri" panose="020F0502020204030204" pitchFamily="34" charset="0"/>
                <a:cs typeface="Calibri" panose="020F0502020204030204" pitchFamily="34" charset="0"/>
              </a:rPr>
              <a:t/>
            </a:r>
            <a:br>
              <a:rPr lang="hu-HU"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t>
            </a:r>
            <a:r>
              <a:rPr lang="en-US" sz="2000" dirty="0">
                <a:solidFill>
                  <a:srgbClr val="C00000"/>
                </a:solidFill>
                <a:latin typeface="Calibri" panose="020F0502020204030204" pitchFamily="34" charset="0"/>
                <a:cs typeface="Calibri" panose="020F0502020204030204" pitchFamily="34" charset="0"/>
              </a:rPr>
              <a:t>a solidarity </a:t>
            </a:r>
            <a:r>
              <a:rPr lang="en-US" sz="2000" dirty="0" smtClean="0">
                <a:solidFill>
                  <a:srgbClr val="C00000"/>
                </a:solidFill>
                <a:latin typeface="Calibri" panose="020F0502020204030204" pitchFamily="34" charset="0"/>
                <a:cs typeface="Calibri" panose="020F0502020204030204" pitchFamily="34" charset="0"/>
              </a:rPr>
              <a:t>mechanism</a:t>
            </a:r>
            <a:r>
              <a:rPr lang="hu-HU" sz="2000" dirty="0" smtClean="0">
                <a:latin typeface="Calibri" panose="020F0502020204030204" pitchFamily="34" charset="0"/>
                <a:cs typeface="Calibri" panose="020F0502020204030204" pitchFamily="34" charset="0"/>
              </a:rPr>
              <a:t> </a:t>
            </a:r>
            <a:r>
              <a:rPr lang="hu-HU" sz="2000" dirty="0" smtClean="0">
                <a:latin typeface="Calibri" panose="020F0502020204030204" pitchFamily="34" charset="0"/>
                <a:cs typeface="Calibri" panose="020F0502020204030204" pitchFamily="34" charset="0"/>
              </a:rPr>
              <a:t/>
            </a:r>
            <a:br>
              <a:rPr lang="hu-HU" sz="2000" dirty="0" smtClean="0">
                <a:latin typeface="Calibri" panose="020F0502020204030204" pitchFamily="34" charset="0"/>
                <a:cs typeface="Calibri" panose="020F0502020204030204" pitchFamily="34" charset="0"/>
              </a:rPr>
            </a:br>
            <a:r>
              <a:rPr lang="hu-HU" sz="2000" dirty="0" smtClean="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mechanism should consist </a:t>
            </a:r>
            <a:r>
              <a:rPr lang="hu-HU" sz="2000" dirty="0" smtClean="0">
                <a:latin typeface="Calibri" panose="020F0502020204030204" pitchFamily="34" charset="0"/>
                <a:cs typeface="Calibri" panose="020F0502020204030204" pitchFamily="34" charset="0"/>
              </a:rPr>
              <a:t/>
            </a:r>
            <a:br>
              <a:rPr lang="hu-HU"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of</a:t>
            </a:r>
            <a:r>
              <a:rPr lang="hu-HU" sz="2000" dirty="0" smtClean="0">
                <a:latin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cs typeface="Calibri" panose="020F0502020204030204" pitchFamily="34" charset="0"/>
              </a:rPr>
              <a:t>two</a:t>
            </a:r>
            <a:r>
              <a:rPr lang="hu-HU" sz="2000" dirty="0" smtClean="0">
                <a:solidFill>
                  <a:srgbClr val="C00000"/>
                </a:solidFill>
                <a:latin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cs typeface="Calibri" panose="020F0502020204030204" pitchFamily="34" charset="0"/>
              </a:rPr>
              <a:t> </a:t>
            </a:r>
            <a:r>
              <a:rPr lang="en-US" sz="2000" dirty="0">
                <a:solidFill>
                  <a:srgbClr val="C00000"/>
                </a:solidFill>
                <a:latin typeface="Calibri" panose="020F0502020204030204" pitchFamily="34" charset="0"/>
                <a:cs typeface="Calibri" panose="020F0502020204030204" pitchFamily="34" charset="0"/>
              </a:rPr>
              <a:t>components</a:t>
            </a:r>
            <a:r>
              <a:rPr lang="en-US" sz="2000" dirty="0" smtClean="0">
                <a:latin typeface="Calibri" panose="020F0502020204030204" pitchFamily="34" charset="0"/>
                <a:cs typeface="Calibri" panose="020F0502020204030204" pitchFamily="34" charset="0"/>
              </a:rPr>
              <a:t>.</a:t>
            </a:r>
            <a:r>
              <a:rPr lang="hu-HU" sz="2000" dirty="0" smtClean="0">
                <a:latin typeface="Calibri" panose="020F0502020204030204" pitchFamily="34" charset="0"/>
                <a:cs typeface="Calibri" panose="020F0502020204030204" pitchFamily="34" charset="0"/>
              </a:rPr>
              <a:t/>
            </a:r>
            <a:br>
              <a:rPr lang="hu-HU"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first is </a:t>
            </a:r>
            <a:r>
              <a:rPr lang="en-US" sz="2000" dirty="0">
                <a:solidFill>
                  <a:srgbClr val="C00000"/>
                </a:solidFill>
                <a:latin typeface="Calibri" panose="020F0502020204030204" pitchFamily="34" charset="0"/>
                <a:cs typeface="Calibri" panose="020F0502020204030204" pitchFamily="34" charset="0"/>
              </a:rPr>
              <a:t>financial</a:t>
            </a:r>
            <a:r>
              <a:rPr lang="en-US" sz="2000" dirty="0">
                <a:latin typeface="Calibri" panose="020F0502020204030204" pitchFamily="34" charset="0"/>
                <a:cs typeface="Calibri" panose="020F0502020204030204" pitchFamily="34" charset="0"/>
              </a:rPr>
              <a:t> and </a:t>
            </a:r>
            <a:r>
              <a:rPr lang="hu-H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the </a:t>
            </a:r>
            <a:r>
              <a:rPr lang="en-US" sz="2000" dirty="0" smtClean="0">
                <a:latin typeface="Calibri" panose="020F0502020204030204" pitchFamily="34" charset="0"/>
                <a:cs typeface="Calibri" panose="020F0502020204030204" pitchFamily="34" charset="0"/>
              </a:rPr>
              <a:t>second</a:t>
            </a:r>
            <a:r>
              <a:rPr lang="hu-HU" sz="2000" dirty="0" smtClean="0">
                <a:latin typeface="Calibri" panose="020F0502020204030204" pitchFamily="34" charset="0"/>
                <a:cs typeface="Calibri" panose="020F0502020204030204" pitchFamily="34" charset="0"/>
              </a:rPr>
              <a:t>  c</a:t>
            </a:r>
            <a:r>
              <a:rPr lang="en-US" sz="2000" dirty="0" err="1" smtClean="0">
                <a:latin typeface="Calibri" panose="020F0502020204030204" pitchFamily="34" charset="0"/>
                <a:cs typeface="Calibri" panose="020F0502020204030204" pitchFamily="34" charset="0"/>
              </a:rPr>
              <a:t>oncerns</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a:t>
            </a:r>
            <a:r>
              <a:rPr lang="en-US" sz="2000" dirty="0">
                <a:solidFill>
                  <a:srgbClr val="C00000"/>
                </a:solidFill>
                <a:latin typeface="Calibri" panose="020F0502020204030204" pitchFamily="34" charset="0"/>
                <a:cs typeface="Calibri" panose="020F0502020204030204" pitchFamily="34" charset="0"/>
              </a:rPr>
              <a:t>actual </a:t>
            </a:r>
            <a:r>
              <a:rPr lang="hu-HU" sz="2000" dirty="0" smtClean="0">
                <a:solidFill>
                  <a:srgbClr val="C00000"/>
                </a:solidFill>
                <a:latin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cs typeface="Calibri" panose="020F0502020204030204" pitchFamily="34" charset="0"/>
              </a:rPr>
              <a:t>reception </a:t>
            </a:r>
            <a:r>
              <a:rPr lang="en-US" sz="2000" dirty="0">
                <a:solidFill>
                  <a:srgbClr val="C00000"/>
                </a:solidFill>
                <a:latin typeface="Calibri" panose="020F0502020204030204" pitchFamily="34" charset="0"/>
                <a:cs typeface="Calibri" panose="020F0502020204030204" pitchFamily="34" charset="0"/>
              </a:rPr>
              <a:t>of persons</a:t>
            </a:r>
            <a:r>
              <a:rPr lang="en-US" sz="2000" dirty="0">
                <a:latin typeface="Calibri" panose="020F0502020204030204" pitchFamily="34" charset="0"/>
                <a:cs typeface="Calibri" panose="020F0502020204030204" pitchFamily="34" charset="0"/>
              </a:rPr>
              <a:t> in </a:t>
            </a:r>
            <a:r>
              <a:rPr lang="en-US" sz="2000" dirty="0" smtClean="0">
                <a:latin typeface="Calibri" panose="020F0502020204030204" pitchFamily="34" charset="0"/>
                <a:cs typeface="Calibri" panose="020F0502020204030204" pitchFamily="34" charset="0"/>
              </a:rPr>
              <a:t>the</a:t>
            </a:r>
            <a:r>
              <a:rPr lang="hu-H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Member</a:t>
            </a:r>
            <a:r>
              <a:rPr lang="en-GB" sz="2000" dirty="0" smtClean="0">
                <a:latin typeface="Calibri" panose="020F0502020204030204" pitchFamily="34" charset="0"/>
                <a:cs typeface="Calibri" panose="020F0502020204030204" pitchFamily="34" charset="0"/>
              </a:rPr>
              <a:t>States.</a:t>
            </a:r>
            <a:r>
              <a:rPr lang="hu-HU" sz="2000" dirty="0" smtClean="0">
                <a:latin typeface="Calibri" panose="020F0502020204030204" pitchFamily="34" charset="0"/>
                <a:cs typeface="Calibri" panose="020F0502020204030204" pitchFamily="34" charset="0"/>
              </a:rPr>
              <a:t>”</a:t>
            </a:r>
          </a:p>
          <a:p>
            <a:pPr>
              <a:lnSpc>
                <a:spcPts val="2400"/>
              </a:lnSpc>
            </a:pPr>
            <a:r>
              <a:rPr lang="hu-HU" sz="2000" dirty="0" smtClean="0">
                <a:solidFill>
                  <a:srgbClr val="C00000"/>
                </a:solidFill>
                <a:latin typeface="Calibri" panose="020F0502020204030204" pitchFamily="34" charset="0"/>
                <a:cs typeface="Calibri" panose="020F0502020204030204" pitchFamily="34" charset="0"/>
              </a:rPr>
              <a:t>Financial: </a:t>
            </a:r>
            <a:r>
              <a:rPr lang="hu-HU" sz="2000" dirty="0" smtClean="0">
                <a:latin typeface="Calibri" panose="020F0502020204030204" pitchFamily="34" charset="0"/>
                <a:cs typeface="Calibri" panose="020F0502020204030204" pitchFamily="34" charset="0"/>
              </a:rPr>
              <a:t> </a:t>
            </a:r>
            <a:r>
              <a:rPr lang="hu-HU" sz="2000" dirty="0" smtClean="0">
                <a:latin typeface="Calibri" panose="020F0502020204030204" pitchFamily="34" charset="0"/>
                <a:cs typeface="Calibri" panose="020F0502020204030204" pitchFamily="34" charset="0"/>
              </a:rPr>
              <a:t>European </a:t>
            </a:r>
            <a:r>
              <a:rPr lang="hu-HU" sz="2000" dirty="0" err="1" smtClean="0">
                <a:latin typeface="Calibri" panose="020F0502020204030204" pitchFamily="34" charset="0"/>
                <a:cs typeface="Calibri" panose="020F0502020204030204" pitchFamily="34" charset="0"/>
              </a:rPr>
              <a:t>refugee</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Fund</a:t>
            </a:r>
            <a:r>
              <a:rPr lang="hu-HU" sz="2000" dirty="0" smtClean="0">
                <a:latin typeface="Calibri" panose="020F0502020204030204" pitchFamily="34" charset="0"/>
                <a:cs typeface="Calibri" panose="020F0502020204030204" pitchFamily="34" charset="0"/>
              </a:rPr>
              <a:t> (§ 24) </a:t>
            </a:r>
            <a:r>
              <a:rPr lang="hu-HU" sz="2000" dirty="0" smtClean="0">
                <a:latin typeface="Calibri" panose="020F0502020204030204" pitchFamily="34" charset="0"/>
                <a:cs typeface="Calibri" panose="020F0502020204030204" pitchFamily="34" charset="0"/>
              </a:rPr>
              <a:t>and  </a:t>
            </a:r>
            <a:r>
              <a:rPr lang="hu-HU" sz="2000" dirty="0" err="1" smtClean="0">
                <a:latin typeface="Calibri" panose="020F0502020204030204" pitchFamily="34" charset="0"/>
                <a:cs typeface="Calibri" panose="020F0502020204030204" pitchFamily="34" charset="0"/>
              </a:rPr>
              <a:t>in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case</a:t>
            </a:r>
            <a:r>
              <a:rPr lang="hu-HU" sz="2000" dirty="0" smtClean="0">
                <a:latin typeface="Calibri" panose="020F0502020204030204" pitchFamily="34" charset="0"/>
                <a:cs typeface="Calibri" panose="020F0502020204030204" pitchFamily="34" charset="0"/>
              </a:rPr>
              <a:t> </a:t>
            </a:r>
            <a:r>
              <a:rPr lang="hu-HU" sz="2000" dirty="0">
                <a:latin typeface="Calibri" panose="020F0502020204030204" pitchFamily="34" charset="0"/>
                <a:cs typeface="Calibri" panose="020F0502020204030204" pitchFamily="34" charset="0"/>
              </a:rPr>
              <a:t>of „</a:t>
            </a:r>
            <a:r>
              <a:rPr lang="hu-HU" sz="2000" dirty="0" err="1">
                <a:latin typeface="Calibri" panose="020F0502020204030204" pitchFamily="34" charset="0"/>
                <a:cs typeface="Calibri" panose="020F0502020204030204" pitchFamily="34" charset="0"/>
              </a:rPr>
              <a:t>sudden</a:t>
            </a:r>
            <a:r>
              <a:rPr lang="hu-HU" sz="2000" dirty="0">
                <a:latin typeface="Calibri" panose="020F0502020204030204" pitchFamily="34" charset="0"/>
                <a:cs typeface="Calibri" panose="020F0502020204030204" pitchFamily="34" charset="0"/>
              </a:rPr>
              <a:t> and </a:t>
            </a:r>
            <a:r>
              <a:rPr lang="hu-HU" sz="2000" dirty="0" smtClean="0">
                <a:latin typeface="Calibri" panose="020F0502020204030204" pitchFamily="34" charset="0"/>
                <a:cs typeface="Calibri" panose="020F0502020204030204" pitchFamily="34" charset="0"/>
              </a:rPr>
              <a:t/>
            </a:r>
            <a:br>
              <a:rPr lang="hu-HU" sz="2000" dirty="0" smtClean="0">
                <a:latin typeface="Calibri" panose="020F0502020204030204" pitchFamily="34" charset="0"/>
                <a:cs typeface="Calibri" panose="020F0502020204030204" pitchFamily="34" charset="0"/>
              </a:rPr>
            </a:br>
            <a:r>
              <a:rPr lang="hu-HU" sz="2000" dirty="0" err="1" smtClean="0">
                <a:latin typeface="Calibri" panose="020F0502020204030204" pitchFamily="34" charset="0"/>
                <a:cs typeface="Calibri" panose="020F0502020204030204" pitchFamily="34" charset="0"/>
              </a:rPr>
              <a:t>massive</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influx</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Council</a:t>
            </a:r>
            <a:r>
              <a:rPr lang="hu-HU" sz="2000" dirty="0" smtClean="0">
                <a:latin typeface="Calibri" panose="020F0502020204030204" pitchFamily="34" charset="0"/>
                <a:cs typeface="Calibri" panose="020F0502020204030204" pitchFamily="34" charset="0"/>
              </a:rPr>
              <a:t> </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may</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recommend</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additional</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support</a:t>
            </a:r>
            <a:r>
              <a:rPr lang="hu-HU" sz="2000" dirty="0" smtClean="0">
                <a:latin typeface="Calibri" panose="020F0502020204030204" pitchFamily="34" charset="0"/>
                <a:cs typeface="Calibri" panose="020F0502020204030204" pitchFamily="34" charset="0"/>
              </a:rPr>
              <a:t>.</a:t>
            </a:r>
          </a:p>
          <a:p>
            <a:pPr>
              <a:lnSpc>
                <a:spcPts val="2400"/>
              </a:lnSpc>
            </a:pPr>
            <a:r>
              <a:rPr lang="hu-HU" sz="2000" dirty="0" smtClean="0">
                <a:solidFill>
                  <a:srgbClr val="C00000"/>
                </a:solidFill>
                <a:latin typeface="Calibri" panose="020F0502020204030204" pitchFamily="34" charset="0"/>
                <a:cs typeface="Calibri" panose="020F0502020204030204" pitchFamily="34" charset="0"/>
              </a:rPr>
              <a:t>Reception of </a:t>
            </a:r>
            <a:r>
              <a:rPr lang="hu-HU" sz="2000" dirty="0" err="1" smtClean="0">
                <a:solidFill>
                  <a:srgbClr val="C00000"/>
                </a:solidFill>
                <a:latin typeface="Calibri" panose="020F0502020204030204" pitchFamily="34" charset="0"/>
                <a:cs typeface="Calibri" panose="020F0502020204030204" pitchFamily="34" charset="0"/>
              </a:rPr>
              <a:t>persons</a:t>
            </a:r>
            <a:r>
              <a:rPr lang="hu-HU" sz="2000" dirty="0" smtClean="0">
                <a:solidFill>
                  <a:srgbClr val="C00000"/>
                </a:solidFill>
                <a:latin typeface="Calibri" panose="020F0502020204030204" pitchFamily="34" charset="0"/>
                <a:cs typeface="Calibri" panose="020F0502020204030204" pitchFamily="34" charset="0"/>
              </a:rPr>
              <a:t>: </a:t>
            </a:r>
            <a:r>
              <a:rPr lang="hu-HU" sz="2000" dirty="0" smtClean="0">
                <a:latin typeface="Calibri" panose="020F0502020204030204" pitchFamily="34" charset="0"/>
                <a:cs typeface="Calibri" panose="020F0502020204030204" pitchFamily="34" charset="0"/>
              </a:rPr>
              <a:t>(§ 25</a:t>
            </a:r>
            <a:r>
              <a:rPr lang="hu-HU" sz="2000" dirty="0" smtClean="0">
                <a:solidFill>
                  <a:srgbClr val="C00000"/>
                </a:solidFill>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Council</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decision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announcing</a:t>
            </a:r>
            <a:r>
              <a:rPr lang="hu-HU" sz="2000" dirty="0" smtClean="0">
                <a:latin typeface="Calibri" panose="020F0502020204030204" pitchFamily="34" charset="0"/>
                <a:cs typeface="Calibri" panose="020F0502020204030204" pitchFamily="34" charset="0"/>
              </a:rPr>
              <a:t> TP </a:t>
            </a:r>
            <a:r>
              <a:rPr lang="hu-HU" sz="2000" dirty="0" err="1" smtClean="0">
                <a:latin typeface="Calibri" panose="020F0502020204030204" pitchFamily="34" charset="0"/>
                <a:cs typeface="Calibri" panose="020F0502020204030204" pitchFamily="34" charset="0"/>
              </a:rPr>
              <a:t>includes</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voluntary</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offer</a:t>
            </a:r>
            <a:r>
              <a:rPr lang="hu-HU" sz="2000" dirty="0" smtClean="0">
                <a:latin typeface="Calibri" panose="020F0502020204030204" pitchFamily="34" charset="0"/>
                <a:cs typeface="Calibri" panose="020F0502020204030204" pitchFamily="34" charset="0"/>
              </a:rPr>
              <a:t> of </a:t>
            </a:r>
            <a:r>
              <a:rPr lang="hu-HU" sz="2000" dirty="0" err="1" smtClean="0">
                <a:latin typeface="Calibri" panose="020F0502020204030204" pitchFamily="34" charset="0"/>
                <a:cs typeface="Calibri" panose="020F0502020204030204" pitchFamily="34" charset="0"/>
              </a:rPr>
              <a:t>places</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by</a:t>
            </a:r>
            <a:r>
              <a:rPr lang="hu-HU" sz="2000" dirty="0" smtClean="0">
                <a:latin typeface="Calibri" panose="020F0502020204030204" pitchFamily="34" charset="0"/>
                <a:cs typeface="Calibri" panose="020F0502020204030204" pitchFamily="34" charset="0"/>
              </a:rPr>
              <a:t> MS. </a:t>
            </a:r>
            <a:r>
              <a:rPr lang="hu-HU" sz="2000" dirty="0" err="1" smtClean="0">
                <a:latin typeface="Calibri" panose="020F0502020204030204" pitchFamily="34" charset="0"/>
                <a:cs typeface="Calibri" panose="020F0502020204030204" pitchFamily="34" charset="0"/>
              </a:rPr>
              <a:t>Dual</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consent</a:t>
            </a:r>
            <a:r>
              <a:rPr lang="hu-HU" sz="2000" dirty="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to</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relocation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within</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the</a:t>
            </a:r>
            <a:r>
              <a:rPr lang="hu-HU" sz="2000" dirty="0" smtClean="0">
                <a:latin typeface="Calibri" panose="020F0502020204030204" pitchFamily="34" charset="0"/>
                <a:cs typeface="Calibri" panose="020F0502020204030204" pitchFamily="34" charset="0"/>
              </a:rPr>
              <a:t> EU: </a:t>
            </a:r>
            <a:r>
              <a:rPr lang="hu-HU" sz="2000" dirty="0" err="1" smtClean="0">
                <a:latin typeface="Calibri" panose="020F0502020204030204" pitchFamily="34" charset="0"/>
                <a:cs typeface="Calibri" panose="020F0502020204030204" pitchFamily="34" charset="0"/>
              </a:rPr>
              <a:t>the</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person</a:t>
            </a:r>
            <a:r>
              <a:rPr lang="hu-HU" sz="2000" dirty="0" smtClean="0">
                <a:latin typeface="Calibri" panose="020F0502020204030204" pitchFamily="34" charset="0"/>
                <a:cs typeface="Calibri" panose="020F0502020204030204" pitchFamily="34" charset="0"/>
              </a:rPr>
              <a:t> and </a:t>
            </a:r>
            <a:r>
              <a:rPr lang="hu-HU" sz="2000" dirty="0" err="1" smtClean="0">
                <a:latin typeface="Calibri" panose="020F0502020204030204" pitchFamily="34" charset="0"/>
                <a:cs typeface="Calibri" panose="020F0502020204030204" pitchFamily="34" charset="0"/>
              </a:rPr>
              <a:t>the</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receiving</a:t>
            </a:r>
            <a:r>
              <a:rPr lang="hu-HU" sz="2000" dirty="0" smtClean="0">
                <a:latin typeface="Calibri" panose="020F0502020204030204" pitchFamily="34" charset="0"/>
                <a:cs typeface="Calibri" panose="020F0502020204030204" pitchFamily="34" charset="0"/>
              </a:rPr>
              <a:t> </a:t>
            </a:r>
            <a:r>
              <a:rPr lang="hu-HU" sz="2000" dirty="0" err="1" smtClean="0">
                <a:latin typeface="Calibri" panose="020F0502020204030204" pitchFamily="34" charset="0"/>
                <a:cs typeface="Calibri" panose="020F0502020204030204" pitchFamily="34" charset="0"/>
              </a:rPr>
              <a:t>state</a:t>
            </a:r>
            <a:r>
              <a:rPr lang="hu-HU" sz="2000" dirty="0" smtClean="0">
                <a:latin typeface="Calibri" panose="020F0502020204030204" pitchFamily="34" charset="0"/>
                <a:cs typeface="Calibri" panose="020F0502020204030204" pitchFamily="34" charset="0"/>
              </a:rPr>
              <a:t> must </a:t>
            </a:r>
            <a:r>
              <a:rPr lang="hu-HU" sz="2000" dirty="0" err="1" smtClean="0">
                <a:latin typeface="Calibri" panose="020F0502020204030204" pitchFamily="34" charset="0"/>
                <a:cs typeface="Calibri" panose="020F0502020204030204" pitchFamily="34" charset="0"/>
              </a:rPr>
              <a:t>agree</a:t>
            </a:r>
            <a:r>
              <a:rPr lang="hu-HU" sz="2000" dirty="0" smtClean="0">
                <a:latin typeface="Calibri" panose="020F0502020204030204" pitchFamily="34" charset="0"/>
                <a:cs typeface="Calibri" panose="020F0502020204030204" pitchFamily="34" charset="0"/>
              </a:rPr>
              <a:t>.</a:t>
            </a:r>
          </a:p>
          <a:p>
            <a:pPr algn="ctr"/>
            <a:endParaRPr lang="hu-HU"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
        <p:nvSpPr>
          <p:cNvPr id="5" name="TextBox 4"/>
          <p:cNvSpPr txBox="1"/>
          <p:nvPr/>
        </p:nvSpPr>
        <p:spPr>
          <a:xfrm rot="19741703">
            <a:off x="3999273" y="1853748"/>
            <a:ext cx="5158846" cy="1323439"/>
          </a:xfrm>
          <a:prstGeom prst="rect">
            <a:avLst/>
          </a:prstGeom>
          <a:solidFill>
            <a:schemeClr val="bg1">
              <a:lumMod val="65000"/>
              <a:alpha val="20000"/>
            </a:schemeClr>
          </a:solidFill>
          <a:ln>
            <a:solidFill>
              <a:srgbClr val="C00000"/>
            </a:solidFill>
          </a:ln>
        </p:spPr>
        <p:txBody>
          <a:bodyPr wrap="square" rtlCol="0">
            <a:spAutoFit/>
          </a:bodyPr>
          <a:lstStyle/>
          <a:p>
            <a:pPr algn="ctr"/>
            <a:r>
              <a:rPr lang="en-US" sz="2000" dirty="0">
                <a:solidFill>
                  <a:srgbClr val="540000"/>
                </a:solidFill>
                <a:latin typeface="+mn-lt"/>
              </a:rPr>
              <a:t>The Member States shall receive persons who are eligible</a:t>
            </a:r>
          </a:p>
          <a:p>
            <a:pPr algn="ctr"/>
            <a:r>
              <a:rPr lang="en-US" sz="2000" dirty="0">
                <a:solidFill>
                  <a:srgbClr val="540000"/>
                </a:solidFill>
                <a:latin typeface="+mn-lt"/>
              </a:rPr>
              <a:t>for temporary protection in a </a:t>
            </a:r>
            <a:r>
              <a:rPr lang="en-US" sz="2000" dirty="0">
                <a:solidFill>
                  <a:srgbClr val="C00000"/>
                </a:solidFill>
                <a:latin typeface="+mn-lt"/>
              </a:rPr>
              <a:t>spirit of Community </a:t>
            </a:r>
            <a:r>
              <a:rPr lang="en-US" sz="2000" dirty="0" smtClean="0">
                <a:solidFill>
                  <a:srgbClr val="C00000"/>
                </a:solidFill>
                <a:latin typeface="+mn-lt"/>
              </a:rPr>
              <a:t>solidarity</a:t>
            </a:r>
            <a:r>
              <a:rPr lang="hu-HU" sz="2000" dirty="0" smtClean="0">
                <a:solidFill>
                  <a:srgbClr val="C00000"/>
                </a:solidFill>
                <a:latin typeface="+mn-lt"/>
              </a:rPr>
              <a:t>. </a:t>
            </a:r>
            <a:r>
              <a:rPr lang="hu-HU" sz="2000" dirty="0" smtClean="0">
                <a:solidFill>
                  <a:srgbClr val="540000"/>
                </a:solidFill>
                <a:latin typeface="+mn-lt"/>
              </a:rPr>
              <a:t>(§ 25)</a:t>
            </a:r>
            <a:endParaRPr lang="en-GB" sz="2000" dirty="0">
              <a:solidFill>
                <a:srgbClr val="540000"/>
              </a:solidFill>
              <a:latin typeface="+mn-lt"/>
            </a:endParaRPr>
          </a:p>
        </p:txBody>
      </p:sp>
    </p:spTree>
    <p:extLst>
      <p:ext uri="{BB962C8B-B14F-4D97-AF65-F5344CB8AC3E}">
        <p14:creationId xmlns:p14="http://schemas.microsoft.com/office/powerpoint/2010/main" val="15093768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42910" y="1357298"/>
            <a:ext cx="7772400" cy="1999694"/>
          </a:xfrm>
        </p:spPr>
        <p:txBody>
          <a:bodyPr>
            <a:normAutofit/>
          </a:bodyPr>
          <a:lstStyle/>
          <a:p>
            <a:r>
              <a:rPr lang="en-GB" dirty="0" smtClean="0">
                <a:latin typeface="Calibri" panose="020F0502020204030204" pitchFamily="34" charset="0"/>
                <a:cs typeface="Calibri" panose="020F0502020204030204" pitchFamily="34" charset="0"/>
              </a:rPr>
              <a:t>EUROPEAN ASYLUM SUPPORT OFFICE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(EASO)</a:t>
            </a:r>
            <a:endParaRPr lang="en-GB" dirty="0">
              <a:latin typeface="Calibri" panose="020F0502020204030204" pitchFamily="34" charset="0"/>
              <a:cs typeface="Calibri" panose="020F0502020204030204" pitchFamily="34" charset="0"/>
            </a:endParaRPr>
          </a:p>
        </p:txBody>
      </p:sp>
      <p:sp>
        <p:nvSpPr>
          <p:cNvPr id="5" name="Alcím 4"/>
          <p:cNvSpPr>
            <a:spLocks noGrp="1"/>
          </p:cNvSpPr>
          <p:nvPr>
            <p:ph type="subTitle" idx="1"/>
          </p:nvPr>
        </p:nvSpPr>
        <p:spPr>
          <a:xfrm>
            <a:off x="1371600" y="3886200"/>
            <a:ext cx="6400800" cy="1775048"/>
          </a:xfrm>
        </p:spPr>
        <p:txBody>
          <a:bodyPr/>
          <a:lstStyle/>
          <a:p>
            <a:r>
              <a:rPr lang="en-GB" sz="2000" dirty="0" smtClean="0">
                <a:latin typeface="Calibri" panose="020F0502020204030204" pitchFamily="34" charset="0"/>
                <a:cs typeface="Calibri" panose="020F0502020204030204" pitchFamily="34" charset="0"/>
              </a:rPr>
              <a:t> REGULATION (EU) No 439/2010 OF THE EUROPEAN PARLIAMENT AND OF THE COUNCIL </a:t>
            </a:r>
          </a:p>
          <a:p>
            <a:r>
              <a:rPr lang="en-GB" sz="2000" dirty="0" smtClean="0">
                <a:latin typeface="Calibri" panose="020F0502020204030204" pitchFamily="34" charset="0"/>
                <a:cs typeface="Calibri" panose="020F0502020204030204" pitchFamily="34" charset="0"/>
              </a:rPr>
              <a:t>of 19 May 2010 </a:t>
            </a:r>
          </a:p>
          <a:p>
            <a:r>
              <a:rPr lang="en-GB" sz="2000" dirty="0" smtClean="0">
                <a:latin typeface="Calibri" panose="020F0502020204030204" pitchFamily="34" charset="0"/>
                <a:cs typeface="Calibri" panose="020F0502020204030204" pitchFamily="34" charset="0"/>
              </a:rPr>
              <a:t>establishing a European Asylum Support Office</a:t>
            </a:r>
          </a:p>
          <a:p>
            <a:r>
              <a:rPr lang="en-GB" sz="2000" dirty="0" smtClean="0">
                <a:latin typeface="Calibri" panose="020F0502020204030204" pitchFamily="34" charset="0"/>
                <a:cs typeface="Calibri" panose="020F0502020204030204" pitchFamily="34" charset="0"/>
              </a:rPr>
              <a:t>OJ L 132/11,   29.5.2010  </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791041"/>
      </p:ext>
    </p:extLst>
  </p:cSld>
  <p:clrMapOvr>
    <a:masterClrMapping/>
  </p:clrMapOvr>
  <p:transition>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noProof="0" dirty="0" smtClean="0">
                <a:effectLst>
                  <a:outerShdw blurRad="38100" dist="38100" dir="2700000" algn="tl">
                    <a:srgbClr val="000000"/>
                  </a:outerShdw>
                </a:effectLst>
                <a:latin typeface="Calibri" panose="020F0502020204030204" pitchFamily="34" charset="0"/>
                <a:cs typeface="Calibri" panose="020F0502020204030204" pitchFamily="34" charset="0"/>
              </a:rPr>
              <a:t>EASO</a:t>
            </a:r>
            <a:endParaRPr lang="en-GB" noProof="0"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323528" y="908720"/>
            <a:ext cx="8568952" cy="5616624"/>
          </a:xfrm>
          <a:ln>
            <a:solidFill>
              <a:schemeClr val="bg2">
                <a:lumMod val="75000"/>
                <a:lumOff val="25000"/>
              </a:schemeClr>
            </a:solidFill>
          </a:ln>
        </p:spPr>
        <p:txBody>
          <a:bodyPr>
            <a:normAutofit fontScale="92500" lnSpcReduction="20000"/>
          </a:bodyPr>
          <a:lstStyle/>
          <a:p>
            <a:pPr algn="ctr">
              <a:buNone/>
            </a:pPr>
            <a:r>
              <a:rPr lang="hu-HU" b="1" noProof="0" dirty="0" err="1" smtClean="0">
                <a:latin typeface="Calibri" panose="020F0502020204030204" pitchFamily="34" charset="0"/>
                <a:cs typeface="Calibri" panose="020F0502020204030204" pitchFamily="34" charset="0"/>
              </a:rPr>
              <a:t>Tasks</a:t>
            </a: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lgn="ctr">
              <a:buNone/>
            </a:pPr>
            <a:endParaRPr lang="en-GB" b="1" noProof="0" dirty="0" smtClean="0">
              <a:latin typeface="Calibri" panose="020F0502020204030204" pitchFamily="34" charset="0"/>
              <a:cs typeface="Calibri" panose="020F0502020204030204" pitchFamily="34" charset="0"/>
            </a:endParaRPr>
          </a:p>
          <a:p>
            <a:pPr>
              <a:buNone/>
            </a:pPr>
            <a:endParaRPr lang="en-GB" b="1" noProof="0" dirty="0" smtClean="0">
              <a:latin typeface="Calibri" panose="020F0502020204030204" pitchFamily="34" charset="0"/>
              <a:cs typeface="Calibri" panose="020F0502020204030204" pitchFamily="34" charset="0"/>
            </a:endParaRPr>
          </a:p>
          <a:p>
            <a:endParaRPr lang="en-GB" b="1" noProof="0" dirty="0" smtClean="0">
              <a:latin typeface="Calibri" panose="020F0502020204030204" pitchFamily="34" charset="0"/>
              <a:cs typeface="Calibri" panose="020F0502020204030204" pitchFamily="34" charset="0"/>
            </a:endParaRPr>
          </a:p>
          <a:p>
            <a:endParaRPr lang="en-GB" b="1" noProof="0" dirty="0" smtClean="0">
              <a:latin typeface="Calibri" panose="020F0502020204030204" pitchFamily="34" charset="0"/>
              <a:cs typeface="Calibri" panose="020F0502020204030204" pitchFamily="34" charset="0"/>
            </a:endParaRPr>
          </a:p>
          <a:p>
            <a:pPr>
              <a:buNone/>
            </a:pPr>
            <a:r>
              <a:rPr lang="en-GB" sz="1600" noProof="0" dirty="0" smtClean="0">
                <a:latin typeface="Calibri" panose="020F0502020204030204" pitchFamily="34" charset="0"/>
                <a:cs typeface="Calibri" panose="020F0502020204030204" pitchFamily="34" charset="0"/>
              </a:rPr>
              <a:t>Start of operation: 19 June 2011.</a:t>
            </a:r>
          </a:p>
          <a:p>
            <a:r>
              <a:rPr lang="en-GB" sz="1600" noProof="0" dirty="0" smtClean="0">
                <a:latin typeface="Calibri" panose="020F0502020204030204" pitchFamily="34" charset="0"/>
                <a:cs typeface="Calibri" panose="020F0502020204030204" pitchFamily="34" charset="0"/>
              </a:rPr>
              <a:t>For developments check:   </a:t>
            </a:r>
            <a:r>
              <a:rPr lang="en-GB" sz="1600" noProof="0" dirty="0" smtClean="0">
                <a:latin typeface="Calibri" panose="020F0502020204030204" pitchFamily="34" charset="0"/>
                <a:cs typeface="Calibri" panose="020F0502020204030204" pitchFamily="34" charset="0"/>
                <a:hlinkClick r:id="rId3"/>
              </a:rPr>
              <a:t>http://easo.europa.eu/</a:t>
            </a:r>
            <a:endParaRPr lang="en-GB" sz="1600" noProof="0" dirty="0" smtClean="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Last annual report: </a:t>
            </a:r>
            <a:r>
              <a:rPr lang="en-GB" sz="1600" i="1" dirty="0" smtClean="0">
                <a:latin typeface="Calibri" panose="020F0502020204030204" pitchFamily="34" charset="0"/>
                <a:cs typeface="Calibri" panose="020F0502020204030204" pitchFamily="34" charset="0"/>
                <a:hlinkClick r:id="rId4"/>
              </a:rPr>
              <a:t>Annual Report on the Situation of Asylum in the European Union, 2015 </a:t>
            </a:r>
            <a:endParaRPr lang="en-GB" sz="1600" noProof="0" dirty="0" smtClean="0">
              <a:latin typeface="Calibri" panose="020F0502020204030204" pitchFamily="34" charset="0"/>
              <a:cs typeface="Calibri" panose="020F0502020204030204" pitchFamily="34" charset="0"/>
            </a:endParaRPr>
          </a:p>
          <a:p>
            <a:r>
              <a:rPr lang="en-GB" sz="1600" noProof="0" dirty="0" smtClean="0">
                <a:latin typeface="Calibri" panose="020F0502020204030204" pitchFamily="34" charset="0"/>
                <a:cs typeface="Calibri" panose="020F0502020204030204" pitchFamily="34" charset="0"/>
              </a:rPr>
              <a:t>Latest asylum trends</a:t>
            </a:r>
            <a:r>
              <a:rPr lang="en-GB" sz="1600" dirty="0" smtClean="0">
                <a:latin typeface="Calibri" panose="020F0502020204030204" pitchFamily="34" charset="0"/>
                <a:cs typeface="Calibri" panose="020F0502020204030204" pitchFamily="34" charset="0"/>
              </a:rPr>
              <a:t>: </a:t>
            </a:r>
            <a:r>
              <a:rPr lang="en-GB" sz="1600" dirty="0" smtClean="0">
                <a:latin typeface="Calibri" panose="020F0502020204030204" pitchFamily="34" charset="0"/>
                <a:cs typeface="Calibri" panose="020F0502020204030204" pitchFamily="34" charset="0"/>
                <a:hlinkClick r:id="rId5"/>
              </a:rPr>
              <a:t>https://www.easo.europa.eu/latest-asylum-trends</a:t>
            </a:r>
            <a:endParaRPr lang="en-GB" sz="1600" dirty="0" smtClean="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COI: </a:t>
            </a:r>
            <a:r>
              <a:rPr lang="en-GB" sz="1600" dirty="0" smtClean="0">
                <a:latin typeface="Calibri" panose="020F0502020204030204" pitchFamily="34" charset="0"/>
                <a:cs typeface="Calibri" panose="020F0502020204030204" pitchFamily="34" charset="0"/>
                <a:hlinkClick r:id="rId6"/>
              </a:rPr>
              <a:t>https://www.easo.europa.eu/latest-publications</a:t>
            </a:r>
            <a:endParaRPr lang="en-GB" sz="1600" noProof="0" dirty="0" smtClean="0">
              <a:latin typeface="Calibri" panose="020F0502020204030204" pitchFamily="34" charset="0"/>
              <a:cs typeface="Calibri" panose="020F0502020204030204" pitchFamily="34" charset="0"/>
            </a:endParaRPr>
          </a:p>
        </p:txBody>
      </p:sp>
      <p:sp>
        <p:nvSpPr>
          <p:cNvPr id="5" name="Téglalap 4"/>
          <p:cNvSpPr/>
          <p:nvPr/>
        </p:nvSpPr>
        <p:spPr bwMode="auto">
          <a:xfrm>
            <a:off x="683568" y="1628800"/>
            <a:ext cx="2016224" cy="936104"/>
          </a:xfrm>
          <a:prstGeom prst="rect">
            <a:avLst/>
          </a:prstGeom>
          <a:solidFill>
            <a:schemeClr val="tx1"/>
          </a:solidFill>
          <a:ln>
            <a:solidFill>
              <a:schemeClr val="bg2">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hu-HU" sz="2400" dirty="0" err="1" smtClean="0">
                <a:solidFill>
                  <a:schemeClr val="bg2"/>
                </a:solidFill>
              </a:rPr>
              <a:t>Support</a:t>
            </a:r>
            <a:r>
              <a:rPr lang="hu-HU" sz="2400" dirty="0" smtClean="0">
                <a:solidFill>
                  <a:schemeClr val="bg2"/>
                </a:solidFill>
              </a:rPr>
              <a:t> of </a:t>
            </a:r>
            <a:r>
              <a:rPr lang="hu-HU" sz="2400" dirty="0" err="1" smtClean="0">
                <a:solidFill>
                  <a:schemeClr val="bg2"/>
                </a:solidFill>
              </a:rPr>
              <a:t>training</a:t>
            </a:r>
            <a:endParaRPr lang="hu-HU" sz="2400" dirty="0" smtClean="0">
              <a:solidFill>
                <a:schemeClr val="bg2"/>
              </a:solidFill>
            </a:endParaRPr>
          </a:p>
        </p:txBody>
      </p:sp>
      <p:sp>
        <p:nvSpPr>
          <p:cNvPr id="6" name="Téglalap 5"/>
          <p:cNvSpPr/>
          <p:nvPr/>
        </p:nvSpPr>
        <p:spPr bwMode="auto">
          <a:xfrm>
            <a:off x="1227989" y="2944100"/>
            <a:ext cx="2808312" cy="1368152"/>
          </a:xfrm>
          <a:prstGeom prst="rect">
            <a:avLst/>
          </a:prstGeom>
          <a:solidFill>
            <a:schemeClr val="tx1"/>
          </a:solidFill>
          <a:ln>
            <a:solidFill>
              <a:schemeClr val="bg2">
                <a:lumMod val="65000"/>
                <a:lumOff val="3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hu-HU" sz="2400" dirty="0" smtClean="0">
                <a:solidFill>
                  <a:schemeClr val="bg2"/>
                </a:solidFill>
              </a:rPr>
              <a:t>Country of </a:t>
            </a:r>
            <a:r>
              <a:rPr lang="hu-HU" sz="2400" dirty="0" err="1" smtClean="0">
                <a:solidFill>
                  <a:schemeClr val="bg2"/>
                </a:solidFill>
              </a:rPr>
              <a:t>origin</a:t>
            </a:r>
            <a:r>
              <a:rPr lang="hu-HU" sz="2400" dirty="0" smtClean="0">
                <a:solidFill>
                  <a:schemeClr val="bg2"/>
                </a:solidFill>
              </a:rPr>
              <a:t> </a:t>
            </a:r>
            <a:r>
              <a:rPr lang="hu-HU" sz="2400" dirty="0" err="1" smtClean="0">
                <a:solidFill>
                  <a:schemeClr val="bg2"/>
                </a:solidFill>
              </a:rPr>
              <a:t>info</a:t>
            </a:r>
            <a:endParaRPr lang="hu-HU" sz="2400" dirty="0" smtClean="0">
              <a:solidFill>
                <a:schemeClr val="bg2"/>
              </a:solidFill>
            </a:endParaRPr>
          </a:p>
          <a:p>
            <a:pPr algn="ctr" eaLnBrk="0" hangingPunct="0"/>
            <a:r>
              <a:rPr lang="hu-HU" sz="2000" dirty="0" smtClean="0">
                <a:solidFill>
                  <a:schemeClr val="bg2"/>
                </a:solidFill>
              </a:rPr>
              <a:t>(</a:t>
            </a:r>
            <a:r>
              <a:rPr lang="hu-HU" sz="2000" dirty="0" err="1" smtClean="0">
                <a:solidFill>
                  <a:schemeClr val="bg2"/>
                </a:solidFill>
              </a:rPr>
              <a:t>Portal</a:t>
            </a:r>
            <a:r>
              <a:rPr lang="hu-HU" sz="2000" dirty="0" smtClean="0">
                <a:solidFill>
                  <a:schemeClr val="bg2"/>
                </a:solidFill>
              </a:rPr>
              <a:t>, </a:t>
            </a:r>
            <a:r>
              <a:rPr lang="hu-HU" sz="2000" dirty="0" err="1" smtClean="0">
                <a:solidFill>
                  <a:schemeClr val="bg2"/>
                </a:solidFill>
              </a:rPr>
              <a:t>analyses</a:t>
            </a:r>
            <a:r>
              <a:rPr lang="hu-HU" sz="2000" dirty="0" smtClean="0">
                <a:solidFill>
                  <a:schemeClr val="bg2"/>
                </a:solidFill>
              </a:rPr>
              <a:t>)</a:t>
            </a:r>
          </a:p>
        </p:txBody>
      </p:sp>
      <p:sp>
        <p:nvSpPr>
          <p:cNvPr id="7" name="Téglalap 6"/>
          <p:cNvSpPr/>
          <p:nvPr/>
        </p:nvSpPr>
        <p:spPr bwMode="auto">
          <a:xfrm>
            <a:off x="4265966" y="3298258"/>
            <a:ext cx="2448272" cy="1714918"/>
          </a:xfrm>
          <a:prstGeom prst="rect">
            <a:avLst/>
          </a:prstGeom>
          <a:solidFill>
            <a:schemeClr val="tx1"/>
          </a:solidFill>
          <a:ln>
            <a:solidFill>
              <a:schemeClr val="bg2">
                <a:lumMod val="65000"/>
                <a:lumOff val="3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hu-HU" sz="2400" dirty="0" err="1" smtClean="0">
                <a:solidFill>
                  <a:schemeClr val="bg2"/>
                </a:solidFill>
              </a:rPr>
              <a:t>Capacity</a:t>
            </a:r>
            <a:r>
              <a:rPr lang="hu-HU" sz="2400" dirty="0" smtClean="0">
                <a:solidFill>
                  <a:schemeClr val="bg2"/>
                </a:solidFill>
              </a:rPr>
              <a:t> building</a:t>
            </a:r>
          </a:p>
          <a:p>
            <a:pPr algn="ctr" eaLnBrk="0" hangingPunct="0"/>
            <a:r>
              <a:rPr lang="hu-HU" sz="1600" dirty="0" smtClean="0">
                <a:solidFill>
                  <a:schemeClr val="bg2"/>
                </a:solidFill>
              </a:rPr>
              <a:t>(</a:t>
            </a:r>
            <a:r>
              <a:rPr lang="hu-HU" sz="1600" dirty="0" err="1" smtClean="0">
                <a:solidFill>
                  <a:schemeClr val="bg2"/>
                </a:solidFill>
              </a:rPr>
              <a:t>Support</a:t>
            </a:r>
            <a:r>
              <a:rPr lang="hu-HU" sz="1600" dirty="0" smtClean="0">
                <a:solidFill>
                  <a:schemeClr val="bg2"/>
                </a:solidFill>
              </a:rPr>
              <a:t> of </a:t>
            </a:r>
            <a:r>
              <a:rPr lang="hu-HU" sz="1600" dirty="0" err="1" smtClean="0">
                <a:solidFill>
                  <a:schemeClr val="bg2"/>
                </a:solidFill>
              </a:rPr>
              <a:t>countries</a:t>
            </a:r>
            <a:r>
              <a:rPr lang="hu-HU" sz="1600" dirty="0" smtClean="0">
                <a:solidFill>
                  <a:schemeClr val="bg2"/>
                </a:solidFill>
              </a:rPr>
              <a:t> </a:t>
            </a:r>
            <a:r>
              <a:rPr lang="hu-HU" sz="1600" dirty="0" err="1" smtClean="0">
                <a:solidFill>
                  <a:schemeClr val="bg2"/>
                </a:solidFill>
              </a:rPr>
              <a:t>under</a:t>
            </a:r>
            <a:r>
              <a:rPr lang="hu-HU" sz="1600" dirty="0" smtClean="0">
                <a:solidFill>
                  <a:schemeClr val="bg2"/>
                </a:solidFill>
              </a:rPr>
              <a:t> </a:t>
            </a:r>
            <a:r>
              <a:rPr lang="hu-HU" sz="1600" dirty="0" err="1" smtClean="0">
                <a:solidFill>
                  <a:schemeClr val="bg2"/>
                </a:solidFill>
              </a:rPr>
              <a:t>particular</a:t>
            </a:r>
            <a:r>
              <a:rPr lang="hu-HU" sz="1600" dirty="0" smtClean="0">
                <a:solidFill>
                  <a:schemeClr val="bg2"/>
                </a:solidFill>
              </a:rPr>
              <a:t> </a:t>
            </a:r>
            <a:r>
              <a:rPr lang="hu-HU" sz="1600" dirty="0" err="1" smtClean="0">
                <a:solidFill>
                  <a:schemeClr val="bg2"/>
                </a:solidFill>
              </a:rPr>
              <a:t>pressure</a:t>
            </a:r>
            <a:r>
              <a:rPr lang="hu-HU" sz="1600" dirty="0" smtClean="0">
                <a:solidFill>
                  <a:schemeClr val="bg2"/>
                </a:solidFill>
              </a:rPr>
              <a:t>)</a:t>
            </a:r>
          </a:p>
        </p:txBody>
      </p:sp>
      <p:sp>
        <p:nvSpPr>
          <p:cNvPr id="8" name="Téglalap 7"/>
          <p:cNvSpPr/>
          <p:nvPr/>
        </p:nvSpPr>
        <p:spPr bwMode="auto">
          <a:xfrm>
            <a:off x="6227258" y="1138861"/>
            <a:ext cx="2520280" cy="2290139"/>
          </a:xfrm>
          <a:prstGeom prst="rect">
            <a:avLst/>
          </a:prstGeom>
          <a:solidFill>
            <a:schemeClr val="tx1"/>
          </a:solidFill>
          <a:ln>
            <a:solidFill>
              <a:schemeClr val="bg2">
                <a:lumMod val="65000"/>
                <a:lumOff val="3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hu-HU" sz="2400" dirty="0" err="1" smtClean="0">
                <a:solidFill>
                  <a:schemeClr val="bg2"/>
                </a:solidFill>
              </a:rPr>
              <a:t>Promotion</a:t>
            </a:r>
            <a:r>
              <a:rPr lang="hu-HU" sz="2400" dirty="0" smtClean="0">
                <a:solidFill>
                  <a:schemeClr val="bg2"/>
                </a:solidFill>
              </a:rPr>
              <a:t> of </a:t>
            </a:r>
            <a:r>
              <a:rPr lang="hu-HU" sz="2400" dirty="0" err="1" smtClean="0">
                <a:solidFill>
                  <a:schemeClr val="bg2"/>
                </a:solidFill>
              </a:rPr>
              <a:t>the</a:t>
            </a:r>
            <a:r>
              <a:rPr lang="hu-HU" sz="2400" dirty="0" smtClean="0">
                <a:solidFill>
                  <a:schemeClr val="bg2"/>
                </a:solidFill>
              </a:rPr>
              <a:t> </a:t>
            </a:r>
            <a:r>
              <a:rPr lang="hu-HU" sz="2400" dirty="0" err="1" smtClean="0">
                <a:solidFill>
                  <a:schemeClr val="bg2"/>
                </a:solidFill>
              </a:rPr>
              <a:t>implementation</a:t>
            </a:r>
            <a:r>
              <a:rPr lang="hu-HU" sz="2400" dirty="0" smtClean="0">
                <a:solidFill>
                  <a:schemeClr val="bg2"/>
                </a:solidFill>
              </a:rPr>
              <a:t> </a:t>
            </a:r>
            <a:r>
              <a:rPr lang="hu-HU" sz="2400" dirty="0" err="1" smtClean="0">
                <a:solidFill>
                  <a:schemeClr val="bg2"/>
                </a:solidFill>
              </a:rPr>
              <a:t>of</a:t>
            </a:r>
            <a:r>
              <a:rPr lang="hu-HU" sz="2400" dirty="0" smtClean="0">
                <a:solidFill>
                  <a:schemeClr val="bg2"/>
                </a:solidFill>
              </a:rPr>
              <a:t> CEAS </a:t>
            </a:r>
            <a:r>
              <a:rPr lang="hu-HU" sz="1600" b="0" dirty="0" smtClean="0">
                <a:solidFill>
                  <a:schemeClr val="bg2"/>
                </a:solidFill>
              </a:rPr>
              <a:t>(</a:t>
            </a:r>
            <a:r>
              <a:rPr lang="hu-HU" sz="1600" b="0" dirty="0" err="1" smtClean="0">
                <a:solidFill>
                  <a:schemeClr val="bg2"/>
                </a:solidFill>
              </a:rPr>
              <a:t>Assisting</a:t>
            </a:r>
            <a:r>
              <a:rPr lang="hu-HU" sz="1600" b="0" dirty="0" smtClean="0">
                <a:solidFill>
                  <a:schemeClr val="bg2"/>
                </a:solidFill>
              </a:rPr>
              <a:t> </a:t>
            </a:r>
            <a:r>
              <a:rPr lang="hu-HU" sz="1600" b="0" dirty="0" err="1" smtClean="0">
                <a:solidFill>
                  <a:schemeClr val="bg2"/>
                </a:solidFill>
              </a:rPr>
              <a:t>the</a:t>
            </a:r>
            <a:r>
              <a:rPr lang="hu-HU" sz="1600" b="0" dirty="0" smtClean="0">
                <a:solidFill>
                  <a:schemeClr val="bg2"/>
                </a:solidFill>
              </a:rPr>
              <a:t> </a:t>
            </a:r>
            <a:r>
              <a:rPr lang="hu-HU" sz="1600" b="0" dirty="0" err="1" smtClean="0">
                <a:solidFill>
                  <a:schemeClr val="bg2"/>
                </a:solidFill>
              </a:rPr>
              <a:t>Commission</a:t>
            </a:r>
            <a:r>
              <a:rPr lang="hu-HU" sz="1600" b="0" dirty="0" smtClean="0">
                <a:solidFill>
                  <a:schemeClr val="bg2"/>
                </a:solidFill>
              </a:rPr>
              <a:t>  </a:t>
            </a:r>
            <a:r>
              <a:rPr lang="hu-HU" sz="1600" b="0" dirty="0" err="1" smtClean="0">
                <a:solidFill>
                  <a:prstClr val="white"/>
                </a:solidFill>
              </a:rPr>
              <a:t>in</a:t>
            </a:r>
            <a:r>
              <a:rPr lang="hu-HU" sz="1600" b="0" dirty="0" smtClean="0">
                <a:solidFill>
                  <a:prstClr val="white"/>
                </a:solidFill>
              </a:rPr>
              <a:t> </a:t>
            </a:r>
            <a:r>
              <a:rPr lang="hu-HU" sz="1600" b="0" dirty="0" err="1" smtClean="0">
                <a:solidFill>
                  <a:schemeClr val="bg2"/>
                </a:solidFill>
              </a:rPr>
              <a:t>supervising</a:t>
            </a:r>
            <a:r>
              <a:rPr lang="hu-HU" sz="1600" b="0" dirty="0" smtClean="0">
                <a:solidFill>
                  <a:schemeClr val="bg2"/>
                </a:solidFill>
              </a:rPr>
              <a:t> </a:t>
            </a:r>
            <a:r>
              <a:rPr lang="hu-HU" sz="1600" b="0" dirty="0" err="1" smtClean="0">
                <a:solidFill>
                  <a:schemeClr val="bg2"/>
                </a:solidFill>
              </a:rPr>
              <a:t>implementation</a:t>
            </a:r>
            <a:r>
              <a:rPr lang="hu-HU" sz="1600" b="0" dirty="0">
                <a:solidFill>
                  <a:prstClr val="white"/>
                </a:solidFill>
              </a:rPr>
              <a:t>)</a:t>
            </a:r>
            <a:endParaRPr lang="hu-HU" sz="1600" b="0" dirty="0" smtClean="0">
              <a:solidFill>
                <a:prstClr val="white"/>
              </a:solidFill>
            </a:endParaRPr>
          </a:p>
        </p:txBody>
      </p:sp>
      <p:cxnSp>
        <p:nvCxnSpPr>
          <p:cNvPr id="10" name="Egyenes összekötő nyíllal 9"/>
          <p:cNvCxnSpPr>
            <a:endCxn id="5" idx="3"/>
          </p:cNvCxnSpPr>
          <p:nvPr/>
        </p:nvCxnSpPr>
        <p:spPr bwMode="auto">
          <a:xfrm flipH="1">
            <a:off x="2699792" y="1290420"/>
            <a:ext cx="1584176" cy="806432"/>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cxnSp>
        <p:nvCxnSpPr>
          <p:cNvPr id="12" name="Egyenes összekötő nyíllal 11"/>
          <p:cNvCxnSpPr>
            <a:endCxn id="6" idx="0"/>
          </p:cNvCxnSpPr>
          <p:nvPr/>
        </p:nvCxnSpPr>
        <p:spPr bwMode="auto">
          <a:xfrm flipH="1">
            <a:off x="2632145" y="1287916"/>
            <a:ext cx="1692188" cy="1656184"/>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4" name="Egyenes összekötő nyíllal 13"/>
          <p:cNvCxnSpPr>
            <a:endCxn id="7" idx="0"/>
          </p:cNvCxnSpPr>
          <p:nvPr/>
        </p:nvCxnSpPr>
        <p:spPr bwMode="auto">
          <a:xfrm>
            <a:off x="4337974" y="1282034"/>
            <a:ext cx="1152128" cy="2016224"/>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cxnSp>
        <p:nvCxnSpPr>
          <p:cNvPr id="33" name="Egyenes összekötő nyíllal 32"/>
          <p:cNvCxnSpPr>
            <a:endCxn id="8" idx="1"/>
          </p:cNvCxnSpPr>
          <p:nvPr/>
        </p:nvCxnSpPr>
        <p:spPr bwMode="auto">
          <a:xfrm>
            <a:off x="4391980" y="1290420"/>
            <a:ext cx="1835278" cy="993511"/>
          </a:xfrm>
          <a:prstGeom prst="straightConnector1">
            <a:avLst/>
          </a:prstGeom>
          <a:solidFill>
            <a:schemeClr val="accent1"/>
          </a:solidFill>
          <a:ln w="28575"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54551073"/>
      </p:ext>
    </p:extLst>
  </p:cSld>
  <p:clrMapOvr>
    <a:masterClrMapping/>
  </p:clrMapOvr>
  <p:transition>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EASO </a:t>
            </a:r>
            <a:r>
              <a:rPr lang="en-GB" dirty="0" smtClean="0">
                <a:latin typeface="Calibri" panose="020F0502020204030204" pitchFamily="34" charset="0"/>
                <a:cs typeface="Calibri" panose="020F0502020204030204" pitchFamily="34" charset="0"/>
              </a:rPr>
              <a:t>Priorities, 201</a:t>
            </a:r>
            <a:r>
              <a:rPr lang="hu-HU" dirty="0" smtClean="0">
                <a:latin typeface="Calibri" panose="020F0502020204030204" pitchFamily="34" charset="0"/>
                <a:cs typeface="Calibri" panose="020F0502020204030204" pitchFamily="34" charset="0"/>
              </a:rPr>
              <a:t>7</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1520" y="838200"/>
            <a:ext cx="8568952" cy="5759152"/>
          </a:xfrm>
        </p:spPr>
        <p:txBody>
          <a:bodyPr>
            <a:normAutofit fontScale="92500"/>
          </a:bodyPr>
          <a:lstStyle/>
          <a:p>
            <a:pPr>
              <a:lnSpc>
                <a:spcPct val="110000"/>
              </a:lnSpc>
            </a:pPr>
            <a:r>
              <a:rPr lang="en-GB" sz="2000" dirty="0" smtClean="0">
                <a:solidFill>
                  <a:srgbClr val="C00000"/>
                </a:solidFill>
                <a:latin typeface="Calibri" panose="020F0502020204030204" pitchFamily="34" charset="0"/>
                <a:cs typeface="Calibri" panose="020F0502020204030204" pitchFamily="34" charset="0"/>
              </a:rPr>
              <a:t>Enhancing </a:t>
            </a:r>
            <a:r>
              <a:rPr lang="en-GB" sz="2000" dirty="0">
                <a:solidFill>
                  <a:srgbClr val="C00000"/>
                </a:solidFill>
                <a:latin typeface="Calibri" panose="020F0502020204030204" pitchFamily="34" charset="0"/>
                <a:cs typeface="Calibri" panose="020F0502020204030204" pitchFamily="34" charset="0"/>
              </a:rPr>
              <a:t>operational support </a:t>
            </a:r>
            <a:endParaRPr lang="hu-HU" sz="2000" dirty="0" smtClean="0">
              <a:solidFill>
                <a:srgbClr val="C00000"/>
              </a:solidFill>
              <a:latin typeface="Calibri" panose="020F0502020204030204" pitchFamily="34" charset="0"/>
              <a:cs typeface="Calibri" panose="020F0502020204030204" pitchFamily="34" charset="0"/>
            </a:endParaRPr>
          </a:p>
          <a:p>
            <a:pPr>
              <a:lnSpc>
                <a:spcPct val="110000"/>
              </a:lnSpc>
            </a:pPr>
            <a:r>
              <a:rPr lang="hu-HU" sz="1800" dirty="0">
                <a:solidFill>
                  <a:srgbClr val="C00000"/>
                </a:solidFill>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Deployment</a:t>
            </a:r>
            <a:r>
              <a:rPr lang="hu-HU" sz="1800" dirty="0" smtClean="0">
                <a:latin typeface="Calibri" panose="020F0502020204030204" pitchFamily="34" charset="0"/>
                <a:cs typeface="Calibri" panose="020F0502020204030204" pitchFamily="34" charset="0"/>
              </a:rPr>
              <a:t> of </a:t>
            </a:r>
            <a:r>
              <a:rPr lang="hu-HU" sz="1800" dirty="0" err="1" smtClean="0">
                <a:latin typeface="Calibri" panose="020F0502020204030204" pitchFamily="34" charset="0"/>
                <a:cs typeface="Calibri" panose="020F0502020204030204" pitchFamily="34" charset="0"/>
              </a:rPr>
              <a:t>staff</a:t>
            </a:r>
            <a:r>
              <a:rPr lang="hu-HU" sz="1800" dirty="0" smtClean="0">
                <a:latin typeface="Calibri" panose="020F0502020204030204" pitchFamily="34" charset="0"/>
                <a:cs typeface="Calibri" panose="020F0502020204030204" pitchFamily="34" charset="0"/>
              </a:rPr>
              <a:t> and </a:t>
            </a:r>
            <a:r>
              <a:rPr lang="hu-HU" sz="1800" dirty="0" err="1" smtClean="0">
                <a:latin typeface="Calibri" panose="020F0502020204030204" pitchFamily="34" charset="0"/>
                <a:cs typeface="Calibri" panose="020F0502020204030204" pitchFamily="34" charset="0"/>
              </a:rPr>
              <a:t>experts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to</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countries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under</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particular</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pressure</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Implementing</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the</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relocation</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decisions</a:t>
            </a:r>
            <a:r>
              <a:rPr lang="hu-HU" sz="1800" dirty="0" smtClean="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a:lnSpc>
                <a:spcPct val="110000"/>
              </a:lnSpc>
            </a:pPr>
            <a:r>
              <a:rPr lang="en-US" sz="2000" dirty="0" smtClean="0">
                <a:solidFill>
                  <a:srgbClr val="C00000"/>
                </a:solidFill>
                <a:latin typeface="Calibri" panose="020F0502020204030204" pitchFamily="34" charset="0"/>
                <a:cs typeface="Calibri" panose="020F0502020204030204" pitchFamily="34" charset="0"/>
              </a:rPr>
              <a:t>Information</a:t>
            </a:r>
            <a:r>
              <a:rPr lang="en-US" sz="2000" dirty="0">
                <a:solidFill>
                  <a:srgbClr val="C00000"/>
                </a:solidFill>
                <a:latin typeface="Calibri" panose="020F0502020204030204" pitchFamily="34" charset="0"/>
                <a:cs typeface="Calibri" panose="020F0502020204030204" pitchFamily="34" charset="0"/>
              </a:rPr>
              <a:t>, analysis and knowledge </a:t>
            </a:r>
            <a:r>
              <a:rPr lang="en-US" sz="2000" dirty="0" smtClean="0">
                <a:solidFill>
                  <a:srgbClr val="C00000"/>
                </a:solidFill>
                <a:latin typeface="Calibri" panose="020F0502020204030204" pitchFamily="34" charset="0"/>
                <a:cs typeface="Calibri" panose="020F0502020204030204" pitchFamily="34" charset="0"/>
              </a:rPr>
              <a:t>development</a:t>
            </a:r>
            <a:endParaRPr lang="hu-HU" sz="2000" dirty="0" smtClean="0">
              <a:solidFill>
                <a:srgbClr val="C00000"/>
              </a:solidFill>
              <a:latin typeface="Calibri" panose="020F0502020204030204" pitchFamily="34" charset="0"/>
              <a:cs typeface="Calibri" panose="020F0502020204030204" pitchFamily="34" charset="0"/>
            </a:endParaRPr>
          </a:p>
          <a:p>
            <a:pPr>
              <a:lnSpc>
                <a:spcPct val="110000"/>
              </a:lnSpc>
            </a:pPr>
            <a:r>
              <a:rPr lang="hu-HU" sz="1800" dirty="0" smtClean="0">
                <a:solidFill>
                  <a:srgbClr val="C00000"/>
                </a:solidFill>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Producing</a:t>
            </a:r>
            <a:r>
              <a:rPr lang="hu-HU" sz="1800" dirty="0" smtClean="0">
                <a:latin typeface="Calibri" panose="020F0502020204030204" pitchFamily="34" charset="0"/>
                <a:cs typeface="Calibri" panose="020F0502020204030204" pitchFamily="34" charset="0"/>
              </a:rPr>
              <a:t> country of </a:t>
            </a:r>
            <a:r>
              <a:rPr lang="hu-HU" sz="1800" dirty="0" err="1" smtClean="0">
                <a:latin typeface="Calibri" panose="020F0502020204030204" pitchFamily="34" charset="0"/>
                <a:cs typeface="Calibri" panose="020F0502020204030204" pitchFamily="34" charset="0"/>
              </a:rPr>
              <a:t>origin</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info</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especally</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in</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light</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of</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safe</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countries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of</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origin</a:t>
            </a:r>
            <a:r>
              <a:rPr lang="hu-HU" sz="1800" dirty="0" smtClean="0">
                <a:latin typeface="Calibri" panose="020F0502020204030204" pitchFamily="34" charset="0"/>
                <a:cs typeface="Calibri" panose="020F0502020204030204" pitchFamily="34" charset="0"/>
              </a:rPr>
              <a:t> and </a:t>
            </a:r>
            <a:r>
              <a:rPr lang="hu-HU" sz="1800" dirty="0" err="1" smtClean="0">
                <a:latin typeface="Calibri" panose="020F0502020204030204" pitchFamily="34" charset="0"/>
                <a:cs typeface="Calibri" panose="020F0502020204030204" pitchFamily="34" charset="0"/>
              </a:rPr>
              <a:t>safe</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third</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countries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Acting</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as</a:t>
            </a:r>
            <a:r>
              <a:rPr lang="hu-HU" sz="1800" dirty="0" smtClean="0">
                <a:latin typeface="Calibri" panose="020F0502020204030204" pitchFamily="34" charset="0"/>
                <a:cs typeface="Calibri" panose="020F0502020204030204" pitchFamily="34" charset="0"/>
              </a:rPr>
              <a:t> a c</a:t>
            </a:r>
            <a:r>
              <a:rPr lang="en-US" sz="1800" dirty="0" err="1" smtClean="0">
                <a:latin typeface="Calibri" panose="020F0502020204030204" pitchFamily="34" charset="0"/>
                <a:cs typeface="Calibri" panose="020F0502020204030204" pitchFamily="34" charset="0"/>
              </a:rPr>
              <a:t>learing</a:t>
            </a:r>
            <a:r>
              <a:rPr lang="en-US" sz="1800" dirty="0" smtClean="0">
                <a:latin typeface="Calibri" panose="020F0502020204030204" pitchFamily="34" charset="0"/>
                <a:cs typeface="Calibri" panose="020F0502020204030204" pitchFamily="34" charset="0"/>
              </a:rPr>
              <a:t> house for national </a:t>
            </a:r>
            <a:r>
              <a:rPr lang="hu-HU" sz="18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COI by coordinating national COI production</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Developing</a:t>
            </a:r>
            <a:r>
              <a:rPr lang="hu-HU"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EASO </a:t>
            </a:r>
            <a:r>
              <a:rPr lang="hu-HU" sz="18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Information </a:t>
            </a:r>
            <a:r>
              <a:rPr lang="en-US" sz="1800" dirty="0">
                <a:latin typeface="Calibri" panose="020F0502020204030204" pitchFamily="34" charset="0"/>
                <a:cs typeface="Calibri" panose="020F0502020204030204" pitchFamily="34" charset="0"/>
              </a:rPr>
              <a:t>and Documentation System (IDS) as a new systematic </a:t>
            </a:r>
            <a:r>
              <a:rPr lang="hu-HU" sz="18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monitoring </a:t>
            </a:r>
            <a:r>
              <a:rPr lang="en-US" sz="1800" dirty="0">
                <a:latin typeface="Calibri" panose="020F0502020204030204" pitchFamily="34" charset="0"/>
                <a:cs typeface="Calibri" panose="020F0502020204030204" pitchFamily="34" charset="0"/>
              </a:rPr>
              <a:t>tool on the CEAS,</a:t>
            </a:r>
          </a:p>
          <a:p>
            <a:pPr>
              <a:lnSpc>
                <a:spcPct val="110000"/>
              </a:lnSpc>
            </a:pPr>
            <a:r>
              <a:rPr lang="en-US" sz="2200" dirty="0">
                <a:solidFill>
                  <a:srgbClr val="C00000"/>
                </a:solidFill>
                <a:latin typeface="Calibri" panose="020F0502020204030204" pitchFamily="34" charset="0"/>
                <a:cs typeface="Calibri" panose="020F0502020204030204" pitchFamily="34" charset="0"/>
              </a:rPr>
              <a:t>Improving the quality of asylum processes and reception </a:t>
            </a:r>
            <a:r>
              <a:rPr lang="en-US" sz="2200" dirty="0" smtClean="0">
                <a:solidFill>
                  <a:srgbClr val="C00000"/>
                </a:solidFill>
                <a:latin typeface="Calibri" panose="020F0502020204030204" pitchFamily="34" charset="0"/>
                <a:cs typeface="Calibri" panose="020F0502020204030204" pitchFamily="34" charset="0"/>
              </a:rPr>
              <a:t>conditions</a:t>
            </a:r>
            <a:endParaRPr lang="hu-HU" sz="2200" dirty="0" smtClean="0">
              <a:solidFill>
                <a:srgbClr val="C00000"/>
              </a:solidFill>
              <a:latin typeface="Calibri" panose="020F0502020204030204" pitchFamily="34" charset="0"/>
              <a:cs typeface="Calibri" panose="020F0502020204030204" pitchFamily="34" charset="0"/>
            </a:endParaRPr>
          </a:p>
          <a:p>
            <a:pPr>
              <a:lnSpc>
                <a:spcPct val="110000"/>
              </a:lnSpc>
            </a:pPr>
            <a:r>
              <a:rPr lang="hu-HU" sz="1800" dirty="0" smtClean="0">
                <a:latin typeface="Calibri" panose="020F0502020204030204" pitchFamily="34" charset="0"/>
                <a:cs typeface="Calibri" panose="020F0502020204030204" pitchFamily="34" charset="0"/>
              </a:rPr>
              <a:t>	National </a:t>
            </a:r>
            <a:r>
              <a:rPr lang="hu-HU" sz="1800" dirty="0" err="1" smtClean="0">
                <a:latin typeface="Calibri" panose="020F0502020204030204" pitchFamily="34" charset="0"/>
                <a:cs typeface="Calibri" panose="020F0502020204030204" pitchFamily="34" charset="0"/>
              </a:rPr>
              <a:t>procedures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quality</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improvement</a:t>
            </a:r>
            <a:r>
              <a:rPr lang="hu-HU" sz="1800" dirty="0" smtClean="0">
                <a:latin typeface="Calibri" panose="020F0502020204030204" pitchFamily="34" charset="0"/>
                <a:cs typeface="Calibri" panose="020F0502020204030204" pitchFamily="34" charset="0"/>
              </a:rPr>
              <a:t>, Dublin </a:t>
            </a:r>
            <a:r>
              <a:rPr lang="hu-HU" sz="1800" dirty="0" err="1" smtClean="0">
                <a:latin typeface="Calibri" panose="020F0502020204030204" pitchFamily="34" charset="0"/>
                <a:cs typeface="Calibri" panose="020F0502020204030204" pitchFamily="34" charset="0"/>
              </a:rPr>
              <a:t>procedures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consistent</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application</a:t>
            </a:r>
            <a:endParaRPr lang="hu-HU" sz="1800" dirty="0">
              <a:latin typeface="Calibri" panose="020F0502020204030204" pitchFamily="34" charset="0"/>
              <a:cs typeface="Calibri" panose="020F0502020204030204" pitchFamily="34" charset="0"/>
            </a:endParaRPr>
          </a:p>
          <a:p>
            <a:pPr>
              <a:lnSpc>
                <a:spcPct val="110000"/>
              </a:lnSpc>
            </a:pPr>
            <a:r>
              <a:rPr lang="hu-HU" sz="2200" dirty="0" err="1" smtClean="0">
                <a:solidFill>
                  <a:srgbClr val="C00000"/>
                </a:solidFill>
                <a:latin typeface="Calibri" panose="020F0502020204030204" pitchFamily="34" charset="0"/>
                <a:cs typeface="Calibri" panose="020F0502020204030204" pitchFamily="34" charset="0"/>
              </a:rPr>
              <a:t>Training</a:t>
            </a:r>
            <a:r>
              <a:rPr lang="hu-HU" sz="2200" dirty="0" smtClean="0">
                <a:solidFill>
                  <a:srgbClr val="C00000"/>
                </a:solidFill>
                <a:latin typeface="Calibri" panose="020F0502020204030204" pitchFamily="34" charset="0"/>
                <a:cs typeface="Calibri" panose="020F0502020204030204" pitchFamily="34" charset="0"/>
              </a:rPr>
              <a:t> </a:t>
            </a:r>
            <a:r>
              <a:rPr lang="hu-HU" sz="2200" dirty="0">
                <a:solidFill>
                  <a:srgbClr val="C00000"/>
                </a:solidFill>
                <a:latin typeface="Calibri" panose="020F0502020204030204" pitchFamily="34" charset="0"/>
                <a:cs typeface="Calibri" panose="020F0502020204030204" pitchFamily="34" charset="0"/>
              </a:rPr>
              <a:t>and </a:t>
            </a:r>
            <a:r>
              <a:rPr lang="hu-HU" sz="2200" dirty="0" err="1">
                <a:solidFill>
                  <a:srgbClr val="C00000"/>
                </a:solidFill>
                <a:latin typeface="Calibri" panose="020F0502020204030204" pitchFamily="34" charset="0"/>
                <a:cs typeface="Calibri" panose="020F0502020204030204" pitchFamily="34" charset="0"/>
              </a:rPr>
              <a:t>professional</a:t>
            </a:r>
            <a:r>
              <a:rPr lang="hu-HU" sz="2200" dirty="0">
                <a:solidFill>
                  <a:srgbClr val="C00000"/>
                </a:solidFill>
                <a:latin typeface="Calibri" panose="020F0502020204030204" pitchFamily="34" charset="0"/>
                <a:cs typeface="Calibri" panose="020F0502020204030204" pitchFamily="34" charset="0"/>
              </a:rPr>
              <a:t> </a:t>
            </a:r>
            <a:r>
              <a:rPr lang="hu-HU" sz="2200" dirty="0" err="1" smtClean="0">
                <a:solidFill>
                  <a:srgbClr val="C00000"/>
                </a:solidFill>
                <a:latin typeface="Calibri" panose="020F0502020204030204" pitchFamily="34" charset="0"/>
                <a:cs typeface="Calibri" panose="020F0502020204030204" pitchFamily="34" charset="0"/>
              </a:rPr>
              <a:t>development</a:t>
            </a:r>
            <a:endParaRPr lang="hu-HU" sz="2200" dirty="0" smtClean="0">
              <a:solidFill>
                <a:srgbClr val="C00000"/>
              </a:solidFill>
              <a:latin typeface="Calibri" panose="020F0502020204030204" pitchFamily="34" charset="0"/>
              <a:cs typeface="Calibri" panose="020F0502020204030204" pitchFamily="34" charset="0"/>
            </a:endParaRPr>
          </a:p>
          <a:p>
            <a:pPr>
              <a:lnSpc>
                <a:spcPct val="110000"/>
              </a:lnSpc>
            </a:pPr>
            <a:r>
              <a:rPr lang="hu-HU" sz="1800" dirty="0">
                <a:solidFill>
                  <a:srgbClr val="C00000"/>
                </a:solidFill>
                <a:latin typeface="Calibri" panose="020F0502020204030204" pitchFamily="34" charset="0"/>
                <a:cs typeface="Calibri" panose="020F0502020204030204" pitchFamily="34" charset="0"/>
              </a:rPr>
              <a:t>	</a:t>
            </a:r>
            <a:r>
              <a:rPr lang="hu-HU" sz="1800" dirty="0" smtClean="0">
                <a:latin typeface="Calibri" panose="020F0502020204030204" pitchFamily="34" charset="0"/>
                <a:cs typeface="Calibri" panose="020F0502020204030204" pitchFamily="34" charset="0"/>
              </a:rPr>
              <a:t>European </a:t>
            </a:r>
            <a:r>
              <a:rPr lang="hu-HU" sz="1800" dirty="0" err="1" smtClean="0">
                <a:latin typeface="Calibri" panose="020F0502020204030204" pitchFamily="34" charset="0"/>
                <a:cs typeface="Calibri" panose="020F0502020204030204" pitchFamily="34" charset="0"/>
              </a:rPr>
              <a:t>Asylum</a:t>
            </a:r>
            <a:r>
              <a:rPr lang="hu-HU" sz="1800" dirty="0" smtClean="0">
                <a:latin typeface="Calibri" panose="020F0502020204030204" pitchFamily="34" charset="0"/>
                <a:cs typeface="Calibri" panose="020F0502020204030204" pitchFamily="34" charset="0"/>
              </a:rPr>
              <a:t> Curriculum –  </a:t>
            </a:r>
            <a:r>
              <a:rPr lang="hu-HU" sz="1800" dirty="0" err="1" smtClean="0">
                <a:latin typeface="Calibri" panose="020F0502020204030204" pitchFamily="34" charset="0"/>
                <a:cs typeface="Calibri" panose="020F0502020204030204" pitchFamily="34" charset="0"/>
              </a:rPr>
              <a:t>continuous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renewal</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trainings</a:t>
            </a:r>
            <a:endParaRPr lang="hu-HU" sz="1800" dirty="0">
              <a:latin typeface="Calibri" panose="020F0502020204030204" pitchFamily="34" charset="0"/>
              <a:cs typeface="Calibri" panose="020F0502020204030204" pitchFamily="34" charset="0"/>
            </a:endParaRPr>
          </a:p>
          <a:p>
            <a:pPr>
              <a:lnSpc>
                <a:spcPct val="110000"/>
              </a:lnSpc>
            </a:pPr>
            <a:r>
              <a:rPr lang="en-GB" sz="2200" dirty="0" smtClean="0">
                <a:solidFill>
                  <a:srgbClr val="C00000"/>
                </a:solidFill>
                <a:latin typeface="Calibri" panose="020F0502020204030204" pitchFamily="34" charset="0"/>
                <a:cs typeface="Calibri" panose="020F0502020204030204" pitchFamily="34" charset="0"/>
              </a:rPr>
              <a:t>External </a:t>
            </a:r>
            <a:r>
              <a:rPr lang="en-GB" sz="2200" dirty="0">
                <a:solidFill>
                  <a:srgbClr val="C00000"/>
                </a:solidFill>
                <a:latin typeface="Calibri" panose="020F0502020204030204" pitchFamily="34" charset="0"/>
                <a:cs typeface="Calibri" panose="020F0502020204030204" pitchFamily="34" charset="0"/>
              </a:rPr>
              <a:t>dimension</a:t>
            </a:r>
          </a:p>
          <a:p>
            <a:pPr>
              <a:lnSpc>
                <a:spcPct val="110000"/>
              </a:lnSpc>
            </a:pPr>
            <a:r>
              <a:rPr lang="hu-HU" sz="1800" dirty="0" smtClean="0">
                <a:solidFill>
                  <a:srgbClr val="C00000"/>
                </a:solidFill>
                <a:latin typeface="Calibri" panose="020F0502020204030204" pitchFamily="34" charset="0"/>
                <a:cs typeface="Calibri" panose="020F0502020204030204" pitchFamily="34" charset="0"/>
              </a:rPr>
              <a:t>	</a:t>
            </a:r>
            <a:r>
              <a:rPr lang="hu-HU" sz="1800" dirty="0" smtClean="0">
                <a:latin typeface="Calibri" panose="020F0502020204030204" pitchFamily="34" charset="0"/>
                <a:cs typeface="Calibri" panose="020F0502020204030204" pitchFamily="34" charset="0"/>
              </a:rPr>
              <a:t>S</a:t>
            </a:r>
            <a:r>
              <a:rPr lang="en-US" sz="1800" dirty="0" err="1" smtClean="0">
                <a:latin typeface="Calibri" panose="020F0502020204030204" pitchFamily="34" charset="0"/>
                <a:cs typeface="Calibri" panose="020F0502020204030204" pitchFamily="34" charset="0"/>
              </a:rPr>
              <a:t>upport</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the approach of renewed partnerships with Third Countries, </a:t>
            </a:r>
            <a:r>
              <a:rPr lang="hu-HU" sz="18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through </a:t>
            </a:r>
            <a:r>
              <a:rPr lang="en-US" sz="1800" dirty="0">
                <a:latin typeface="Calibri" panose="020F0502020204030204" pitchFamily="34" charset="0"/>
                <a:cs typeface="Calibri" panose="020F0502020204030204" pitchFamily="34" charset="0"/>
              </a:rPr>
              <a:t>tailored "</a:t>
            </a:r>
            <a:r>
              <a:rPr lang="en-US" sz="1800" dirty="0" smtClean="0">
                <a:latin typeface="Calibri" panose="020F0502020204030204" pitchFamily="34" charset="0"/>
                <a:cs typeface="Calibri" panose="020F0502020204030204" pitchFamily="34" charset="0"/>
              </a:rPr>
              <a:t>compacts„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Focus</a:t>
            </a:r>
            <a:r>
              <a:rPr lang="hu-HU" sz="1800" dirty="0" smtClean="0">
                <a:latin typeface="Calibri" panose="020F0502020204030204" pitchFamily="34" charset="0"/>
                <a:cs typeface="Calibri" panose="020F0502020204030204" pitchFamily="34" charset="0"/>
              </a:rPr>
              <a:t>: Western </a:t>
            </a:r>
            <a:r>
              <a:rPr lang="hu-HU" sz="1800" dirty="0" err="1" smtClean="0">
                <a:latin typeface="Calibri" panose="020F0502020204030204" pitchFamily="34" charset="0"/>
                <a:cs typeface="Calibri" panose="020F0502020204030204" pitchFamily="34" charset="0"/>
              </a:rPr>
              <a:t>Balkans</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Turkey</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North</a:t>
            </a:r>
            <a:r>
              <a:rPr lang="hu-HU" sz="1800" dirty="0" smtClean="0">
                <a:latin typeface="Calibri" panose="020F0502020204030204" pitchFamily="34" charset="0"/>
                <a:cs typeface="Calibri" panose="020F0502020204030204" pitchFamily="34" charset="0"/>
              </a:rPr>
              <a:t> 	</a:t>
            </a:r>
            <a:r>
              <a:rPr lang="hu-HU" sz="1800" dirty="0" err="1" smtClean="0">
                <a:latin typeface="Calibri" panose="020F0502020204030204" pitchFamily="34" charset="0"/>
                <a:cs typeface="Calibri" panose="020F0502020204030204" pitchFamily="34" charset="0"/>
              </a:rPr>
              <a:t>Africa</a:t>
            </a:r>
            <a:endParaRPr lang="en-GB" sz="1800" dirty="0" smtClean="0">
              <a:latin typeface="Calibri" panose="020F0502020204030204" pitchFamily="34" charset="0"/>
              <a:cs typeface="Calibri" panose="020F0502020204030204" pitchFamily="34" charset="0"/>
            </a:endParaRPr>
          </a:p>
        </p:txBody>
      </p:sp>
      <p:sp>
        <p:nvSpPr>
          <p:cNvPr id="4" name="Date Placeholder 3"/>
          <p:cNvSpPr>
            <a:spLocks noGrp="1"/>
          </p:cNvSpPr>
          <p:nvPr>
            <p:ph type="dt" sz="half" idx="4294967295"/>
          </p:nvPr>
        </p:nvSpPr>
        <p:spPr>
          <a:xfrm>
            <a:off x="7667625" y="6659563"/>
            <a:ext cx="1476375" cy="188912"/>
          </a:xfrm>
          <a:prstGeom prst="rect">
            <a:avLst/>
          </a:prstGeom>
        </p:spPr>
        <p:txBody>
          <a:bodyPr/>
          <a:lstStyle/>
          <a:p>
            <a:pPr>
              <a:defRPr/>
            </a:pPr>
            <a:r>
              <a:rPr lang="hu-HU" dirty="0" smtClean="0">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1824294951"/>
      </p:ext>
    </p:extLst>
  </p:cSld>
  <p:clrMapOvr>
    <a:masterClrMapping/>
  </p:clrMapOvr>
  <p:transition>
    <p:pull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42910" y="1357298"/>
            <a:ext cx="7772400" cy="1999694"/>
          </a:xfrm>
        </p:spPr>
        <p:txBody>
          <a:bodyPr>
            <a:normAutofit/>
          </a:bodyPr>
          <a:lstStyle/>
          <a:p>
            <a:r>
              <a:rPr lang="en-GB" dirty="0" smtClean="0">
                <a:latin typeface="Calibri" panose="020F0502020204030204" pitchFamily="34" charset="0"/>
                <a:cs typeface="Calibri" panose="020F0502020204030204" pitchFamily="34" charset="0"/>
              </a:rPr>
              <a:t>THE ASYLUM AND MIGRATION AND INTEGRATION FUND</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027714"/>
      </p:ext>
    </p:extLst>
  </p:cSld>
  <p:clrMapOvr>
    <a:masterClrMapping/>
  </p:clrMapOvr>
  <p:transition>
    <p:pull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en-GB" sz="2000" noProof="0" dirty="0" smtClean="0">
                <a:latin typeface="Calibri" panose="020F0502020204030204" pitchFamily="34" charset="0"/>
                <a:cs typeface="Calibri" panose="020F0502020204030204" pitchFamily="34" charset="0"/>
              </a:rPr>
              <a:t>The Asylum Migration and Integration Fund (AMIF)</a:t>
            </a:r>
            <a:endParaRPr lang="en-GB" sz="2000" noProof="0" dirty="0">
              <a:latin typeface="Calibri" panose="020F0502020204030204" pitchFamily="34" charset="0"/>
              <a:cs typeface="Calibri" panose="020F0502020204030204" pitchFamily="34" charset="0"/>
            </a:endParaRPr>
          </a:p>
        </p:txBody>
      </p:sp>
      <p:sp>
        <p:nvSpPr>
          <p:cNvPr id="2" name="Tartalom helye 1"/>
          <p:cNvSpPr>
            <a:spLocks noGrp="1"/>
          </p:cNvSpPr>
          <p:nvPr>
            <p:ph idx="1"/>
          </p:nvPr>
        </p:nvSpPr>
        <p:spPr>
          <a:xfrm>
            <a:off x="179512" y="857232"/>
            <a:ext cx="8784976" cy="5884136"/>
          </a:xfrm>
        </p:spPr>
        <p:txBody>
          <a:bodyPr>
            <a:noAutofit/>
          </a:bodyPr>
          <a:lstStyle/>
          <a:p>
            <a:pPr algn="ctr">
              <a:lnSpc>
                <a:spcPts val="2300"/>
              </a:lnSpc>
            </a:pPr>
            <a:r>
              <a:rPr lang="en-GB" sz="2000" i="1" noProof="0" dirty="0" smtClean="0">
                <a:solidFill>
                  <a:srgbClr val="C00000"/>
                </a:solidFill>
                <a:latin typeface="Calibri" panose="020F0502020204030204" pitchFamily="34" charset="0"/>
                <a:cs typeface="Calibri" panose="020F0502020204030204" pitchFamily="34" charset="0"/>
              </a:rPr>
              <a:t>2014</a:t>
            </a:r>
            <a:r>
              <a:rPr lang="hu-HU" sz="2000" i="1" noProof="0" dirty="0" smtClean="0">
                <a:solidFill>
                  <a:srgbClr val="C00000"/>
                </a:solidFill>
                <a:latin typeface="Calibri" panose="020F0502020204030204" pitchFamily="34" charset="0"/>
                <a:cs typeface="Calibri" panose="020F0502020204030204" pitchFamily="34" charset="0"/>
              </a:rPr>
              <a:t>  </a:t>
            </a:r>
            <a:r>
              <a:rPr lang="en-GB" sz="2000" i="1" noProof="0" dirty="0" smtClean="0">
                <a:solidFill>
                  <a:srgbClr val="C00000"/>
                </a:solidFill>
                <a:latin typeface="Calibri" panose="020F0502020204030204" pitchFamily="34" charset="0"/>
                <a:cs typeface="Calibri" panose="020F0502020204030204" pitchFamily="34" charset="0"/>
              </a:rPr>
              <a:t>-2020 (seven years) </a:t>
            </a:r>
            <a:endParaRPr lang="en-GB" sz="2000" b="1" dirty="0" smtClean="0">
              <a:solidFill>
                <a:srgbClr val="C00000"/>
              </a:solidFill>
              <a:latin typeface="Calibri" panose="020F0502020204030204" pitchFamily="34" charset="0"/>
              <a:cs typeface="Calibri" panose="020F0502020204030204" pitchFamily="34" charset="0"/>
            </a:endParaRPr>
          </a:p>
          <a:p>
            <a:pPr algn="ctr">
              <a:lnSpc>
                <a:spcPts val="2300"/>
              </a:lnSpc>
              <a:spcBef>
                <a:spcPts val="0"/>
              </a:spcBef>
            </a:pPr>
            <a:r>
              <a:rPr lang="en-GB" sz="2000" dirty="0" smtClean="0">
                <a:latin typeface="Calibri" panose="020F0502020204030204" pitchFamily="34" charset="0"/>
                <a:cs typeface="Calibri" panose="020F0502020204030204" pitchFamily="34" charset="0"/>
              </a:rPr>
              <a:t>Total: </a:t>
            </a:r>
            <a:r>
              <a:rPr lang="en-GB" sz="2000" dirty="0" smtClean="0">
                <a:solidFill>
                  <a:srgbClr val="C00000"/>
                </a:solidFill>
                <a:latin typeface="Calibri" panose="020F0502020204030204" pitchFamily="34" charset="0"/>
                <a:cs typeface="Calibri" panose="020F0502020204030204" pitchFamily="34" charset="0"/>
              </a:rPr>
              <a:t>3 137 </a:t>
            </a:r>
            <a:r>
              <a:rPr lang="en-GB" sz="2000" noProof="0" dirty="0" smtClean="0">
                <a:solidFill>
                  <a:srgbClr val="C00000"/>
                </a:solidFill>
                <a:latin typeface="Calibri" panose="020F0502020204030204" pitchFamily="34" charset="0"/>
                <a:cs typeface="Calibri" panose="020F0502020204030204" pitchFamily="34" charset="0"/>
              </a:rPr>
              <a:t>million </a:t>
            </a:r>
            <a:r>
              <a:rPr lang="en-GB" sz="2000" noProof="0" dirty="0" smtClean="0">
                <a:latin typeface="Calibri" panose="020F0502020204030204" pitchFamily="34" charset="0"/>
                <a:cs typeface="Calibri" panose="020F0502020204030204" pitchFamily="34" charset="0"/>
              </a:rPr>
              <a:t>Euros (in current prices) </a:t>
            </a:r>
            <a:endParaRPr lang="hu-HU" sz="2000" noProof="0" dirty="0" smtClean="0">
              <a:latin typeface="Calibri" panose="020F0502020204030204" pitchFamily="34" charset="0"/>
              <a:cs typeface="Calibri" panose="020F0502020204030204" pitchFamily="34" charset="0"/>
            </a:endParaRPr>
          </a:p>
          <a:p>
            <a:pPr>
              <a:lnSpc>
                <a:spcPts val="2300"/>
              </a:lnSpc>
              <a:spcBef>
                <a:spcPts val="0"/>
              </a:spcBef>
            </a:pPr>
            <a:endParaRPr lang="en-GB" sz="2000" noProof="0" dirty="0" smtClean="0">
              <a:latin typeface="Calibri" panose="020F0502020204030204" pitchFamily="34" charset="0"/>
              <a:cs typeface="Calibri" panose="020F0502020204030204" pitchFamily="34" charset="0"/>
            </a:endParaRPr>
          </a:p>
          <a:p>
            <a:pPr>
              <a:lnSpc>
                <a:spcPts val="2300"/>
              </a:lnSpc>
              <a:spcBef>
                <a:spcPts val="0"/>
              </a:spcBef>
            </a:pPr>
            <a:r>
              <a:rPr lang="en-GB" sz="2000" dirty="0">
                <a:solidFill>
                  <a:srgbClr val="C00000"/>
                </a:solidFill>
                <a:latin typeface="Calibri" panose="020F0502020204030204" pitchFamily="34" charset="0"/>
                <a:cs typeface="Calibri" panose="020F0502020204030204" pitchFamily="34" charset="0"/>
              </a:rPr>
              <a:t>385 million set aside for  </a:t>
            </a:r>
            <a:r>
              <a:rPr lang="en-GB" sz="2000" dirty="0">
                <a:latin typeface="Calibri" panose="020F0502020204030204" pitchFamily="34" charset="0"/>
                <a:cs typeface="Calibri" panose="020F0502020204030204" pitchFamily="34" charset="0"/>
              </a:rPr>
              <a:t>Union actions, emergency assistance, the European Migration Network and technical assistance of the </a:t>
            </a:r>
            <a:r>
              <a:rPr lang="en-GB" sz="2000" dirty="0" smtClean="0">
                <a:latin typeface="Calibri" panose="020F0502020204030204" pitchFamily="34" charset="0"/>
                <a:cs typeface="Calibri" panose="020F0502020204030204" pitchFamily="34" charset="0"/>
              </a:rPr>
              <a:t>Commission</a:t>
            </a:r>
            <a:endParaRPr lang="hu-HU" sz="2000" dirty="0" smtClean="0">
              <a:latin typeface="Calibri" panose="020F0502020204030204" pitchFamily="34" charset="0"/>
              <a:cs typeface="Calibri" panose="020F0502020204030204" pitchFamily="34" charset="0"/>
            </a:endParaRPr>
          </a:p>
          <a:p>
            <a:pPr>
              <a:lnSpc>
                <a:spcPts val="2300"/>
              </a:lnSpc>
              <a:spcBef>
                <a:spcPts val="0"/>
              </a:spcBef>
            </a:pPr>
            <a:endParaRPr lang="en-GB" sz="2000" dirty="0">
              <a:latin typeface="Calibri" panose="020F0502020204030204" pitchFamily="34" charset="0"/>
              <a:cs typeface="Calibri" panose="020F0502020204030204" pitchFamily="34" charset="0"/>
            </a:endParaRPr>
          </a:p>
          <a:p>
            <a:pPr>
              <a:lnSpc>
                <a:spcPts val="2300"/>
              </a:lnSpc>
              <a:spcBef>
                <a:spcPts val="0"/>
              </a:spcBef>
            </a:pPr>
            <a:r>
              <a:rPr lang="en-GB" sz="2000" dirty="0" smtClean="0">
                <a:latin typeface="Calibri" panose="020F0502020204030204" pitchFamily="34" charset="0"/>
                <a:cs typeface="Calibri" panose="020F0502020204030204" pitchFamily="34" charset="0"/>
              </a:rPr>
              <a:t>Member states may use </a:t>
            </a:r>
            <a:r>
              <a:rPr lang="en-GB" sz="2000" dirty="0" smtClean="0">
                <a:solidFill>
                  <a:srgbClr val="C00000"/>
                </a:solidFill>
                <a:latin typeface="Calibri" panose="020F0502020204030204" pitchFamily="34" charset="0"/>
                <a:cs typeface="Calibri" panose="020F0502020204030204" pitchFamily="34" charset="0"/>
              </a:rPr>
              <a:t>2 752  million </a:t>
            </a:r>
            <a:r>
              <a:rPr lang="en-GB" sz="2000" dirty="0" smtClean="0">
                <a:latin typeface="Calibri" panose="020F0502020204030204" pitchFamily="34" charset="0"/>
                <a:cs typeface="Calibri" panose="020F0502020204030204" pitchFamily="34" charset="0"/>
              </a:rPr>
              <a:t>Euros</a:t>
            </a:r>
            <a:r>
              <a:rPr lang="en-GB" sz="2000" dirty="0" smtClean="0">
                <a:solidFill>
                  <a:schemeClr val="tx2">
                    <a:lumMod val="50000"/>
                  </a:schemeClr>
                </a:solidFill>
                <a:latin typeface="Calibri" panose="020F0502020204030204" pitchFamily="34" charset="0"/>
                <a:cs typeface="Calibri" panose="020F0502020204030204" pitchFamily="34" charset="0"/>
              </a:rPr>
              <a:t> </a:t>
            </a:r>
            <a:r>
              <a:rPr lang="en-GB" sz="2000" dirty="0" smtClean="0">
                <a:solidFill>
                  <a:srgbClr val="C00000"/>
                </a:solidFill>
                <a:latin typeface="Calibri" panose="020F0502020204030204" pitchFamily="34" charset="0"/>
                <a:cs typeface="Calibri" panose="020F0502020204030204" pitchFamily="34" charset="0"/>
              </a:rPr>
              <a:t>of which 360</a:t>
            </a:r>
            <a:r>
              <a:rPr lang="en-GB" sz="2000" dirty="0" smtClean="0">
                <a:solidFill>
                  <a:schemeClr val="tx2">
                    <a:lumMod val="50000"/>
                  </a:schemeClr>
                </a:solidFill>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million to cover  specific actions (e..g. joint processing centres, joint returns) + Union Resettlement Programme from third </a:t>
            </a:r>
            <a:r>
              <a:rPr lang="hu-HU" sz="2000" dirty="0" err="1" smtClean="0">
                <a:latin typeface="Calibri" panose="020F0502020204030204" pitchFamily="34" charset="0"/>
                <a:cs typeface="Calibri" panose="020F0502020204030204" pitchFamily="34" charset="0"/>
              </a:rPr>
              <a:t>coun</a:t>
            </a:r>
            <a:r>
              <a:rPr lang="en-GB" sz="2000" dirty="0" smtClean="0">
                <a:latin typeface="Calibri" panose="020F0502020204030204" pitchFamily="34" charset="0"/>
                <a:cs typeface="Calibri" panose="020F0502020204030204" pitchFamily="34" charset="0"/>
              </a:rPr>
              <a:t>tries  + transfer of beneficiaries of international protection from one Member State to another.</a:t>
            </a:r>
            <a:r>
              <a:rPr lang="hu-HU" sz="2000" dirty="0" smtClean="0">
                <a:latin typeface="Calibri" panose="020F0502020204030204" pitchFamily="34" charset="0"/>
                <a:cs typeface="Calibri" panose="020F0502020204030204" pitchFamily="34" charset="0"/>
              </a:rPr>
              <a:t>)</a:t>
            </a:r>
            <a:br>
              <a:rPr lang="hu-HU" sz="2000" dirty="0" smtClean="0">
                <a:latin typeface="Calibri" panose="020F0502020204030204" pitchFamily="34" charset="0"/>
                <a:cs typeface="Calibri" panose="020F0502020204030204" pitchFamily="34" charset="0"/>
              </a:rPr>
            </a:br>
            <a:endParaRPr lang="hu-HU" sz="2000" dirty="0" smtClean="0">
              <a:latin typeface="Calibri" panose="020F0502020204030204" pitchFamily="34" charset="0"/>
              <a:cs typeface="Calibri" panose="020F0502020204030204" pitchFamily="34" charset="0"/>
            </a:endParaRPr>
          </a:p>
          <a:p>
            <a:pPr>
              <a:lnSpc>
                <a:spcPts val="2300"/>
              </a:lnSpc>
              <a:spcBef>
                <a:spcPts val="0"/>
              </a:spcBef>
            </a:pPr>
            <a:r>
              <a:rPr lang="en-GB" sz="2000" dirty="0">
                <a:latin typeface="Calibri" panose="020F0502020204030204" pitchFamily="34" charset="0"/>
                <a:cs typeface="Calibri" panose="020F0502020204030204" pitchFamily="34" charset="0"/>
              </a:rPr>
              <a:t>Of the remaining  </a:t>
            </a:r>
            <a:r>
              <a:rPr lang="en-GB" sz="2000" dirty="0">
                <a:solidFill>
                  <a:srgbClr val="C00000"/>
                </a:solidFill>
                <a:latin typeface="Calibri" panose="020F0502020204030204" pitchFamily="34" charset="0"/>
                <a:cs typeface="Calibri" panose="020F0502020204030204" pitchFamily="34" charset="0"/>
              </a:rPr>
              <a:t>2 392 </a:t>
            </a:r>
            <a:r>
              <a:rPr lang="en-GB" sz="2000" dirty="0">
                <a:latin typeface="Calibri" panose="020F0502020204030204" pitchFamily="34" charset="0"/>
                <a:cs typeface="Calibri" panose="020F0502020204030204" pitchFamily="34" charset="0"/>
              </a:rPr>
              <a:t>million</a:t>
            </a:r>
          </a:p>
          <a:p>
            <a:pPr lvl="1">
              <a:lnSpc>
                <a:spcPts val="2300"/>
              </a:lnSpc>
              <a:spcBef>
                <a:spcPts val="0"/>
              </a:spcBef>
            </a:pPr>
            <a:r>
              <a:rPr lang="en-GB" dirty="0">
                <a:latin typeface="Calibri" panose="020F0502020204030204" pitchFamily="34" charset="0"/>
                <a:cs typeface="Calibri" panose="020F0502020204030204" pitchFamily="34" charset="0"/>
              </a:rPr>
              <a:t>Nationally </a:t>
            </a:r>
            <a:r>
              <a:rPr lang="en-GB" dirty="0">
                <a:solidFill>
                  <a:srgbClr val="C00000"/>
                </a:solidFill>
                <a:latin typeface="Calibri" panose="020F0502020204030204" pitchFamily="34" charset="0"/>
                <a:cs typeface="Calibri" panose="020F0502020204030204" pitchFamily="34" charset="0"/>
              </a:rPr>
              <a:t>20 %</a:t>
            </a:r>
            <a:r>
              <a:rPr lang="en-GB" dirty="0">
                <a:latin typeface="Calibri" panose="020F0502020204030204" pitchFamily="34" charset="0"/>
                <a:cs typeface="Calibri" panose="020F0502020204030204" pitchFamily="34" charset="0"/>
              </a:rPr>
              <a:t> must go to measures to support </a:t>
            </a:r>
            <a:r>
              <a:rPr lang="en-GB" dirty="0">
                <a:solidFill>
                  <a:srgbClr val="C00000"/>
                </a:solidFill>
                <a:latin typeface="Calibri" panose="020F0502020204030204" pitchFamily="34" charset="0"/>
                <a:cs typeface="Calibri" panose="020F0502020204030204" pitchFamily="34" charset="0"/>
              </a:rPr>
              <a:t>legal migration </a:t>
            </a:r>
            <a:r>
              <a:rPr lang="en-GB" dirty="0">
                <a:latin typeface="Calibri" panose="020F0502020204030204" pitchFamily="34" charset="0"/>
                <a:cs typeface="Calibri" panose="020F0502020204030204" pitchFamily="34" charset="0"/>
              </a:rPr>
              <a:t>and promote the effective integration of migrants and  </a:t>
            </a:r>
            <a:r>
              <a:rPr lang="en-GB" dirty="0">
                <a:solidFill>
                  <a:srgbClr val="C00000"/>
                </a:solidFill>
                <a:latin typeface="Calibri" panose="020F0502020204030204" pitchFamily="34" charset="0"/>
                <a:cs typeface="Calibri" panose="020F0502020204030204" pitchFamily="34" charset="0"/>
              </a:rPr>
              <a:t>20 %  to asylum </a:t>
            </a:r>
            <a:r>
              <a:rPr lang="en-GB" dirty="0" smtClean="0">
                <a:solidFill>
                  <a:srgbClr val="C00000"/>
                </a:solidFill>
                <a:latin typeface="Calibri" panose="020F0502020204030204" pitchFamily="34" charset="0"/>
                <a:cs typeface="Calibri" panose="020F0502020204030204" pitchFamily="34" charset="0"/>
              </a:rPr>
              <a:t>measures</a:t>
            </a:r>
            <a:r>
              <a:rPr lang="hu-HU" dirty="0" smtClean="0">
                <a:solidFill>
                  <a:srgbClr val="C00000"/>
                </a:solidFill>
                <a:latin typeface="Calibri" panose="020F0502020204030204" pitchFamily="34" charset="0"/>
                <a:cs typeface="Calibri" panose="020F0502020204030204" pitchFamily="34" charset="0"/>
              </a:rPr>
              <a:t/>
            </a:r>
            <a:br>
              <a:rPr lang="hu-HU" dirty="0" smtClean="0">
                <a:solidFill>
                  <a:srgbClr val="C00000"/>
                </a:solidFill>
                <a:latin typeface="Calibri" panose="020F0502020204030204" pitchFamily="34" charset="0"/>
                <a:cs typeface="Calibri" panose="020F0502020204030204" pitchFamily="34" charset="0"/>
              </a:rPr>
            </a:br>
            <a:endParaRPr lang="en-GB" dirty="0">
              <a:solidFill>
                <a:srgbClr val="C00000"/>
              </a:solidFill>
              <a:latin typeface="Calibri" panose="020F0502020204030204" pitchFamily="34" charset="0"/>
              <a:cs typeface="Calibri" panose="020F0502020204030204" pitchFamily="34" charset="0"/>
            </a:endParaRPr>
          </a:p>
          <a:p>
            <a:pPr lvl="1">
              <a:lnSpc>
                <a:spcPts val="2300"/>
              </a:lnSpc>
              <a:spcBef>
                <a:spcPts val="0"/>
              </a:spcBef>
            </a:pPr>
            <a:r>
              <a:rPr lang="en-GB" dirty="0">
                <a:latin typeface="Calibri" panose="020F0502020204030204" pitchFamily="34" charset="0"/>
                <a:cs typeface="Calibri" panose="020F0502020204030204" pitchFamily="34" charset="0"/>
              </a:rPr>
              <a:t>For </a:t>
            </a:r>
            <a:r>
              <a:rPr lang="en-GB" dirty="0">
                <a:solidFill>
                  <a:srgbClr val="C00000"/>
                </a:solidFill>
                <a:latin typeface="Calibri" panose="020F0502020204030204" pitchFamily="34" charset="0"/>
                <a:cs typeface="Calibri" panose="020F0502020204030204" pitchFamily="34" charset="0"/>
              </a:rPr>
              <a:t>resettlement</a:t>
            </a:r>
            <a:r>
              <a:rPr lang="en-GB" dirty="0">
                <a:latin typeface="Calibri" panose="020F0502020204030204" pitchFamily="34" charset="0"/>
                <a:cs typeface="Calibri" panose="020F0502020204030204" pitchFamily="34" charset="0"/>
              </a:rPr>
              <a:t> MSs will receive  a lump sum of  </a:t>
            </a:r>
            <a:r>
              <a:rPr lang="en-GB" dirty="0">
                <a:solidFill>
                  <a:srgbClr val="C00000"/>
                </a:solidFill>
                <a:latin typeface="Calibri" panose="020F0502020204030204" pitchFamily="34" charset="0"/>
                <a:cs typeface="Calibri" panose="020F0502020204030204" pitchFamily="34" charset="0"/>
              </a:rPr>
              <a:t>6,000 euros  </a:t>
            </a:r>
            <a:r>
              <a:rPr lang="en-GB" dirty="0">
                <a:latin typeface="Calibri" panose="020F0502020204030204" pitchFamily="34" charset="0"/>
                <a:cs typeface="Calibri" panose="020F0502020204030204" pitchFamily="34" charset="0"/>
              </a:rPr>
              <a:t>for each resettled person, which can be increased up to €10,000 for vulnerable persons or persons coming from priority areas.</a:t>
            </a:r>
          </a:p>
          <a:p>
            <a:pPr lvl="1">
              <a:lnSpc>
                <a:spcPct val="170000"/>
              </a:lnSpc>
            </a:pPr>
            <a:endParaRPr lang="en-GB" dirty="0">
              <a:solidFill>
                <a:schemeClr val="tx2">
                  <a:lumMod val="50000"/>
                </a:schemeClr>
              </a:solidFill>
              <a:latin typeface="Calibri" panose="020F0502020204030204" pitchFamily="34" charset="0"/>
              <a:cs typeface="Calibri" panose="020F0502020204030204" pitchFamily="34" charset="0"/>
            </a:endParaRPr>
          </a:p>
          <a:p>
            <a:endParaRPr lang="en-GB" dirty="0" smtClean="0">
              <a:solidFill>
                <a:schemeClr val="tx2">
                  <a:lumMod val="50000"/>
                </a:schemeClr>
              </a:solidFill>
              <a:latin typeface="Calibri" panose="020F0502020204030204" pitchFamily="34" charset="0"/>
              <a:cs typeface="Calibri" panose="020F0502020204030204" pitchFamily="34" charset="0"/>
            </a:endParaRPr>
          </a:p>
          <a:p>
            <a:r>
              <a:rPr lang="en-GB" noProof="0" dirty="0" smtClean="0">
                <a:latin typeface="Calibri" panose="020F0502020204030204" pitchFamily="34" charset="0"/>
                <a:cs typeface="Calibri" panose="020F0502020204030204" pitchFamily="34" charset="0"/>
              </a:rPr>
              <a:t>	</a:t>
            </a:r>
            <a:endParaRPr lang="en-GB"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5526740"/>
      </p:ext>
    </p:extLst>
  </p:cSld>
  <p:clrMapOvr>
    <a:masterClrMapping/>
  </p:clrMapOvr>
  <p:transition>
    <p:pull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11560" y="476672"/>
            <a:ext cx="7772400" cy="4159934"/>
          </a:xfrm>
        </p:spPr>
        <p:txBody>
          <a:bodyPr>
            <a:normAutofit/>
          </a:bodyPr>
          <a:lstStyle/>
          <a:p>
            <a:r>
              <a:rPr lang="en-GB" dirty="0" smtClean="0">
                <a:latin typeface="Calibri" panose="020F0502020204030204" pitchFamily="34" charset="0"/>
                <a:cs typeface="Calibri" panose="020F0502020204030204" pitchFamily="34" charset="0"/>
              </a:rPr>
              <a:t>THE EXCEPTIONAL YEARS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2015 - 2017</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sz="4000" dirty="0" smtClean="0">
                <a:latin typeface="Calibri" panose="020F0502020204030204" pitchFamily="34" charset="0"/>
                <a:cs typeface="Calibri" panose="020F0502020204030204" pitchFamily="34" charset="0"/>
              </a:rPr>
              <a:t>FAILURE OF THE SYSTEM, EFFORTS TO RESCUE SOLIDARITY WITHIN THE EU</a:t>
            </a:r>
            <a:endParaRPr lang="en-GB" sz="4000" dirty="0">
              <a:latin typeface="Calibri" panose="020F0502020204030204" pitchFamily="34" charset="0"/>
              <a:cs typeface="Calibri" panose="020F0502020204030204" pitchFamily="34" charset="0"/>
            </a:endParaRPr>
          </a:p>
        </p:txBody>
      </p:sp>
      <p:sp>
        <p:nvSpPr>
          <p:cNvPr id="2" name="TextBox 1"/>
          <p:cNvSpPr txBox="1"/>
          <p:nvPr/>
        </p:nvSpPr>
        <p:spPr>
          <a:xfrm>
            <a:off x="-108520" y="5877272"/>
            <a:ext cx="9002813" cy="584775"/>
          </a:xfrm>
          <a:prstGeom prst="rect">
            <a:avLst/>
          </a:prstGeom>
          <a:solidFill>
            <a:schemeClr val="bg1">
              <a:lumMod val="95000"/>
              <a:alpha val="61000"/>
            </a:schemeClr>
          </a:solidFill>
        </p:spPr>
        <p:txBody>
          <a:bodyPr wrap="square" rtlCol="0">
            <a:spAutoFit/>
          </a:bodyPr>
          <a:lstStyle/>
          <a:p>
            <a:pPr algn="r"/>
            <a:r>
              <a:rPr lang="hu-HU" sz="1800" b="0" i="1" dirty="0" smtClean="0">
                <a:latin typeface="+mj-lt"/>
              </a:rPr>
              <a:t>Good </a:t>
            </a:r>
            <a:r>
              <a:rPr lang="hu-HU" sz="1800" b="0" i="1" dirty="0" err="1" smtClean="0">
                <a:latin typeface="+mj-lt"/>
              </a:rPr>
              <a:t>source</a:t>
            </a:r>
            <a:r>
              <a:rPr lang="hu-HU" sz="1800" b="0" i="1" dirty="0" smtClean="0">
                <a:latin typeface="+mj-lt"/>
              </a:rPr>
              <a:t> </a:t>
            </a:r>
            <a:r>
              <a:rPr lang="hu-HU" sz="1800" b="0" i="1" dirty="0" err="1" smtClean="0">
                <a:latin typeface="+mj-lt"/>
              </a:rPr>
              <a:t>on</a:t>
            </a:r>
            <a:r>
              <a:rPr lang="hu-HU" sz="1800" b="0" i="1" dirty="0" smtClean="0">
                <a:latin typeface="+mj-lt"/>
              </a:rPr>
              <a:t> </a:t>
            </a:r>
            <a:r>
              <a:rPr lang="hu-HU" sz="1800" b="0" i="1" dirty="0" err="1" smtClean="0">
                <a:latin typeface="+mj-lt"/>
              </a:rPr>
              <a:t>recent</a:t>
            </a:r>
            <a:r>
              <a:rPr lang="hu-HU" sz="1800" b="0" i="1" dirty="0" smtClean="0">
                <a:latin typeface="+mj-lt"/>
              </a:rPr>
              <a:t> </a:t>
            </a:r>
            <a:r>
              <a:rPr lang="hu-HU" sz="1800" b="0" i="1" dirty="0" err="1" smtClean="0">
                <a:latin typeface="+mj-lt"/>
              </a:rPr>
              <a:t>info</a:t>
            </a:r>
            <a:r>
              <a:rPr lang="hu-HU" sz="1800" b="0" i="1" dirty="0">
                <a:latin typeface="+mj-lt"/>
              </a:rPr>
              <a:t>: </a:t>
            </a:r>
            <a:br>
              <a:rPr lang="hu-HU" sz="1800" b="0" i="1" dirty="0">
                <a:latin typeface="+mj-lt"/>
              </a:rPr>
            </a:br>
            <a:r>
              <a:rPr lang="hu-HU" b="0" i="1" dirty="0">
                <a:latin typeface="+mj-lt"/>
              </a:rPr>
              <a:t>http://www.europarl.europa.eu/legislative-train/theme-towards-a-new-policy-on-migration/table-view/03-2017</a:t>
            </a:r>
            <a:endParaRPr lang="en-GB" sz="1800" b="0" i="1" dirty="0">
              <a:latin typeface="+mj-lt"/>
            </a:endParaRPr>
          </a:p>
        </p:txBody>
      </p:sp>
    </p:spTree>
    <p:extLst>
      <p:ext uri="{BB962C8B-B14F-4D97-AF65-F5344CB8AC3E}">
        <p14:creationId xmlns:p14="http://schemas.microsoft.com/office/powerpoint/2010/main" val="884472732"/>
      </p:ext>
    </p:extLst>
  </p:cSld>
  <p:clrMapOvr>
    <a:masterClrMapping/>
  </p:clrMapOvr>
  <p:transition>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normAutofit fontScale="90000"/>
          </a:bodyPr>
          <a:lstStyle/>
          <a:p>
            <a:r>
              <a:rPr lang="en-GB" dirty="0" smtClean="0">
                <a:solidFill>
                  <a:srgbClr val="4C0000"/>
                </a:solidFill>
                <a:latin typeface="Calibri" panose="020F0502020204030204" pitchFamily="34" charset="0"/>
                <a:cs typeface="Calibri" panose="020F0502020204030204" pitchFamily="34" charset="0"/>
              </a:rPr>
              <a:t>SOURCES OF MALFUNCTIONING OF THE CEAS</a:t>
            </a:r>
            <a:endParaRPr lang="en-GB" dirty="0">
              <a:solidFill>
                <a:srgbClr val="4C0000"/>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lstStyle/>
          <a:p>
            <a:r>
              <a:rPr lang="hu-HU" dirty="0" smtClean="0"/>
              <a:t>1) </a:t>
            </a:r>
            <a:r>
              <a:rPr lang="hu-HU" dirty="0" err="1" smtClean="0"/>
              <a:t>Bad</a:t>
            </a:r>
            <a:r>
              <a:rPr lang="hu-HU" dirty="0" smtClean="0"/>
              <a:t> design  - Dublin + </a:t>
            </a:r>
            <a:r>
              <a:rPr lang="hu-HU" dirty="0" err="1" smtClean="0"/>
              <a:t>the</a:t>
            </a:r>
            <a:r>
              <a:rPr lang="hu-HU" dirty="0" smtClean="0"/>
              <a:t> </a:t>
            </a:r>
            <a:r>
              <a:rPr lang="hu-HU" dirty="0" err="1" smtClean="0"/>
              <a:t>role</a:t>
            </a:r>
            <a:r>
              <a:rPr lang="hu-HU" dirty="0" smtClean="0"/>
              <a:t> of </a:t>
            </a:r>
            <a:r>
              <a:rPr lang="hu-HU" dirty="0" err="1" smtClean="0"/>
              <a:t>coercion</a:t>
            </a:r>
            <a:endParaRPr lang="hu-HU" dirty="0" smtClean="0"/>
          </a:p>
          <a:p>
            <a:r>
              <a:rPr lang="hu-HU" dirty="0" smtClean="0"/>
              <a:t>2) </a:t>
            </a:r>
            <a:r>
              <a:rPr lang="hu-HU" dirty="0" err="1" smtClean="0"/>
              <a:t>Overload</a:t>
            </a:r>
            <a:r>
              <a:rPr lang="hu-HU" dirty="0" smtClean="0"/>
              <a:t> – </a:t>
            </a:r>
            <a:r>
              <a:rPr lang="hu-HU" dirty="0" err="1" smtClean="0"/>
              <a:t>unequal</a:t>
            </a:r>
            <a:r>
              <a:rPr lang="hu-HU" dirty="0" smtClean="0"/>
              <a:t> </a:t>
            </a:r>
            <a:r>
              <a:rPr lang="hu-HU" dirty="0" err="1" smtClean="0"/>
              <a:t>distribution</a:t>
            </a:r>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endParaRPr lang="hu-HU" dirty="0"/>
          </a:p>
          <a:p>
            <a:r>
              <a:rPr lang="hu-HU" dirty="0" smtClean="0"/>
              <a:t>3) Free </a:t>
            </a:r>
            <a:r>
              <a:rPr lang="hu-HU" dirty="0" err="1" smtClean="0"/>
              <a:t>riders</a:t>
            </a:r>
            <a:r>
              <a:rPr lang="hu-HU" dirty="0" smtClean="0"/>
              <a:t>: </a:t>
            </a:r>
            <a:r>
              <a:rPr lang="en-GB" dirty="0">
                <a:latin typeface="Calibri" panose="020F0502020204030204" pitchFamily="34" charset="0"/>
                <a:cs typeface="Calibri" panose="020F0502020204030204" pitchFamily="34" charset="0"/>
              </a:rPr>
              <a:t>Greece, Italy, Hungary,  Croatia, Slovenia, Austria</a:t>
            </a:r>
          </a:p>
          <a:p>
            <a:endParaRPr lang="hu-HU" dirty="0" smtClean="0"/>
          </a:p>
          <a:p>
            <a:endParaRPr lang="en-GB" dirty="0"/>
          </a:p>
        </p:txBody>
      </p:sp>
      <p:graphicFrame>
        <p:nvGraphicFramePr>
          <p:cNvPr id="6" name="Táblázat 7"/>
          <p:cNvGraphicFramePr>
            <a:graphicFrameLocks noGrp="1"/>
          </p:cNvGraphicFramePr>
          <p:nvPr>
            <p:extLst>
              <p:ext uri="{D42A27DB-BD31-4B8C-83A1-F6EECF244321}">
                <p14:modId xmlns:p14="http://schemas.microsoft.com/office/powerpoint/2010/main" val="1633779459"/>
              </p:ext>
            </p:extLst>
          </p:nvPr>
        </p:nvGraphicFramePr>
        <p:xfrm>
          <a:off x="755576" y="1916832"/>
          <a:ext cx="7632846" cy="1219200"/>
        </p:xfrm>
        <a:graphic>
          <a:graphicData uri="http://schemas.openxmlformats.org/drawingml/2006/table">
            <a:tbl>
              <a:tblPr firstRow="1" bandRow="1">
                <a:tableStyleId>{5C22544A-7EE6-4342-B048-85BDC9FD1C3A}</a:tableStyleId>
              </a:tblPr>
              <a:tblGrid>
                <a:gridCol w="1155531">
                  <a:extLst>
                    <a:ext uri="{9D8B030D-6E8A-4147-A177-3AD203B41FA5}">
                      <a16:colId xmlns:a16="http://schemas.microsoft.com/office/drawing/2014/main" xmlns="" val="20000"/>
                    </a:ext>
                  </a:extLst>
                </a:gridCol>
                <a:gridCol w="1155531">
                  <a:extLst>
                    <a:ext uri="{9D8B030D-6E8A-4147-A177-3AD203B41FA5}">
                      <a16:colId xmlns:a16="http://schemas.microsoft.com/office/drawing/2014/main" xmlns="" val="20001"/>
                    </a:ext>
                  </a:extLst>
                </a:gridCol>
                <a:gridCol w="1155531">
                  <a:extLst>
                    <a:ext uri="{9D8B030D-6E8A-4147-A177-3AD203B41FA5}">
                      <a16:colId xmlns:a16="http://schemas.microsoft.com/office/drawing/2014/main" xmlns="" val="20002"/>
                    </a:ext>
                  </a:extLst>
                </a:gridCol>
                <a:gridCol w="1155531">
                  <a:extLst>
                    <a:ext uri="{9D8B030D-6E8A-4147-A177-3AD203B41FA5}">
                      <a16:colId xmlns:a16="http://schemas.microsoft.com/office/drawing/2014/main" xmlns="" val="20003"/>
                    </a:ext>
                  </a:extLst>
                </a:gridCol>
                <a:gridCol w="1610836">
                  <a:extLst>
                    <a:ext uri="{9D8B030D-6E8A-4147-A177-3AD203B41FA5}">
                      <a16:colId xmlns:a16="http://schemas.microsoft.com/office/drawing/2014/main" xmlns="" val="20004"/>
                    </a:ext>
                  </a:extLst>
                </a:gridCol>
                <a:gridCol w="1399886"/>
              </a:tblGrid>
              <a:tr h="377851">
                <a:tc>
                  <a:txBody>
                    <a:bodyPr/>
                    <a:lstStyle/>
                    <a:p>
                      <a:pPr algn="ctr"/>
                      <a:r>
                        <a:rPr lang="hu-HU" sz="2400" b="1" dirty="0" smtClean="0">
                          <a:solidFill>
                            <a:srgbClr val="C00000"/>
                          </a:solidFill>
                        </a:rPr>
                        <a:t>2011</a:t>
                      </a:r>
                      <a:endParaRPr lang="hu-HU" sz="2400" b="1" dirty="0">
                        <a:solidFill>
                          <a:srgbClr val="C00000"/>
                        </a:solidFill>
                      </a:endParaRPr>
                    </a:p>
                  </a:txBody>
                  <a:tcPr/>
                </a:tc>
                <a:tc>
                  <a:txBody>
                    <a:bodyPr/>
                    <a:lstStyle/>
                    <a:p>
                      <a:pPr algn="ctr"/>
                      <a:r>
                        <a:rPr lang="hu-HU" sz="2400" b="1" dirty="0" smtClean="0">
                          <a:solidFill>
                            <a:srgbClr val="C00000"/>
                          </a:solidFill>
                        </a:rPr>
                        <a:t>2012</a:t>
                      </a:r>
                      <a:endParaRPr lang="hu-HU" sz="2400" b="1" dirty="0">
                        <a:solidFill>
                          <a:srgbClr val="C00000"/>
                        </a:solidFill>
                      </a:endParaRPr>
                    </a:p>
                  </a:txBody>
                  <a:tcPr/>
                </a:tc>
                <a:tc>
                  <a:txBody>
                    <a:bodyPr/>
                    <a:lstStyle/>
                    <a:p>
                      <a:pPr algn="ctr"/>
                      <a:r>
                        <a:rPr lang="hu-HU" sz="2400" b="1" dirty="0" smtClean="0">
                          <a:solidFill>
                            <a:srgbClr val="C00000"/>
                          </a:solidFill>
                        </a:rPr>
                        <a:t>2013</a:t>
                      </a:r>
                      <a:endParaRPr lang="hu-HU" sz="2400" b="1" dirty="0">
                        <a:solidFill>
                          <a:srgbClr val="C00000"/>
                        </a:solidFill>
                      </a:endParaRPr>
                    </a:p>
                  </a:txBody>
                  <a:tcPr/>
                </a:tc>
                <a:tc>
                  <a:txBody>
                    <a:bodyPr/>
                    <a:lstStyle/>
                    <a:p>
                      <a:pPr algn="ctr"/>
                      <a:r>
                        <a:rPr lang="hu-HU" sz="2400" b="1" dirty="0" smtClean="0">
                          <a:solidFill>
                            <a:srgbClr val="C00000"/>
                          </a:solidFill>
                        </a:rPr>
                        <a:t>2014</a:t>
                      </a:r>
                      <a:endParaRPr lang="hu-HU" sz="2400" b="1"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400" b="1" dirty="0" smtClean="0">
                          <a:solidFill>
                            <a:srgbClr val="C00000"/>
                          </a:solidFill>
                        </a:rPr>
                        <a:t>2015</a:t>
                      </a:r>
                      <a:endParaRPr lang="hu-HU" sz="2400" b="0" i="1"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400" b="1" i="0" dirty="0" smtClean="0">
                          <a:solidFill>
                            <a:srgbClr val="C00000"/>
                          </a:solidFill>
                        </a:rPr>
                        <a:t>2016</a:t>
                      </a:r>
                      <a:endParaRPr lang="hu-HU" sz="2400" b="1" i="0" dirty="0">
                        <a:solidFill>
                          <a:srgbClr val="C00000"/>
                        </a:solidFill>
                      </a:endParaRPr>
                    </a:p>
                  </a:txBody>
                  <a:tcPr/>
                </a:tc>
                <a:extLst>
                  <a:ext uri="{0D108BD9-81ED-4DB2-BD59-A6C34878D82A}">
                    <a16:rowId xmlns:a16="http://schemas.microsoft.com/office/drawing/2014/main" xmlns="" val="10000"/>
                  </a:ext>
                </a:extLst>
              </a:tr>
              <a:tr h="395790">
                <a:tc>
                  <a:txBody>
                    <a:bodyPr/>
                    <a:lstStyle/>
                    <a:p>
                      <a:pPr algn="ctr"/>
                      <a:r>
                        <a:rPr lang="hu-HU" sz="2000" b="0" i="0" u="none" strike="noStrike" kern="1200" baseline="0" dirty="0" smtClean="0">
                          <a:solidFill>
                            <a:schemeClr val="dk1"/>
                          </a:solidFill>
                          <a:latin typeface="+mn-lt"/>
                          <a:ea typeface="+mn-ea"/>
                          <a:cs typeface="+mn-cs"/>
                        </a:rPr>
                        <a:t>341,795</a:t>
                      </a:r>
                      <a:endParaRPr lang="hu-HU" sz="2000" b="0" dirty="0"/>
                    </a:p>
                  </a:txBody>
                  <a:tcPr/>
                </a:tc>
                <a:tc>
                  <a:txBody>
                    <a:bodyPr/>
                    <a:lstStyle/>
                    <a:p>
                      <a:pPr algn="ctr"/>
                      <a:r>
                        <a:rPr lang="hu-HU" sz="2000" b="0" i="0" u="none" strike="noStrike" kern="1200" baseline="0" dirty="0" smtClean="0">
                          <a:solidFill>
                            <a:schemeClr val="dk1"/>
                          </a:solidFill>
                          <a:latin typeface="+mn-lt"/>
                          <a:ea typeface="+mn-ea"/>
                          <a:cs typeface="+mn-cs"/>
                        </a:rPr>
                        <a:t>373.550 </a:t>
                      </a:r>
                      <a:endParaRPr lang="hu-HU" sz="2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000" b="0" i="0" u="none" strike="noStrike" kern="1200" baseline="0" dirty="0" smtClean="0">
                          <a:solidFill>
                            <a:schemeClr val="dk1"/>
                          </a:solidFill>
                          <a:latin typeface="+mn-lt"/>
                          <a:ea typeface="+mn-ea"/>
                          <a:cs typeface="+mn-cs"/>
                        </a:rPr>
                        <a:t>464,505</a:t>
                      </a:r>
                      <a:endParaRPr lang="hu-HU" sz="2000" b="0" dirty="0"/>
                    </a:p>
                  </a:txBody>
                  <a:tcPr/>
                </a:tc>
                <a:tc>
                  <a:txBody>
                    <a:bodyPr/>
                    <a:lstStyle/>
                    <a:p>
                      <a:pPr algn="ctr"/>
                      <a:r>
                        <a:rPr lang="hu-HU" sz="2000" b="0" dirty="0" smtClean="0"/>
                        <a:t>662,165</a:t>
                      </a:r>
                      <a:endParaRPr lang="hu-HU" sz="2000" b="0" dirty="0"/>
                    </a:p>
                  </a:txBody>
                  <a:tcPr/>
                </a:tc>
                <a:tc>
                  <a:txBody>
                    <a:bodyPr/>
                    <a:lstStyle/>
                    <a:p>
                      <a:pPr algn="ctr"/>
                      <a:r>
                        <a:rPr lang="hu-HU" sz="2000" b="0" dirty="0" smtClean="0"/>
                        <a:t>1,322,145*</a:t>
                      </a:r>
                      <a:endParaRPr lang="hu-HU" sz="2000" b="0" dirty="0"/>
                    </a:p>
                  </a:txBody>
                  <a:tcPr/>
                </a:tc>
                <a:tc>
                  <a:txBody>
                    <a:bodyPr/>
                    <a:lstStyle/>
                    <a:p>
                      <a:pPr algn="ctr"/>
                      <a:r>
                        <a:rPr lang="hu-HU" sz="2000" b="0" dirty="0" smtClean="0"/>
                        <a:t>1,236,325</a:t>
                      </a:r>
                      <a:endParaRPr lang="hu-HU" sz="2000" b="0" dirty="0"/>
                    </a:p>
                  </a:txBody>
                  <a:tcPr/>
                </a:tc>
                <a:extLst>
                  <a:ext uri="{0D108BD9-81ED-4DB2-BD59-A6C34878D82A}">
                    <a16:rowId xmlns:a16="http://schemas.microsoft.com/office/drawing/2014/main" xmlns="" val="10001"/>
                  </a:ext>
                </a:extLst>
              </a:tr>
              <a:tr h="306479">
                <a:tc gridSpan="5">
                  <a:txBody>
                    <a:bodyPr/>
                    <a:lstStyle/>
                    <a:p>
                      <a:pPr algn="ctr"/>
                      <a:r>
                        <a:rPr lang="hu-HU" sz="1200" dirty="0" smtClean="0"/>
                        <a:t>                                      </a:t>
                      </a:r>
                      <a:r>
                        <a:rPr lang="hu-HU" sz="1200" dirty="0" smtClean="0"/>
                        <a:t>Source: Eurostat data (</a:t>
                      </a:r>
                      <a:r>
                        <a:rPr lang="hu-HU" sz="1200" i="1" dirty="0" smtClean="0"/>
                        <a:t>20160313 and EASO 2017 0220</a:t>
                      </a:r>
                      <a:r>
                        <a:rPr lang="hu-HU" dirty="0" smtClean="0"/>
                        <a:t>)</a:t>
                      </a:r>
                      <a:endParaRPr lang="hu-HU" dirty="0"/>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endParaRPr lang="hu-HU" dirty="0"/>
                    </a:p>
                  </a:txBody>
                  <a:tcPr/>
                </a:tc>
                <a:extLst>
                  <a:ext uri="{0D108BD9-81ED-4DB2-BD59-A6C34878D82A}">
                    <a16:rowId xmlns:a16="http://schemas.microsoft.com/office/drawing/2014/main" xmlns="" val="10002"/>
                  </a:ext>
                </a:extLst>
              </a:tr>
            </a:tbl>
          </a:graphicData>
        </a:graphic>
      </p:graphicFrame>
      <p:pic>
        <p:nvPicPr>
          <p:cNvPr id="7" name="Picture 6"/>
          <p:cNvPicPr>
            <a:picLocks noChangeAspect="1"/>
          </p:cNvPicPr>
          <p:nvPr/>
        </p:nvPicPr>
        <p:blipFill>
          <a:blip r:embed="rId3"/>
          <a:stretch>
            <a:fillRect/>
          </a:stretch>
        </p:blipFill>
        <p:spPr>
          <a:xfrm>
            <a:off x="611560" y="2924944"/>
            <a:ext cx="7479514" cy="2664296"/>
          </a:xfrm>
          <a:prstGeom prst="rect">
            <a:avLst/>
          </a:prstGeom>
        </p:spPr>
      </p:pic>
    </p:spTree>
    <p:extLst>
      <p:ext uri="{BB962C8B-B14F-4D97-AF65-F5344CB8AC3E}">
        <p14:creationId xmlns:p14="http://schemas.microsoft.com/office/powerpoint/2010/main" val="2583219827"/>
      </p:ext>
    </p:extLst>
  </p:cSld>
  <p:clrMapOvr>
    <a:masterClrMapping/>
  </p:clrMapOvr>
  <p:transition>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4032448"/>
          </a:xfrm>
        </p:spPr>
        <p:txBody>
          <a:bodyPr>
            <a:normAutofit/>
          </a:bodyPr>
          <a:lstStyle/>
          <a:p>
            <a:pPr marL="457200" indent="-457200">
              <a:lnSpc>
                <a:spcPct val="150000"/>
              </a:lnSpc>
            </a:pPr>
            <a:r>
              <a:rPr lang="en-GB" dirty="0" smtClean="0">
                <a:latin typeface="Calibri" panose="020F0502020204030204" pitchFamily="34" charset="0"/>
                <a:cs typeface="Calibri" panose="020F0502020204030204" pitchFamily="34" charset="0"/>
              </a:rPr>
              <a:t>WHAT SOLIDARITY IS CONCEIVABLE </a:t>
            </a:r>
            <a:r>
              <a:rPr lang="en-GB" i="1" dirty="0" smtClean="0">
                <a:latin typeface="Calibri" panose="020F0502020204030204" pitchFamily="34" charset="0"/>
                <a:cs typeface="Calibri" panose="020F0502020204030204" pitchFamily="34" charset="0"/>
              </a:rPr>
              <a:t>AMONG</a:t>
            </a:r>
            <a:r>
              <a:rPr lang="en-GB" dirty="0" smtClean="0">
                <a:latin typeface="Calibri" panose="020F0502020204030204" pitchFamily="34" charset="0"/>
                <a:cs typeface="Calibri" panose="020F0502020204030204" pitchFamily="34" charset="0"/>
              </a:rPr>
              <a:t> EU MEMBER STATES GOING BEYOND </a:t>
            </a:r>
            <a:r>
              <a:rPr lang="hu-HU" dirty="0">
                <a:latin typeface="Calibri" panose="020F0502020204030204" pitchFamily="34" charset="0"/>
                <a:cs typeface="Calibri" panose="020F0502020204030204" pitchFamily="34" charset="0"/>
              </a:rPr>
              <a:t>TEMPORARY </a:t>
            </a:r>
            <a:r>
              <a:rPr lang="hu-HU" dirty="0" smtClean="0">
                <a:latin typeface="Calibri" panose="020F0502020204030204" pitchFamily="34" charset="0"/>
                <a:cs typeface="Calibri" panose="020F0502020204030204" pitchFamily="34" charset="0"/>
              </a:rPr>
              <a:t>PROTECTION, EASO AND </a:t>
            </a:r>
            <a:r>
              <a:rPr lang="en-GB" dirty="0" smtClean="0">
                <a:latin typeface="Calibri" panose="020F0502020204030204" pitchFamily="34" charset="0"/>
                <a:cs typeface="Calibri" panose="020F0502020204030204" pitchFamily="34" charset="0"/>
              </a:rPr>
              <a:t>AMIF</a:t>
            </a:r>
            <a:r>
              <a:rPr lang="hu-HU" dirty="0" smtClean="0">
                <a:latin typeface="Calibri" panose="020F0502020204030204" pitchFamily="34" charset="0"/>
                <a:cs typeface="Calibri" panose="020F0502020204030204" pitchFamily="34" charset="0"/>
              </a:rPr>
              <a:t>,</a:t>
            </a:r>
            <a:r>
              <a:rPr lang="en-GB" dirty="0" smtClean="0">
                <a:latin typeface="Calibri" panose="020F0502020204030204" pitchFamily="34" charset="0"/>
                <a:cs typeface="Calibri" panose="020F0502020204030204" pitchFamily="34" charset="0"/>
              </a:rPr>
              <a:t>?</a:t>
            </a:r>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RELOCATION, HOTSPOTS, DUBLIN RECAST </a:t>
            </a:r>
          </a:p>
        </p:txBody>
      </p:sp>
    </p:spTree>
    <p:extLst>
      <p:ext uri="{BB962C8B-B14F-4D97-AF65-F5344CB8AC3E}">
        <p14:creationId xmlns:p14="http://schemas.microsoft.com/office/powerpoint/2010/main" val="1976265339"/>
      </p:ext>
    </p:extLst>
  </p:cSld>
  <p:clrMapOvr>
    <a:masterClrMapping/>
  </p:clrMapOvr>
  <p:transition>
    <p:pull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noProof="0" dirty="0" smtClean="0">
                <a:latin typeface="Calibri" panose="020F0502020204030204" pitchFamily="34" charset="0"/>
                <a:cs typeface="Calibri" panose="020F0502020204030204" pitchFamily="34" charset="0"/>
              </a:rPr>
              <a:t>Actual </a:t>
            </a:r>
            <a:r>
              <a:rPr lang="en-GB" dirty="0" smtClean="0">
                <a:latin typeface="Calibri" panose="020F0502020204030204" pitchFamily="34" charset="0"/>
                <a:cs typeface="Calibri" panose="020F0502020204030204" pitchFamily="34" charset="0"/>
              </a:rPr>
              <a:t>r</a:t>
            </a:r>
            <a:r>
              <a:rPr lang="en-GB" noProof="0" dirty="0" smtClean="0">
                <a:latin typeface="Calibri" panose="020F0502020204030204" pitchFamily="34" charset="0"/>
                <a:cs typeface="Calibri" panose="020F0502020204030204" pitchFamily="34" charset="0"/>
              </a:rPr>
              <a:t>elocation decisions</a:t>
            </a:r>
            <a:endParaRPr lang="en-GB" noProof="0"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457200" y="857232"/>
            <a:ext cx="8229600" cy="5812128"/>
          </a:xfrm>
        </p:spPr>
        <p:txBody>
          <a:bodyPr>
            <a:normAutofit fontScale="85000" lnSpcReduction="20000"/>
          </a:bodyPr>
          <a:lstStyle/>
          <a:p>
            <a:r>
              <a:rPr lang="en-GB" noProof="0" dirty="0" smtClean="0">
                <a:solidFill>
                  <a:srgbClr val="C00000"/>
                </a:solidFill>
                <a:latin typeface="Calibri" panose="020F0502020204030204" pitchFamily="34" charset="0"/>
                <a:cs typeface="Calibri" panose="020F0502020204030204" pitchFamily="34" charset="0"/>
              </a:rPr>
              <a:t>Relocation</a:t>
            </a:r>
            <a:r>
              <a:rPr lang="en-GB" noProof="0" dirty="0" smtClean="0">
                <a:latin typeface="Calibri" panose="020F0502020204030204" pitchFamily="34" charset="0"/>
                <a:cs typeface="Calibri" panose="020F0502020204030204" pitchFamily="34" charset="0"/>
              </a:rPr>
              <a:t>: distributing among Member States those asylum seekers who are already within the EU  and have a good chance of being recognised – i.e. members of groups with 75% recognition rate in the previous quarter (Syrians, Iraqis and Eritreans)</a:t>
            </a:r>
          </a:p>
          <a:p>
            <a:r>
              <a:rPr lang="en-GB" noProof="0" dirty="0" smtClean="0">
                <a:latin typeface="Calibri" panose="020F0502020204030204" pitchFamily="34" charset="0"/>
                <a:cs typeface="Calibri" panose="020F0502020204030204" pitchFamily="34" charset="0"/>
              </a:rPr>
              <a:t>	2 decisions:</a:t>
            </a:r>
          </a:p>
          <a:p>
            <a:pPr>
              <a:buFont typeface="Arial" pitchFamily="34" charset="0"/>
              <a:buChar char="•"/>
            </a:pPr>
            <a:r>
              <a:rPr lang="en-GB" sz="2000" dirty="0" smtClean="0">
                <a:latin typeface="Calibri" panose="020F0502020204030204" pitchFamily="34" charset="0"/>
                <a:cs typeface="Calibri" panose="020F0502020204030204" pitchFamily="34" charset="0"/>
              </a:rPr>
              <a:t>  </a:t>
            </a:r>
            <a:r>
              <a:rPr lang="en-GB" sz="2000" noProof="0" dirty="0" smtClean="0">
                <a:latin typeface="Calibri" panose="020F0502020204030204" pitchFamily="34" charset="0"/>
                <a:cs typeface="Calibri" panose="020F0502020204030204" pitchFamily="34" charset="0"/>
              </a:rPr>
              <a:t>COUNCIL DECISION (EU) 2015/1523 of </a:t>
            </a:r>
            <a:r>
              <a:rPr lang="en-GB" sz="2000" noProof="0" dirty="0" smtClean="0">
                <a:solidFill>
                  <a:srgbClr val="C00000"/>
                </a:solidFill>
                <a:latin typeface="Calibri" panose="020F0502020204030204" pitchFamily="34" charset="0"/>
                <a:cs typeface="Calibri" panose="020F0502020204030204" pitchFamily="34" charset="0"/>
              </a:rPr>
              <a:t>14 September </a:t>
            </a:r>
            <a:r>
              <a:rPr lang="en-GB" sz="2000" noProof="0" dirty="0" smtClean="0">
                <a:latin typeface="Calibri" panose="020F0502020204030204" pitchFamily="34" charset="0"/>
                <a:cs typeface="Calibri" panose="020F0502020204030204" pitchFamily="34" charset="0"/>
              </a:rPr>
              <a:t>2015 </a:t>
            </a:r>
          </a:p>
          <a:p>
            <a:r>
              <a:rPr lang="en-GB" noProof="0" dirty="0" smtClean="0">
                <a:latin typeface="Calibri" panose="020F0502020204030204" pitchFamily="34" charset="0"/>
                <a:cs typeface="Calibri" panose="020F0502020204030204" pitchFamily="34" charset="0"/>
              </a:rPr>
              <a:t>	40 000 persons  </a:t>
            </a:r>
            <a:r>
              <a:rPr lang="en-GB" noProof="0" dirty="0" smtClean="0">
                <a:solidFill>
                  <a:srgbClr val="C00000"/>
                </a:solidFill>
                <a:latin typeface="Calibri" panose="020F0502020204030204" pitchFamily="34" charset="0"/>
                <a:cs typeface="Calibri" panose="020F0502020204030204" pitchFamily="34" charset="0"/>
              </a:rPr>
              <a:t>24,000 from Italy, 16,000 from 		Greece</a:t>
            </a:r>
            <a:endParaRPr lang="en-GB" sz="2000" noProof="0" dirty="0" smtClean="0">
              <a:solidFill>
                <a:srgbClr val="C00000"/>
              </a:solidFill>
              <a:latin typeface="Calibri" panose="020F0502020204030204" pitchFamily="34" charset="0"/>
              <a:cs typeface="Calibri" panose="020F0502020204030204" pitchFamily="34" charset="0"/>
            </a:endParaRPr>
          </a:p>
          <a:p>
            <a:pPr>
              <a:buFont typeface="Arial" pitchFamily="34" charset="0"/>
              <a:buChar char="•"/>
            </a:pPr>
            <a:r>
              <a:rPr lang="en-GB" sz="2000" dirty="0" smtClean="0">
                <a:latin typeface="Calibri" panose="020F0502020204030204" pitchFamily="34" charset="0"/>
                <a:cs typeface="Calibri" panose="020F0502020204030204" pitchFamily="34" charset="0"/>
              </a:rPr>
              <a:t>  </a:t>
            </a:r>
            <a:r>
              <a:rPr lang="en-GB" sz="2000" noProof="0" dirty="0" smtClean="0">
                <a:latin typeface="Calibri" panose="020F0502020204030204" pitchFamily="34" charset="0"/>
                <a:cs typeface="Calibri" panose="020F0502020204030204" pitchFamily="34" charset="0"/>
              </a:rPr>
              <a:t>COUNCIL DECISION (EU) 2015/1601 of </a:t>
            </a:r>
            <a:r>
              <a:rPr lang="en-GB" sz="2000" noProof="0" dirty="0" smtClean="0">
                <a:solidFill>
                  <a:srgbClr val="C00000"/>
                </a:solidFill>
                <a:latin typeface="Calibri" panose="020F0502020204030204" pitchFamily="34" charset="0"/>
                <a:cs typeface="Calibri" panose="020F0502020204030204" pitchFamily="34" charset="0"/>
              </a:rPr>
              <a:t>22 September  </a:t>
            </a:r>
            <a:r>
              <a:rPr lang="en-GB" sz="2000" noProof="0" dirty="0" smtClean="0">
                <a:latin typeface="Calibri" panose="020F0502020204030204" pitchFamily="34" charset="0"/>
                <a:cs typeface="Calibri" panose="020F0502020204030204" pitchFamily="34" charset="0"/>
              </a:rPr>
              <a:t>2015 </a:t>
            </a:r>
          </a:p>
          <a:p>
            <a:pPr lvl="2"/>
            <a:r>
              <a:rPr lang="en-GB" noProof="0" dirty="0" smtClean="0">
                <a:latin typeface="Calibri" panose="020F0502020204030204" pitchFamily="34" charset="0"/>
                <a:cs typeface="Calibri" panose="020F0502020204030204" pitchFamily="34" charset="0"/>
              </a:rPr>
              <a:t> </a:t>
            </a:r>
            <a:r>
              <a:rPr lang="en-GB" noProof="0" dirty="0" smtClean="0">
                <a:solidFill>
                  <a:srgbClr val="C00000"/>
                </a:solidFill>
                <a:latin typeface="Calibri" panose="020F0502020204030204" pitchFamily="34" charset="0"/>
                <a:cs typeface="Calibri" panose="020F0502020204030204" pitchFamily="34" charset="0"/>
              </a:rPr>
              <a:t>120 000 </a:t>
            </a:r>
            <a:r>
              <a:rPr lang="en-GB" noProof="0" dirty="0" smtClean="0">
                <a:latin typeface="Calibri" panose="020F0502020204030204" pitchFamily="34" charset="0"/>
                <a:cs typeface="Calibri" panose="020F0502020204030204" pitchFamily="34" charset="0"/>
              </a:rPr>
              <a:t>persons  First year: </a:t>
            </a:r>
            <a:r>
              <a:rPr lang="en-GB" noProof="0" dirty="0" smtClean="0">
                <a:solidFill>
                  <a:srgbClr val="C00000"/>
                </a:solidFill>
                <a:latin typeface="Calibri" panose="020F0502020204030204" pitchFamily="34" charset="0"/>
                <a:cs typeface="Calibri" panose="020F0502020204030204" pitchFamily="34" charset="0"/>
              </a:rPr>
              <a:t>15,600 from Italy and 50,400 from Greece</a:t>
            </a:r>
            <a:r>
              <a:rPr lang="en-GB" noProof="0" dirty="0" smtClean="0">
                <a:latin typeface="Calibri" panose="020F0502020204030204" pitchFamily="34" charset="0"/>
                <a:cs typeface="Calibri" panose="020F0502020204030204" pitchFamily="34" charset="0"/>
              </a:rPr>
              <a:t>  Second year: 54,000 either form the same two or from </a:t>
            </a:r>
            <a:r>
              <a:rPr lang="en-GB" dirty="0" smtClean="0">
                <a:latin typeface="Calibri" panose="020F0502020204030204" pitchFamily="34" charset="0"/>
                <a:cs typeface="Calibri" panose="020F0502020204030204" pitchFamily="34" charset="0"/>
              </a:rPr>
              <a:t>other Member States</a:t>
            </a:r>
            <a:r>
              <a:rPr lang="en-GB" noProof="0" dirty="0" smtClean="0">
                <a:latin typeface="Calibri" panose="020F0502020204030204" pitchFamily="34" charset="0"/>
                <a:cs typeface="Calibri" panose="020F0502020204030204" pitchFamily="34" charset="0"/>
              </a:rPr>
              <a:t>.</a:t>
            </a:r>
          </a:p>
          <a:p>
            <a:r>
              <a:rPr lang="en-GB" noProof="0" dirty="0" smtClean="0">
                <a:latin typeface="Calibri" panose="020F0502020204030204" pitchFamily="34" charset="0"/>
                <a:cs typeface="Calibri" panose="020F0502020204030204" pitchFamily="34" charset="0"/>
              </a:rPr>
              <a:t> No relocation to Denmark, Ireland, UK, Greece and Italy – 23 MS take up the 40 plus 120 thousand</a:t>
            </a:r>
          </a:p>
          <a:p>
            <a:endParaRPr lang="en-GB" noProof="0" dirty="0" smtClean="0">
              <a:latin typeface="Calibri" panose="020F0502020204030204" pitchFamily="34" charset="0"/>
              <a:cs typeface="Calibri" panose="020F0502020204030204" pitchFamily="34" charset="0"/>
            </a:endParaRPr>
          </a:p>
          <a:p>
            <a:r>
              <a:rPr lang="en-GB" dirty="0" smtClean="0">
                <a:solidFill>
                  <a:srgbClr val="C00000"/>
                </a:solidFill>
                <a:latin typeface="Calibri" panose="020F0502020204030204" pitchFamily="34" charset="0"/>
                <a:cs typeface="Calibri" panose="020F0502020204030204" pitchFamily="34" charset="0"/>
              </a:rPr>
              <a:t>Difficult cases </a:t>
            </a:r>
            <a:r>
              <a:rPr lang="en-GB" dirty="0" smtClean="0">
                <a:latin typeface="Calibri" panose="020F0502020204030204" pitchFamily="34" charset="0"/>
                <a:cs typeface="Calibri" panose="020F0502020204030204" pitchFamily="34" charset="0"/>
              </a:rPr>
              <a:t>(not „in clear need”) </a:t>
            </a:r>
            <a:r>
              <a:rPr lang="en-GB" dirty="0" smtClean="0">
                <a:solidFill>
                  <a:srgbClr val="C00000"/>
                </a:solidFill>
                <a:latin typeface="Calibri" panose="020F0502020204030204" pitchFamily="34" charset="0"/>
                <a:cs typeface="Calibri" panose="020F0502020204030204" pitchFamily="34" charset="0"/>
              </a:rPr>
              <a:t>remain in </a:t>
            </a:r>
            <a:r>
              <a:rPr lang="en-GB" dirty="0" smtClean="0">
                <a:latin typeface="Calibri" panose="020F0502020204030204" pitchFamily="34" charset="0"/>
                <a:cs typeface="Calibri" panose="020F0502020204030204" pitchFamily="34" charset="0"/>
              </a:rPr>
              <a:t>the competence of the </a:t>
            </a:r>
            <a:r>
              <a:rPr lang="en-GB" dirty="0" smtClean="0">
                <a:solidFill>
                  <a:srgbClr val="C00000"/>
                </a:solidFill>
                <a:latin typeface="Calibri" panose="020F0502020204030204" pitchFamily="34" charset="0"/>
                <a:cs typeface="Calibri" panose="020F0502020204030204" pitchFamily="34" charset="0"/>
              </a:rPr>
              <a:t>frontline states</a:t>
            </a:r>
            <a:endParaRPr lang="en-GB" noProof="0" dirty="0" smtClean="0">
              <a:solidFill>
                <a:srgbClr val="C00000"/>
              </a:solidFill>
              <a:latin typeface="Calibri" panose="020F0502020204030204" pitchFamily="34" charset="0"/>
              <a:cs typeface="Calibri" panose="020F0502020204030204" pitchFamily="34" charset="0"/>
            </a:endParaRPr>
          </a:p>
          <a:p>
            <a:endParaRPr lang="en-GB" noProof="0" dirty="0" smtClean="0">
              <a:latin typeface="Calibri" panose="020F0502020204030204" pitchFamily="34" charset="0"/>
              <a:cs typeface="Calibri" panose="020F0502020204030204" pitchFamily="34" charset="0"/>
            </a:endParaRPr>
          </a:p>
          <a:p>
            <a:r>
              <a:rPr lang="en-GB" noProof="0" dirty="0" smtClean="0">
                <a:latin typeface="Calibri" panose="020F0502020204030204" pitchFamily="34" charset="0"/>
                <a:cs typeface="Calibri" panose="020F0502020204030204" pitchFamily="34" charset="0"/>
              </a:rPr>
              <a:t>Relocating MS get </a:t>
            </a:r>
            <a:r>
              <a:rPr lang="en-GB" noProof="0" dirty="0" smtClean="0">
                <a:solidFill>
                  <a:srgbClr val="C00000"/>
                </a:solidFill>
                <a:latin typeface="Calibri" panose="020F0502020204030204" pitchFamily="34" charset="0"/>
                <a:cs typeface="Calibri" panose="020F0502020204030204" pitchFamily="34" charset="0"/>
              </a:rPr>
              <a:t>6000 Euros/head</a:t>
            </a:r>
          </a:p>
          <a:p>
            <a:endParaRPr lang="en-GB" noProof="0" dirty="0" smtClean="0">
              <a:latin typeface="Calibri" panose="020F0502020204030204" pitchFamily="34" charset="0"/>
              <a:cs typeface="Calibri" panose="020F0502020204030204" pitchFamily="34" charset="0"/>
            </a:endParaRPr>
          </a:p>
          <a:p>
            <a:r>
              <a:rPr lang="en-GB" noProof="0" dirty="0" smtClean="0">
                <a:latin typeface="Calibri" panose="020F0502020204030204" pitchFamily="34" charset="0"/>
                <a:cs typeface="Calibri" panose="020F0502020204030204" pitchFamily="34" charset="0"/>
              </a:rPr>
              <a:t>In exchange: Greece, Italy must develop „roadmap”</a:t>
            </a:r>
            <a:endParaRPr lang="en-GB"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5681746"/>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European Union: subregional law</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sz="2800" dirty="0" smtClean="0">
                <a:latin typeface="Calibri" panose="020F0502020204030204" pitchFamily="34" charset="0"/>
                <a:cs typeface="Calibri" panose="020F0502020204030204" pitchFamily="34" charset="0"/>
              </a:rPr>
              <a:t>„Convention refugee”</a:t>
            </a:r>
          </a:p>
          <a:p>
            <a:r>
              <a:rPr lang="en-GB" sz="28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„Political refugee”</a:t>
            </a:r>
          </a:p>
          <a:p>
            <a:endParaRPr lang="en-GB" sz="2800" dirty="0" smtClean="0">
              <a:latin typeface="Calibri" panose="020F0502020204030204" pitchFamily="34" charset="0"/>
              <a:cs typeface="Calibri" panose="020F0502020204030204" pitchFamily="34" charset="0"/>
            </a:endParaRPr>
          </a:p>
          <a:p>
            <a:r>
              <a:rPr lang="en-GB" sz="2800" dirty="0" smtClean="0">
                <a:latin typeface="Calibri" panose="020F0502020204030204" pitchFamily="34" charset="0"/>
                <a:cs typeface="Calibri" panose="020F0502020204030204" pitchFamily="34" charset="0"/>
              </a:rPr>
              <a:t>Beneficiary of subsidiary protection</a:t>
            </a:r>
          </a:p>
          <a:p>
            <a:pPr algn="r"/>
            <a:r>
              <a:rPr lang="en-GB" sz="2800" dirty="0" smtClean="0">
                <a:latin typeface="Calibri" panose="020F0502020204030204" pitchFamily="34" charset="0"/>
                <a:cs typeface="Calibri" panose="020F0502020204030204" pitchFamily="34" charset="0"/>
              </a:rPr>
              <a:t>		</a:t>
            </a:r>
            <a:r>
              <a:rPr lang="en-GB" sz="1800" dirty="0" smtClean="0">
                <a:latin typeface="Calibri" panose="020F0502020204030204" pitchFamily="34" charset="0"/>
                <a:cs typeface="Calibri" panose="020F0502020204030204" pitchFamily="34" charset="0"/>
              </a:rPr>
              <a:t>Victims of civil war or threatened with inhuman or degrading treatment or punishment or death penalty</a:t>
            </a:r>
            <a:endParaRPr lang="en-GB" sz="2800" dirty="0" smtClean="0">
              <a:latin typeface="Calibri" panose="020F0502020204030204" pitchFamily="34" charset="0"/>
              <a:cs typeface="Calibri" panose="020F0502020204030204" pitchFamily="34" charset="0"/>
            </a:endParaRPr>
          </a:p>
          <a:p>
            <a:endParaRPr lang="en-GB" sz="2800" dirty="0" smtClean="0">
              <a:latin typeface="Calibri" panose="020F0502020204030204" pitchFamily="34" charset="0"/>
              <a:cs typeface="Calibri" panose="020F0502020204030204" pitchFamily="34" charset="0"/>
            </a:endParaRPr>
          </a:p>
          <a:p>
            <a:r>
              <a:rPr lang="en-GB" sz="2800" dirty="0" smtClean="0">
                <a:latin typeface="Calibri" panose="020F0502020204030204" pitchFamily="34" charset="0"/>
                <a:cs typeface="Calibri" panose="020F0502020204030204" pitchFamily="34" charset="0"/>
              </a:rPr>
              <a:t>Beneficiary of temporary protection</a:t>
            </a:r>
          </a:p>
          <a:p>
            <a:pPr algn="r"/>
            <a:r>
              <a:rPr lang="en-GB" sz="2800" dirty="0" smtClean="0">
                <a:latin typeface="Calibri" panose="020F0502020204030204" pitchFamily="34" charset="0"/>
                <a:cs typeface="Calibri" panose="020F0502020204030204" pitchFamily="34" charset="0"/>
              </a:rPr>
              <a:t>			„</a:t>
            </a:r>
            <a:r>
              <a:rPr lang="en-GB" sz="1600" dirty="0" smtClean="0">
                <a:latin typeface="Calibri" panose="020F0502020204030204" pitchFamily="34" charset="0"/>
                <a:cs typeface="Calibri" panose="020F0502020204030204" pitchFamily="34" charset="0"/>
              </a:rPr>
              <a:t>Mass influx” from conflict, endemic violence or systemic violations of human rights</a:t>
            </a:r>
          </a:p>
          <a:p>
            <a:endParaRPr lang="en-GB" dirty="0" smtClean="0">
              <a:latin typeface="Calibri" panose="020F0502020204030204" pitchFamily="34" charset="0"/>
              <a:cs typeface="Calibri" panose="020F0502020204030204" pitchFamily="34" charset="0"/>
            </a:endParaRPr>
          </a:p>
          <a:p>
            <a:pPr algn="ctr"/>
            <a:r>
              <a:rPr lang="en-GB" i="1" dirty="0" smtClean="0">
                <a:latin typeface="Calibri" panose="020F0502020204030204" pitchFamily="34" charset="0"/>
                <a:cs typeface="Calibri" panose="020F0502020204030204" pitchFamily="34" charset="0"/>
              </a:rPr>
              <a:t>Details later</a:t>
            </a:r>
            <a:endParaRPr lang="en-GB"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931542"/>
      </p:ext>
    </p:extLst>
  </p:cSld>
  <p:clrMapOvr>
    <a:masterClrMapping/>
  </p:clrMapOvr>
  <p:transition>
    <p:pull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sz="2400" dirty="0" smtClean="0">
                <a:latin typeface="Calibri" panose="020F0502020204030204" pitchFamily="34" charset="0"/>
                <a:cs typeface="Calibri" panose="020F0502020204030204" pitchFamily="34" charset="0"/>
              </a:rPr>
              <a:t>How many – the key behind the compulsory relocation decision</a:t>
            </a:r>
            <a:endParaRPr lang="en-GB"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12776"/>
            <a:ext cx="8229600" cy="4945182"/>
          </a:xfrm>
        </p:spPr>
        <p:txBody>
          <a:bodyPr>
            <a:normAutofit/>
          </a:bodyPr>
          <a:lstStyle/>
          <a:p>
            <a:r>
              <a:rPr lang="en-GB" sz="2800" dirty="0" smtClean="0">
                <a:latin typeface="Calibri" panose="020F0502020204030204" pitchFamily="34" charset="0"/>
                <a:cs typeface="Calibri" panose="020F0502020204030204" pitchFamily="34" charset="0"/>
              </a:rPr>
              <a:t>a) </a:t>
            </a:r>
            <a:r>
              <a:rPr lang="en-GB" sz="2800" dirty="0" smtClean="0">
                <a:solidFill>
                  <a:srgbClr val="C00000"/>
                </a:solidFill>
                <a:latin typeface="Calibri" panose="020F0502020204030204" pitchFamily="34" charset="0"/>
                <a:cs typeface="Calibri" panose="020F0502020204030204" pitchFamily="34" charset="0"/>
              </a:rPr>
              <a:t>Population</a:t>
            </a:r>
            <a:r>
              <a:rPr lang="en-GB" sz="2800" dirty="0" smtClean="0">
                <a:latin typeface="Calibri" panose="020F0502020204030204" pitchFamily="34" charset="0"/>
                <a:cs typeface="Calibri" panose="020F0502020204030204" pitchFamily="34" charset="0"/>
              </a:rPr>
              <a:t> - 40% weighting </a:t>
            </a:r>
          </a:p>
          <a:p>
            <a:r>
              <a:rPr lang="en-GB" sz="2800" dirty="0" smtClean="0">
                <a:latin typeface="Calibri" panose="020F0502020204030204" pitchFamily="34" charset="0"/>
                <a:cs typeface="Calibri" panose="020F0502020204030204" pitchFamily="34" charset="0"/>
              </a:rPr>
              <a:t>b) </a:t>
            </a:r>
            <a:r>
              <a:rPr lang="en-GB" sz="2800" dirty="0" smtClean="0">
                <a:solidFill>
                  <a:srgbClr val="C00000"/>
                </a:solidFill>
                <a:latin typeface="Calibri" panose="020F0502020204030204" pitchFamily="34" charset="0"/>
                <a:cs typeface="Calibri" panose="020F0502020204030204" pitchFamily="34" charset="0"/>
              </a:rPr>
              <a:t>Total GDP </a:t>
            </a:r>
            <a:r>
              <a:rPr lang="en-GB" sz="2800" dirty="0" smtClean="0">
                <a:latin typeface="Calibri" panose="020F0502020204030204" pitchFamily="34" charset="0"/>
                <a:cs typeface="Calibri" panose="020F0502020204030204" pitchFamily="34" charset="0"/>
              </a:rPr>
              <a:t>- 40% weighting </a:t>
            </a:r>
          </a:p>
          <a:p>
            <a:r>
              <a:rPr lang="en-GB" sz="2800" dirty="0" smtClean="0">
                <a:latin typeface="Calibri" panose="020F0502020204030204" pitchFamily="34" charset="0"/>
                <a:cs typeface="Calibri" panose="020F0502020204030204" pitchFamily="34" charset="0"/>
              </a:rPr>
              <a:t>c) Average number of </a:t>
            </a:r>
            <a:r>
              <a:rPr lang="en-GB" sz="2800" dirty="0" smtClean="0">
                <a:solidFill>
                  <a:srgbClr val="C00000"/>
                </a:solidFill>
                <a:latin typeface="Calibri" panose="020F0502020204030204" pitchFamily="34" charset="0"/>
                <a:cs typeface="Calibri" panose="020F0502020204030204" pitchFamily="34" charset="0"/>
              </a:rPr>
              <a:t>asylum applications over the 5 preceding years</a:t>
            </a:r>
            <a:r>
              <a:rPr lang="en-GB" sz="2800" dirty="0" smtClean="0">
                <a:latin typeface="Calibri" panose="020F0502020204030204" pitchFamily="34" charset="0"/>
                <a:cs typeface="Calibri" panose="020F0502020204030204" pitchFamily="34" charset="0"/>
              </a:rPr>
              <a:t> per million inhabitants with a cap of 30% of the population and GDP - 10% weighting  (</a:t>
            </a:r>
            <a:r>
              <a:rPr lang="en-GB" sz="2800" dirty="0" smtClean="0">
                <a:solidFill>
                  <a:srgbClr val="C00000"/>
                </a:solidFill>
                <a:latin typeface="Calibri" panose="020F0502020204030204" pitchFamily="34" charset="0"/>
                <a:cs typeface="Calibri" panose="020F0502020204030204" pitchFamily="34" charset="0"/>
              </a:rPr>
              <a:t>reducing the share</a:t>
            </a:r>
            <a:r>
              <a:rPr lang="en-GB" sz="2800" dirty="0" smtClean="0">
                <a:latin typeface="Calibri" panose="020F0502020204030204" pitchFamily="34" charset="0"/>
                <a:cs typeface="Calibri" panose="020F0502020204030204" pitchFamily="34" charset="0"/>
              </a:rPr>
              <a:t>)</a:t>
            </a:r>
          </a:p>
          <a:p>
            <a:r>
              <a:rPr lang="en-GB" sz="2800" dirty="0" smtClean="0">
                <a:latin typeface="Calibri" panose="020F0502020204030204" pitchFamily="34" charset="0"/>
                <a:cs typeface="Calibri" panose="020F0502020204030204" pitchFamily="34" charset="0"/>
              </a:rPr>
              <a:t>d) </a:t>
            </a:r>
            <a:r>
              <a:rPr lang="en-GB" sz="2800" dirty="0" smtClean="0">
                <a:solidFill>
                  <a:srgbClr val="C00000"/>
                </a:solidFill>
                <a:latin typeface="Calibri" panose="020F0502020204030204" pitchFamily="34" charset="0"/>
                <a:cs typeface="Calibri" panose="020F0502020204030204" pitchFamily="34" charset="0"/>
              </a:rPr>
              <a:t>Unemployment rate </a:t>
            </a:r>
            <a:r>
              <a:rPr lang="en-GB" sz="2800" dirty="0" smtClean="0">
                <a:latin typeface="Calibri" panose="020F0502020204030204" pitchFamily="34" charset="0"/>
                <a:cs typeface="Calibri" panose="020F0502020204030204" pitchFamily="34" charset="0"/>
              </a:rPr>
              <a:t>with a cap of 30% of the population and GDP - 10% weighting  (</a:t>
            </a:r>
            <a:r>
              <a:rPr lang="en-GB" sz="2800" dirty="0" smtClean="0">
                <a:solidFill>
                  <a:srgbClr val="C00000"/>
                </a:solidFill>
                <a:latin typeface="Calibri" panose="020F0502020204030204" pitchFamily="34" charset="0"/>
                <a:cs typeface="Calibri" panose="020F0502020204030204" pitchFamily="34" charset="0"/>
              </a:rPr>
              <a:t>reducing the share)</a:t>
            </a:r>
            <a:endParaRPr lang="en-GB" sz="2800" dirty="0">
              <a:solidFill>
                <a:srgbClr val="C00000"/>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4294967295"/>
          </p:nvPr>
        </p:nvSpPr>
        <p:spPr>
          <a:xfrm>
            <a:off x="7667625" y="6659563"/>
            <a:ext cx="1476375" cy="188912"/>
          </a:xfrm>
          <a:prstGeom prst="rect">
            <a:avLst/>
          </a:prstGeom>
        </p:spPr>
        <p:txBody>
          <a:bodyPr/>
          <a:lstStyle/>
          <a:p>
            <a:pPr>
              <a:defRPr/>
            </a:pPr>
            <a:r>
              <a:rPr lang="hu-HU" dirty="0" smtClean="0">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322774903"/>
      </p:ext>
    </p:extLst>
  </p:cSld>
  <p:clrMapOvr>
    <a:masterClrMapping/>
  </p:clrMapOvr>
  <p:transition>
    <p:pull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308304" y="116632"/>
            <a:ext cx="1728192" cy="2448272"/>
          </a:xfrm>
        </p:spPr>
        <p:txBody>
          <a:bodyPr/>
          <a:lstStyle/>
          <a:p>
            <a:r>
              <a:rPr lang="en-GB" dirty="0" smtClean="0">
                <a:latin typeface="Calibri" panose="020F0502020204030204" pitchFamily="34" charset="0"/>
                <a:cs typeface="Calibri" panose="020F0502020204030204" pitchFamily="34" charset="0"/>
              </a:rPr>
              <a:t>Relocation as of </a:t>
            </a:r>
            <a:r>
              <a:rPr lang="hu-HU" dirty="0">
                <a:latin typeface="Calibri" panose="020F0502020204030204" pitchFamily="34" charset="0"/>
                <a:cs typeface="Calibri" panose="020F0502020204030204" pitchFamily="34" charset="0"/>
              </a:rPr>
              <a:t>9</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June</a:t>
            </a:r>
            <a:r>
              <a:rPr lang="hu-HU"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2017</a:t>
            </a:r>
            <a:endParaRPr lang="en-GB" dirty="0">
              <a:latin typeface="Calibri" panose="020F0502020204030204" pitchFamily="34" charset="0"/>
              <a:cs typeface="Calibri" panose="020F0502020204030204" pitchFamily="34" charset="0"/>
            </a:endParaRPr>
          </a:p>
        </p:txBody>
      </p:sp>
      <p:sp>
        <p:nvSpPr>
          <p:cNvPr id="6" name="Szövegdoboz 4"/>
          <p:cNvSpPr txBox="1"/>
          <p:nvPr/>
        </p:nvSpPr>
        <p:spPr>
          <a:xfrm>
            <a:off x="7452320" y="2708920"/>
            <a:ext cx="1691680" cy="2031325"/>
          </a:xfrm>
          <a:prstGeom prst="rect">
            <a:avLst/>
          </a:prstGeom>
          <a:noFill/>
        </p:spPr>
        <p:txBody>
          <a:bodyPr wrap="square" rtlCol="0">
            <a:spAutoFit/>
          </a:bodyPr>
          <a:lstStyle/>
          <a:p>
            <a:r>
              <a:rPr lang="hu-HU" b="0" dirty="0" err="1" smtClean="0">
                <a:solidFill>
                  <a:prstClr val="black"/>
                </a:solidFill>
                <a:latin typeface="+mj-lt"/>
                <a:cs typeface="Arial" pitchFamily="34" charset="0"/>
              </a:rPr>
              <a:t>Source</a:t>
            </a:r>
            <a:r>
              <a:rPr lang="hu-HU" b="0" dirty="0">
                <a:solidFill>
                  <a:prstClr val="black"/>
                </a:solidFill>
                <a:latin typeface="+mj-lt"/>
                <a:cs typeface="Arial" pitchFamily="34" charset="0"/>
              </a:rPr>
              <a:t>: </a:t>
            </a:r>
            <a:r>
              <a:rPr lang="hu-HU" b="0" dirty="0">
                <a:solidFill>
                  <a:prstClr val="black"/>
                </a:solidFill>
                <a:latin typeface="+mj-lt"/>
                <a:cs typeface="Arial" pitchFamily="34" charset="0"/>
                <a:hlinkClick r:id="rId3"/>
              </a:rPr>
              <a:t>https://</a:t>
            </a:r>
            <a:r>
              <a:rPr lang="hu-HU" b="0" dirty="0" smtClean="0">
                <a:solidFill>
                  <a:prstClr val="black"/>
                </a:solidFill>
                <a:latin typeface="+mj-lt"/>
                <a:cs typeface="Arial" pitchFamily="34" charset="0"/>
                <a:hlinkClick r:id="rId3"/>
              </a:rPr>
              <a:t>ec.europa.eu/home-affairs/what-we-do/policies/european-agenda-migration/background-information_en</a:t>
            </a:r>
            <a:r>
              <a:rPr lang="hu-HU" b="0" dirty="0" smtClean="0">
                <a:solidFill>
                  <a:prstClr val="black"/>
                </a:solidFill>
                <a:latin typeface="+mj-lt"/>
                <a:cs typeface="Arial" pitchFamily="34" charset="0"/>
              </a:rPr>
              <a:t> </a:t>
            </a:r>
          </a:p>
          <a:p>
            <a:r>
              <a:rPr lang="hu-HU" b="0" dirty="0" smtClean="0">
                <a:solidFill>
                  <a:prstClr val="black"/>
                </a:solidFill>
                <a:latin typeface="+mj-lt"/>
                <a:cs typeface="Arial" pitchFamily="34" charset="0"/>
              </a:rPr>
              <a:t>(</a:t>
            </a:r>
            <a:r>
              <a:rPr lang="hu-HU" b="0" dirty="0" smtClean="0">
                <a:solidFill>
                  <a:prstClr val="black"/>
                </a:solidFill>
                <a:latin typeface="+mj-lt"/>
                <a:cs typeface="Arial" pitchFamily="34" charset="0"/>
              </a:rPr>
              <a:t>20170627)</a:t>
            </a:r>
            <a:endParaRPr lang="en-GB" b="0" dirty="0">
              <a:solidFill>
                <a:prstClr val="black"/>
              </a:solidFill>
              <a:latin typeface="+mj-lt"/>
              <a:cs typeface="Arial" pitchFamily="34" charset="0"/>
            </a:endParaRPr>
          </a:p>
        </p:txBody>
      </p:sp>
      <p:pic>
        <p:nvPicPr>
          <p:cNvPr id="3" name="Picture 2"/>
          <p:cNvPicPr>
            <a:picLocks noChangeAspect="1"/>
          </p:cNvPicPr>
          <p:nvPr/>
        </p:nvPicPr>
        <p:blipFill>
          <a:blip r:embed="rId4"/>
          <a:stretch>
            <a:fillRect/>
          </a:stretch>
        </p:blipFill>
        <p:spPr>
          <a:xfrm>
            <a:off x="0" y="-17503"/>
            <a:ext cx="7193673" cy="4422684"/>
          </a:xfrm>
          <a:prstGeom prst="rect">
            <a:avLst/>
          </a:prstGeom>
        </p:spPr>
      </p:pic>
    </p:spTree>
    <p:extLst>
      <p:ext uri="{BB962C8B-B14F-4D97-AF65-F5344CB8AC3E}">
        <p14:creationId xmlns:p14="http://schemas.microsoft.com/office/powerpoint/2010/main" val="421995732"/>
      </p:ext>
    </p:extLst>
  </p:cSld>
  <p:clrMapOvr>
    <a:masterClrMapping/>
  </p:clrMapOvr>
  <p:transition>
    <p:pull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Hotspots</a:t>
            </a:r>
            <a:endParaRPr lang="en-GB"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a:bodyPr>
          <a:lstStyle/>
          <a:p>
            <a:pPr>
              <a:lnSpc>
                <a:spcPct val="120000"/>
              </a:lnSpc>
            </a:pPr>
            <a:r>
              <a:rPr lang="en-GB" sz="1800" dirty="0" smtClean="0">
                <a:latin typeface="Calibri" panose="020F0502020204030204" pitchFamily="34" charset="0"/>
                <a:cs typeface="Calibri" panose="020F0502020204030204" pitchFamily="34" charset="0"/>
              </a:rPr>
              <a:t>Hotspots = in Italy and Greece</a:t>
            </a:r>
            <a:r>
              <a:rPr lang="en-GB" sz="1800" dirty="0" smtClean="0">
                <a:solidFill>
                  <a:srgbClr val="C00000"/>
                </a:solidFill>
                <a:latin typeface="Calibri" panose="020F0502020204030204" pitchFamily="34" charset="0"/>
                <a:cs typeface="Calibri" panose="020F0502020204030204" pitchFamily="34" charset="0"/>
              </a:rPr>
              <a:t>: complex sites </a:t>
            </a:r>
            <a:r>
              <a:rPr lang="en-GB" sz="1800" dirty="0" smtClean="0">
                <a:latin typeface="Calibri" panose="020F0502020204030204" pitchFamily="34" charset="0"/>
                <a:cs typeface="Calibri" panose="020F0502020204030204" pitchFamily="34" charset="0"/>
              </a:rPr>
              <a:t>where experts from different EU MS work together in receiving and screening the applications and organising the return of those not in need of international protection.  </a:t>
            </a:r>
            <a:r>
              <a:rPr lang="en-GB" sz="1800" dirty="0" smtClean="0">
                <a:solidFill>
                  <a:srgbClr val="C00000"/>
                </a:solidFill>
                <a:latin typeface="Calibri" panose="020F0502020204030204" pitchFamily="34" charset="0"/>
                <a:cs typeface="Calibri" panose="020F0502020204030204" pitchFamily="34" charset="0"/>
              </a:rPr>
              <a:t>4 in Italy, 5 in Greece.</a:t>
            </a:r>
          </a:p>
          <a:p>
            <a:endParaRPr lang="en-GB" dirty="0" smtClean="0">
              <a:solidFill>
                <a:srgbClr val="C00000"/>
              </a:solidFill>
              <a:latin typeface="Calibri" panose="020F0502020204030204" pitchFamily="34" charset="0"/>
              <a:cs typeface="Calibri" panose="020F0502020204030204" pitchFamily="34" charset="0"/>
            </a:endParaRPr>
          </a:p>
          <a:p>
            <a:endParaRPr lang="en-GB" dirty="0" smtClean="0">
              <a:solidFill>
                <a:srgbClr val="C00000"/>
              </a:solidFill>
              <a:latin typeface="Calibri" panose="020F0502020204030204" pitchFamily="34" charset="0"/>
              <a:cs typeface="Calibri" panose="020F0502020204030204" pitchFamily="34" charset="0"/>
            </a:endParaRPr>
          </a:p>
          <a:p>
            <a:endParaRPr lang="en-GB" dirty="0" smtClean="0">
              <a:solidFill>
                <a:srgbClr val="C00000"/>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611559" y="1988840"/>
            <a:ext cx="7516647" cy="4616896"/>
          </a:xfrm>
          <a:prstGeom prst="rect">
            <a:avLst/>
          </a:prstGeom>
        </p:spPr>
      </p:pic>
    </p:spTree>
    <p:extLst>
      <p:ext uri="{BB962C8B-B14F-4D97-AF65-F5344CB8AC3E}">
        <p14:creationId xmlns:p14="http://schemas.microsoft.com/office/powerpoint/2010/main" val="1011196970"/>
      </p:ext>
    </p:extLst>
  </p:cSld>
  <p:clrMapOvr>
    <a:masterClrMapping/>
  </p:clrMapOvr>
  <p:transition>
    <p:pull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9385"/>
            <a:ext cx="8229600" cy="439718"/>
          </a:xfrm>
        </p:spPr>
        <p:txBody>
          <a:bodyPr/>
          <a:lstStyle/>
          <a:p>
            <a:r>
              <a:rPr lang="en-GB" sz="2800" noProof="0" dirty="0" smtClean="0">
                <a:latin typeface="Calibri" panose="020F0502020204030204" pitchFamily="34" charset="0"/>
                <a:cs typeface="Calibri" panose="020F0502020204030204" pitchFamily="34" charset="0"/>
              </a:rPr>
              <a:t>Efforts</a:t>
            </a:r>
            <a:r>
              <a:rPr lang="en-GB" sz="2800" dirty="0" smtClean="0">
                <a:latin typeface="Calibri" panose="020F0502020204030204" pitchFamily="34" charset="0"/>
                <a:cs typeface="Calibri" panose="020F0502020204030204" pitchFamily="34" charset="0"/>
              </a:rPr>
              <a:t> to recast the CEAS - overview</a:t>
            </a:r>
            <a:endParaRPr lang="en-GB"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pPr algn="ctr">
              <a:lnSpc>
                <a:spcPct val="120000"/>
              </a:lnSpc>
            </a:pPr>
            <a:r>
              <a:rPr lang="en-GB" b="1" dirty="0" smtClean="0">
                <a:solidFill>
                  <a:srgbClr val="C00000"/>
                </a:solidFill>
                <a:latin typeface="Calibri" panose="020F0502020204030204" pitchFamily="34" charset="0"/>
                <a:cs typeface="Calibri" panose="020F0502020204030204" pitchFamily="34" charset="0"/>
              </a:rPr>
              <a:t>New asylum acquis package, 2016 Spring and Summer</a:t>
            </a:r>
          </a:p>
          <a:p>
            <a:pPr>
              <a:lnSpc>
                <a:spcPct val="120000"/>
              </a:lnSpc>
            </a:pPr>
            <a:r>
              <a:rPr lang="en-GB" i="1" dirty="0" smtClean="0">
                <a:latin typeface="Calibri" panose="020F0502020204030204" pitchFamily="34" charset="0"/>
                <a:cs typeface="Calibri" panose="020F0502020204030204" pitchFamily="34" charset="0"/>
              </a:rPr>
              <a:t>Priorities </a:t>
            </a:r>
            <a:endParaRPr lang="en-GB" dirty="0" smtClean="0">
              <a:latin typeface="Calibri" panose="020F0502020204030204" pitchFamily="34" charset="0"/>
              <a:cs typeface="Calibri" panose="020F0502020204030204" pitchFamily="34" charset="0"/>
            </a:endParaRPr>
          </a:p>
          <a:p>
            <a:pPr>
              <a:lnSpc>
                <a:spcPct val="120000"/>
              </a:lnSpc>
            </a:pPr>
            <a:r>
              <a:rPr lang="en-GB" dirty="0" smtClean="0">
                <a:latin typeface="Calibri" panose="020F0502020204030204" pitchFamily="34" charset="0"/>
                <a:cs typeface="Calibri" panose="020F0502020204030204" pitchFamily="34" charset="0"/>
              </a:rPr>
              <a:t>1) Establishing a </a:t>
            </a:r>
            <a:r>
              <a:rPr lang="en-GB" dirty="0" smtClean="0">
                <a:solidFill>
                  <a:srgbClr val="C00000"/>
                </a:solidFill>
                <a:latin typeface="Calibri" panose="020F0502020204030204" pitchFamily="34" charset="0"/>
                <a:cs typeface="Calibri" panose="020F0502020204030204" pitchFamily="34" charset="0"/>
              </a:rPr>
              <a:t>sustainable and fair system for determining</a:t>
            </a:r>
            <a:r>
              <a:rPr lang="en-GB" dirty="0" smtClean="0">
                <a:latin typeface="Calibri" panose="020F0502020204030204" pitchFamily="34" charset="0"/>
                <a:cs typeface="Calibri" panose="020F0502020204030204" pitchFamily="34" charset="0"/>
              </a:rPr>
              <a:t> the Member State responsible for asylum seekers </a:t>
            </a:r>
          </a:p>
          <a:p>
            <a:pPr lvl="1">
              <a:lnSpc>
                <a:spcPct val="120000"/>
              </a:lnSpc>
            </a:pPr>
            <a:r>
              <a:rPr lang="en-GB" dirty="0" smtClean="0">
                <a:latin typeface="Calibri" panose="020F0502020204030204" pitchFamily="34" charset="0"/>
                <a:cs typeface="Calibri" panose="020F0502020204030204" pitchFamily="34" charset="0"/>
              </a:rPr>
              <a:t>Adapting the Common European Asylum System to deal better with the arrival of a high number of asylum seekers/refugees                   amend the Dublin Regulation           corrective fairness mechanism based on a distribution key. </a:t>
            </a:r>
          </a:p>
          <a:p>
            <a:pPr>
              <a:lnSpc>
                <a:spcPct val="120000"/>
              </a:lnSpc>
            </a:pPr>
            <a:r>
              <a:rPr lang="en-GB" dirty="0" smtClean="0">
                <a:latin typeface="Calibri" panose="020F0502020204030204" pitchFamily="34" charset="0"/>
                <a:cs typeface="Calibri" panose="020F0502020204030204" pitchFamily="34" charset="0"/>
              </a:rPr>
              <a:t>2 ) </a:t>
            </a:r>
            <a:r>
              <a:rPr lang="en-GB" dirty="0" smtClean="0">
                <a:solidFill>
                  <a:srgbClr val="C00000"/>
                </a:solidFill>
                <a:latin typeface="Calibri" panose="020F0502020204030204" pitchFamily="34" charset="0"/>
                <a:cs typeface="Calibri" panose="020F0502020204030204" pitchFamily="34" charset="0"/>
              </a:rPr>
              <a:t>Reinforcing</a:t>
            </a:r>
            <a:r>
              <a:rPr lang="en-GB" dirty="0" smtClean="0">
                <a:latin typeface="Calibri" panose="020F0502020204030204" pitchFamily="34" charset="0"/>
                <a:cs typeface="Calibri" panose="020F0502020204030204" pitchFamily="34" charset="0"/>
              </a:rPr>
              <a:t> the </a:t>
            </a:r>
            <a:r>
              <a:rPr lang="en-GB" dirty="0" smtClean="0">
                <a:solidFill>
                  <a:srgbClr val="C00000"/>
                </a:solidFill>
                <a:latin typeface="Calibri" panose="020F0502020204030204" pitchFamily="34" charset="0"/>
                <a:cs typeface="Calibri" panose="020F0502020204030204" pitchFamily="34" charset="0"/>
              </a:rPr>
              <a:t>Eurodac</a:t>
            </a:r>
            <a:r>
              <a:rPr lang="en-GB" dirty="0" smtClean="0">
                <a:latin typeface="Calibri" panose="020F0502020204030204" pitchFamily="34" charset="0"/>
                <a:cs typeface="Calibri" panose="020F0502020204030204" pitchFamily="34" charset="0"/>
              </a:rPr>
              <a:t> system </a:t>
            </a:r>
          </a:p>
          <a:p>
            <a:pPr>
              <a:lnSpc>
                <a:spcPct val="120000"/>
              </a:lnSpc>
            </a:pPr>
            <a:r>
              <a:rPr lang="en-GB" dirty="0" smtClean="0">
                <a:latin typeface="Calibri" panose="020F0502020204030204" pitchFamily="34" charset="0"/>
                <a:cs typeface="Calibri" panose="020F0502020204030204" pitchFamily="34" charset="0"/>
              </a:rPr>
              <a:t>3) Achieving </a:t>
            </a:r>
            <a:r>
              <a:rPr lang="en-GB" dirty="0" smtClean="0">
                <a:solidFill>
                  <a:srgbClr val="C00000"/>
                </a:solidFill>
                <a:latin typeface="Calibri" panose="020F0502020204030204" pitchFamily="34" charset="0"/>
                <a:cs typeface="Calibri" panose="020F0502020204030204" pitchFamily="34" charset="0"/>
              </a:rPr>
              <a:t>greater convergence </a:t>
            </a:r>
            <a:r>
              <a:rPr lang="en-GB" dirty="0" smtClean="0">
                <a:latin typeface="Calibri" panose="020F0502020204030204" pitchFamily="34" charset="0"/>
                <a:cs typeface="Calibri" panose="020F0502020204030204" pitchFamily="34" charset="0"/>
              </a:rPr>
              <a:t>in the EU asylum system </a:t>
            </a:r>
          </a:p>
          <a:p>
            <a:pPr lvl="1">
              <a:lnSpc>
                <a:spcPct val="120000"/>
              </a:lnSpc>
            </a:pPr>
            <a:r>
              <a:rPr lang="en-GB" dirty="0" smtClean="0">
                <a:latin typeface="Calibri" panose="020F0502020204030204" pitchFamily="34" charset="0"/>
                <a:cs typeface="Calibri" panose="020F0502020204030204" pitchFamily="34" charset="0"/>
              </a:rPr>
              <a:t>Strengthening and harmonising further the Common European Asylum System rules, so as to ensure more equal treatment across the EU and reduce undue pull factors to come to the EU. </a:t>
            </a:r>
          </a:p>
          <a:p>
            <a:pPr lvl="1">
              <a:lnSpc>
                <a:spcPct val="120000"/>
              </a:lnSpc>
            </a:pPr>
            <a:r>
              <a:rPr lang="en-GB" dirty="0" smtClean="0">
                <a:latin typeface="Calibri" panose="020F0502020204030204" pitchFamily="34" charset="0"/>
                <a:cs typeface="Calibri" panose="020F0502020204030204" pitchFamily="34" charset="0"/>
              </a:rPr>
              <a:t>                Regulation establishing a single common asylum  procedure,                a new Qualification Regulation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replacing targeted modifications of the Reception Conditions Directive. </a:t>
            </a:r>
          </a:p>
          <a:p>
            <a:pPr>
              <a:lnSpc>
                <a:spcPct val="120000"/>
              </a:lnSpc>
            </a:pPr>
            <a:r>
              <a:rPr lang="en-GB" dirty="0" smtClean="0">
                <a:latin typeface="Calibri" panose="020F0502020204030204" pitchFamily="34" charset="0"/>
                <a:cs typeface="Calibri" panose="020F0502020204030204" pitchFamily="34" charset="0"/>
              </a:rPr>
              <a:t>4) </a:t>
            </a:r>
            <a:r>
              <a:rPr lang="en-GB" dirty="0" smtClean="0">
                <a:solidFill>
                  <a:srgbClr val="C00000"/>
                </a:solidFill>
                <a:latin typeface="Calibri" panose="020F0502020204030204" pitchFamily="34" charset="0"/>
                <a:cs typeface="Calibri" panose="020F0502020204030204" pitchFamily="34" charset="0"/>
              </a:rPr>
              <a:t>Preventing secondary movements </a:t>
            </a:r>
            <a:r>
              <a:rPr lang="en-GB" dirty="0" smtClean="0">
                <a:latin typeface="Calibri" panose="020F0502020204030204" pitchFamily="34" charset="0"/>
                <a:cs typeface="Calibri" panose="020F0502020204030204" pitchFamily="34" charset="0"/>
              </a:rPr>
              <a:t>within the EU </a:t>
            </a:r>
          </a:p>
          <a:p>
            <a:pPr lvl="1">
              <a:lnSpc>
                <a:spcPct val="120000"/>
              </a:lnSpc>
            </a:pPr>
            <a:r>
              <a:rPr lang="en-GB" dirty="0" smtClean="0">
                <a:latin typeface="Calibri" panose="020F0502020204030204" pitchFamily="34" charset="0"/>
                <a:cs typeface="Calibri" panose="020F0502020204030204" pitchFamily="34" charset="0"/>
              </a:rPr>
              <a:t>Sanctions in the new regulations and the reception condition directive to discourage and sanction irregular moves to other Member States. </a:t>
            </a:r>
          </a:p>
          <a:p>
            <a:pPr>
              <a:lnSpc>
                <a:spcPct val="120000"/>
              </a:lnSpc>
            </a:pPr>
            <a:r>
              <a:rPr lang="en-GB" dirty="0" smtClean="0">
                <a:latin typeface="Calibri" panose="020F0502020204030204" pitchFamily="34" charset="0"/>
                <a:cs typeface="Calibri" panose="020F0502020204030204" pitchFamily="34" charset="0"/>
              </a:rPr>
              <a:t>5) Creation of a </a:t>
            </a:r>
            <a:r>
              <a:rPr lang="en-GB" dirty="0" smtClean="0">
                <a:solidFill>
                  <a:srgbClr val="C00000"/>
                </a:solidFill>
                <a:latin typeface="Calibri" panose="020F0502020204030204" pitchFamily="34" charset="0"/>
                <a:cs typeface="Calibri" panose="020F0502020204030204" pitchFamily="34" charset="0"/>
              </a:rPr>
              <a:t>European Asylum Agency</a:t>
            </a:r>
            <a:r>
              <a:rPr lang="en-GB" dirty="0" smtClean="0">
                <a:latin typeface="Calibri" panose="020F0502020204030204" pitchFamily="34" charset="0"/>
                <a:cs typeface="Calibri" panose="020F0502020204030204" pitchFamily="34" charset="0"/>
              </a:rPr>
              <a:t> </a:t>
            </a:r>
          </a:p>
          <a:p>
            <a:pPr lvl="1">
              <a:lnSpc>
                <a:spcPct val="120000"/>
              </a:lnSpc>
            </a:pPr>
            <a:r>
              <a:rPr lang="en-GB" dirty="0" smtClean="0">
                <a:latin typeface="Calibri" panose="020F0502020204030204" pitchFamily="34" charset="0"/>
                <a:cs typeface="Calibri" panose="020F0502020204030204" pitchFamily="34" charset="0"/>
              </a:rPr>
              <a:t>with new policy-implementing role as well as a strengthened operational role and providing sufficient financial resources and legal means for that purpose. </a:t>
            </a:r>
            <a:endParaRPr lang="en-GB" dirty="0">
              <a:latin typeface="Calibri" panose="020F0502020204030204" pitchFamily="34" charset="0"/>
              <a:cs typeface="Calibri" panose="020F0502020204030204" pitchFamily="34" charset="0"/>
            </a:endParaRPr>
          </a:p>
        </p:txBody>
      </p:sp>
      <p:sp>
        <p:nvSpPr>
          <p:cNvPr id="4" name="Right Arrow 3"/>
          <p:cNvSpPr/>
          <p:nvPr/>
        </p:nvSpPr>
        <p:spPr>
          <a:xfrm>
            <a:off x="3419872" y="2348880"/>
            <a:ext cx="36004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prstClr val="white"/>
                </a:solidFill>
              </a:rPr>
              <a:t>c</a:t>
            </a:r>
            <a:endParaRPr lang="hu-HU" dirty="0">
              <a:solidFill>
                <a:prstClr val="white"/>
              </a:solidFill>
            </a:endParaRPr>
          </a:p>
        </p:txBody>
      </p:sp>
      <p:sp>
        <p:nvSpPr>
          <p:cNvPr id="5" name="Right Arrow 4"/>
          <p:cNvSpPr/>
          <p:nvPr/>
        </p:nvSpPr>
        <p:spPr>
          <a:xfrm>
            <a:off x="6228184" y="2389043"/>
            <a:ext cx="36004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prstClr val="white"/>
                </a:solidFill>
              </a:rPr>
              <a:t>c</a:t>
            </a:r>
            <a:endParaRPr lang="hu-HU" dirty="0">
              <a:solidFill>
                <a:prstClr val="white"/>
              </a:solidFill>
            </a:endParaRPr>
          </a:p>
        </p:txBody>
      </p:sp>
      <p:sp>
        <p:nvSpPr>
          <p:cNvPr id="6" name="Right Arrow 5"/>
          <p:cNvSpPr/>
          <p:nvPr/>
        </p:nvSpPr>
        <p:spPr>
          <a:xfrm>
            <a:off x="1187624" y="4005064"/>
            <a:ext cx="36004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prstClr val="white"/>
                </a:solidFill>
              </a:rPr>
              <a:t>c</a:t>
            </a:r>
            <a:endParaRPr lang="hu-HU" dirty="0">
              <a:solidFill>
                <a:prstClr val="white"/>
              </a:solidFill>
            </a:endParaRPr>
          </a:p>
        </p:txBody>
      </p:sp>
      <p:sp>
        <p:nvSpPr>
          <p:cNvPr id="7" name="Right Arrow 6"/>
          <p:cNvSpPr/>
          <p:nvPr/>
        </p:nvSpPr>
        <p:spPr>
          <a:xfrm>
            <a:off x="6516216" y="3998418"/>
            <a:ext cx="360040" cy="124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prstClr val="white"/>
                </a:solidFill>
              </a:rPr>
              <a:t>c</a:t>
            </a:r>
            <a:endParaRPr lang="hu-HU" dirty="0">
              <a:solidFill>
                <a:prstClr val="white"/>
              </a:solidFill>
            </a:endParaRPr>
          </a:p>
        </p:txBody>
      </p:sp>
      <p:sp>
        <p:nvSpPr>
          <p:cNvPr id="8" name="Right Arrow 7"/>
          <p:cNvSpPr/>
          <p:nvPr/>
        </p:nvSpPr>
        <p:spPr>
          <a:xfrm>
            <a:off x="1115616" y="4437112"/>
            <a:ext cx="36004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prstClr val="white"/>
                </a:solidFill>
              </a:rPr>
              <a:t>c</a:t>
            </a:r>
            <a:endParaRPr lang="hu-HU" dirty="0">
              <a:solidFill>
                <a:prstClr val="white"/>
              </a:solidFill>
            </a:endParaRPr>
          </a:p>
        </p:txBody>
      </p:sp>
    </p:spTree>
    <p:extLst>
      <p:ext uri="{BB962C8B-B14F-4D97-AF65-F5344CB8AC3E}">
        <p14:creationId xmlns:p14="http://schemas.microsoft.com/office/powerpoint/2010/main" val="636285391"/>
      </p:ext>
    </p:extLst>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7772400" cy="752128"/>
          </a:xfrm>
        </p:spPr>
        <p:txBody>
          <a:bodyPr/>
          <a:lstStyle/>
          <a:p>
            <a:r>
              <a:rPr lang="en-GB" sz="2400" dirty="0" smtClean="0">
                <a:latin typeface="Calibri" panose="020F0502020204030204" pitchFamily="34" charset="0"/>
                <a:cs typeface="Calibri" panose="020F0502020204030204" pitchFamily="34" charset="0"/>
              </a:rPr>
              <a:t>THE PROPOSED CHANGES AFFECTING INTER-STATE SOLIDARITY IN DUBLIN IV.</a:t>
            </a:r>
            <a:endParaRPr lang="en-GB" sz="2400"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1"/>
          </p:nvPr>
        </p:nvSpPr>
        <p:spPr>
          <a:xfrm>
            <a:off x="179512" y="1071562"/>
            <a:ext cx="8712968" cy="5525789"/>
          </a:xfrm>
        </p:spPr>
        <p:txBody>
          <a:bodyPr>
            <a:noAutofit/>
          </a:bodyPr>
          <a:lstStyle/>
          <a:p>
            <a:pPr marL="457200" indent="-457200">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In take back situations – only notification – no request – duty to take back. (Responsibility does not expire with time)</a:t>
            </a:r>
          </a:p>
          <a:p>
            <a:pPr marL="457200" indent="-457200">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Chapter VII: </a:t>
            </a:r>
            <a:r>
              <a:rPr lang="en-GB" sz="2800" dirty="0" smtClean="0">
                <a:solidFill>
                  <a:srgbClr val="C00000"/>
                </a:solidFill>
                <a:latin typeface="Calibri" panose="020F0502020204030204" pitchFamily="34" charset="0"/>
                <a:cs typeface="Calibri" panose="020F0502020204030204" pitchFamily="34" charset="0"/>
              </a:rPr>
              <a:t>Corrective allocation mechanism</a:t>
            </a:r>
          </a:p>
          <a:p>
            <a:pPr marL="914400" lvl="1" indent="-457200">
              <a:buFontTx/>
              <a:buChar char="-"/>
            </a:pPr>
            <a:r>
              <a:rPr lang="en-GB" sz="2400" dirty="0" smtClean="0">
                <a:latin typeface="Calibri" panose="020F0502020204030204" pitchFamily="34" charset="0"/>
                <a:cs typeface="Calibri" panose="020F0502020204030204" pitchFamily="34" charset="0"/>
              </a:rPr>
              <a:t>Disproportionate number of applications (after eligibility) </a:t>
            </a:r>
          </a:p>
          <a:p>
            <a:pPr marL="914400" lvl="1" indent="-457200">
              <a:buFontTx/>
              <a:buChar char="-"/>
            </a:pPr>
            <a:r>
              <a:rPr lang="en-GB" sz="2400" dirty="0" smtClean="0">
                <a:latin typeface="Calibri" panose="020F0502020204030204" pitchFamily="34" charset="0"/>
                <a:cs typeface="Calibri" panose="020F0502020204030204" pitchFamily="34" charset="0"/>
              </a:rPr>
              <a:t>Exceeds </a:t>
            </a:r>
            <a:r>
              <a:rPr lang="en-GB" sz="2400" dirty="0" smtClean="0">
                <a:solidFill>
                  <a:srgbClr val="C00000"/>
                </a:solidFill>
                <a:latin typeface="Calibri" panose="020F0502020204030204" pitchFamily="34" charset="0"/>
                <a:cs typeface="Calibri" panose="020F0502020204030204" pitchFamily="34" charset="0"/>
              </a:rPr>
              <a:t>150 %</a:t>
            </a:r>
            <a:r>
              <a:rPr lang="en-GB" sz="2400" dirty="0" smtClean="0">
                <a:latin typeface="Calibri" panose="020F0502020204030204" pitchFamily="34" charset="0"/>
                <a:cs typeface="Calibri" panose="020F0502020204030204" pitchFamily="34" charset="0"/>
              </a:rPr>
              <a:t> of reference key (including resettled refugees)</a:t>
            </a:r>
          </a:p>
          <a:p>
            <a:pPr marL="914400" lvl="1" indent="-457200">
              <a:buFontTx/>
              <a:buChar char="-"/>
            </a:pPr>
            <a:r>
              <a:rPr lang="en-GB" sz="2400" dirty="0" smtClean="0">
                <a:solidFill>
                  <a:srgbClr val="C00000"/>
                </a:solidFill>
                <a:latin typeface="Calibri" panose="020F0502020204030204" pitchFamily="34" charset="0"/>
                <a:cs typeface="Calibri" panose="020F0502020204030204" pitchFamily="34" charset="0"/>
              </a:rPr>
              <a:t>Reference key </a:t>
            </a:r>
            <a:r>
              <a:rPr lang="en-GB" sz="2400" dirty="0" smtClean="0">
                <a:latin typeface="Calibri" panose="020F0502020204030204" pitchFamily="34" charset="0"/>
                <a:cs typeface="Calibri" panose="020F0502020204030204" pitchFamily="34" charset="0"/>
              </a:rPr>
              <a:t>= total of application in EU – share by MS based on</a:t>
            </a:r>
          </a:p>
          <a:p>
            <a:pPr marL="1828800" lvl="3" indent="-457200">
              <a:buFontTx/>
              <a:buChar char="-"/>
            </a:pPr>
            <a:r>
              <a:rPr lang="en-GB" sz="1800" dirty="0" smtClean="0">
                <a:latin typeface="Calibri" panose="020F0502020204030204" pitchFamily="34" charset="0"/>
                <a:cs typeface="Calibri" panose="020F0502020204030204" pitchFamily="34" charset="0"/>
              </a:rPr>
              <a:t>population size                      50 -50 % weight</a:t>
            </a:r>
          </a:p>
          <a:p>
            <a:pPr marL="1828800" lvl="3" indent="-457200">
              <a:buFontTx/>
              <a:buChar char="-"/>
            </a:pPr>
            <a:r>
              <a:rPr lang="en-GB" sz="1800" dirty="0" smtClean="0">
                <a:latin typeface="Calibri" panose="020F0502020204030204" pitchFamily="34" charset="0"/>
                <a:cs typeface="Calibri" panose="020F0502020204030204" pitchFamily="34" charset="0"/>
              </a:rPr>
              <a:t>total GDP</a:t>
            </a:r>
          </a:p>
          <a:p>
            <a:pPr lvl="1"/>
            <a:r>
              <a:rPr lang="en-GB" sz="2400" dirty="0" smtClean="0">
                <a:latin typeface="Calibri" panose="020F0502020204030204" pitchFamily="34" charset="0"/>
                <a:cs typeface="Calibri" panose="020F0502020204030204" pitchFamily="34" charset="0"/>
              </a:rPr>
              <a:t>If unwilling to participate </a:t>
            </a:r>
            <a:r>
              <a:rPr lang="en-GB" sz="2400" dirty="0" smtClean="0">
                <a:solidFill>
                  <a:srgbClr val="C00000"/>
                </a:solidFill>
                <a:latin typeface="Calibri" panose="020F0502020204030204" pitchFamily="34" charset="0"/>
                <a:cs typeface="Calibri" panose="020F0502020204030204" pitchFamily="34" charset="0"/>
              </a:rPr>
              <a:t>250 000 Euros/per each applicant</a:t>
            </a:r>
            <a:r>
              <a:rPr lang="en-GB" sz="2400" dirty="0" smtClean="0">
                <a:latin typeface="Calibri" panose="020F0502020204030204" pitchFamily="34" charset="0"/>
                <a:cs typeface="Calibri" panose="020F0502020204030204" pitchFamily="34" charset="0"/>
              </a:rPr>
              <a:t>, who would have been allocated </a:t>
            </a:r>
          </a:p>
          <a:p>
            <a:pPr lvl="1"/>
            <a:r>
              <a:rPr lang="en-GB" sz="2400" dirty="0" smtClean="0">
                <a:latin typeface="Calibri" panose="020F0502020204030204" pitchFamily="34" charset="0"/>
                <a:cs typeface="Calibri" panose="020F0502020204030204" pitchFamily="34" charset="0"/>
              </a:rPr>
              <a:t>Automated system</a:t>
            </a:r>
            <a:endParaRPr lang="en-GB" sz="2400" dirty="0">
              <a:latin typeface="Calibri" panose="020F0502020204030204" pitchFamily="34" charset="0"/>
              <a:cs typeface="Calibri" panose="020F0502020204030204" pitchFamily="34" charset="0"/>
            </a:endParaRPr>
          </a:p>
        </p:txBody>
      </p:sp>
      <p:sp>
        <p:nvSpPr>
          <p:cNvPr id="7" name="Right Brace 6"/>
          <p:cNvSpPr/>
          <p:nvPr/>
        </p:nvSpPr>
        <p:spPr>
          <a:xfrm>
            <a:off x="4067944" y="4581128"/>
            <a:ext cx="360040" cy="576064"/>
          </a:xfrm>
          <a:prstGeom prst="rightBrace">
            <a:avLst/>
          </a:prstGeom>
          <a:ln w="349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solidFill>
                <a:prstClr val="black"/>
              </a:solidFill>
            </a:endParaRPr>
          </a:p>
        </p:txBody>
      </p:sp>
    </p:spTree>
    <p:extLst>
      <p:ext uri="{BB962C8B-B14F-4D97-AF65-F5344CB8AC3E}">
        <p14:creationId xmlns:p14="http://schemas.microsoft.com/office/powerpoint/2010/main" val="1330778528"/>
      </p:ext>
    </p:extLst>
  </p:cSld>
  <p:clrMapOvr>
    <a:masterClrMapping/>
  </p:clrMapOvr>
  <p:transition>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38" y="692696"/>
            <a:ext cx="7858125" cy="3312368"/>
          </a:xfrm>
          <a:solidFill>
            <a:schemeClr val="bg1">
              <a:lumMod val="20000"/>
              <a:lumOff val="80000"/>
              <a:alpha val="52000"/>
            </a:schemeClr>
          </a:solidFill>
        </p:spPr>
        <p:txBody>
          <a:bodyPr>
            <a:normAutofit/>
          </a:bodyPr>
          <a:lstStyle/>
          <a:p>
            <a:pPr eaLnBrk="1" hangingPunct="1">
              <a:lnSpc>
                <a:spcPct val="150000"/>
              </a:lnSpc>
              <a:defRPr/>
            </a:pPr>
            <a:r>
              <a:rPr lang="en-GB" sz="4000" b="0" dirty="0" smtClean="0">
                <a:solidFill>
                  <a:srgbClr val="540000"/>
                </a:solidFill>
                <a:latin typeface="Calibri" panose="020F0502020204030204" pitchFamily="34" charset="0"/>
                <a:cs typeface="Calibri" panose="020F0502020204030204" pitchFamily="34" charset="0"/>
              </a:rPr>
              <a:t>SOLIDARITY  WITH THIRD STATES, COOPERATION, EXTERNALISATION</a:t>
            </a:r>
          </a:p>
        </p:txBody>
      </p:sp>
    </p:spTree>
    <p:extLst>
      <p:ext uri="{BB962C8B-B14F-4D97-AF65-F5344CB8AC3E}">
        <p14:creationId xmlns:p14="http://schemas.microsoft.com/office/powerpoint/2010/main" val="3612006101"/>
      </p:ext>
    </p:extLst>
  </p:cSld>
  <p:clrMapOvr>
    <a:masterClrMapping/>
  </p:clrMapOvr>
  <p:transition>
    <p:pull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RESETTLEMENT FROM THIRD STATES</a:t>
            </a:r>
            <a:endParaRPr lang="en-GB" dirty="0">
              <a:latin typeface="Calibri" panose="020F0502020204030204" pitchFamily="34" charset="0"/>
              <a:cs typeface="Calibri" panose="020F0502020204030204" pitchFamily="34" charset="0"/>
            </a:endParaRPr>
          </a:p>
        </p:txBody>
      </p:sp>
      <p:sp>
        <p:nvSpPr>
          <p:cNvPr id="7" name="Content Placeholder 6"/>
          <p:cNvSpPr>
            <a:spLocks noGrp="1"/>
          </p:cNvSpPr>
          <p:nvPr>
            <p:ph sz="half" idx="1"/>
          </p:nvPr>
        </p:nvSpPr>
        <p:spPr>
          <a:xfrm>
            <a:off x="457200" y="1268760"/>
            <a:ext cx="4038600" cy="2980928"/>
          </a:xfrm>
        </p:spPr>
        <p:txBody>
          <a:bodyPr>
            <a:normAutofit/>
          </a:bodyPr>
          <a:lstStyle/>
          <a:p>
            <a:r>
              <a:rPr lang="en-GB" sz="2000" dirty="0" smtClean="0">
                <a:latin typeface="Calibri" panose="020F0502020204030204" pitchFamily="34" charset="0"/>
                <a:cs typeface="Calibri" panose="020F0502020204030204" pitchFamily="34" charset="0"/>
              </a:rPr>
              <a:t>The </a:t>
            </a:r>
            <a:r>
              <a:rPr lang="en-GB" sz="2000" dirty="0" smtClean="0">
                <a:solidFill>
                  <a:srgbClr val="B23016"/>
                </a:solidFill>
                <a:latin typeface="Calibri" panose="020F0502020204030204" pitchFamily="34" charset="0"/>
                <a:cs typeface="Calibri" panose="020F0502020204030204" pitchFamily="34" charset="0"/>
              </a:rPr>
              <a:t>ad hoc decision </a:t>
            </a:r>
            <a:r>
              <a:rPr lang="en-GB" sz="2000" dirty="0" smtClean="0">
                <a:latin typeface="Calibri" panose="020F0502020204030204" pitchFamily="34" charset="0"/>
                <a:cs typeface="Calibri" panose="020F0502020204030204" pitchFamily="34" charset="0"/>
              </a:rPr>
              <a:t>of 20 July 2015 of the „Representatives of the Governments of the Member States meeting within the Council”</a:t>
            </a:r>
            <a:r>
              <a:rPr lang="en-GB" sz="1100" dirty="0" smtClean="0">
                <a:latin typeface="Calibri" panose="020F0502020204030204" pitchFamily="34" charset="0"/>
                <a:cs typeface="Calibri" panose="020F0502020204030204" pitchFamily="34" charset="0"/>
              </a:rPr>
              <a:t> (EU Doc  11130 /1 5)  </a:t>
            </a:r>
            <a:r>
              <a:rPr lang="en-GB" sz="2000" dirty="0" smtClean="0">
                <a:latin typeface="Calibri" panose="020F0502020204030204" pitchFamily="34" charset="0"/>
                <a:cs typeface="Calibri" panose="020F0502020204030204" pitchFamily="34" charset="0"/>
              </a:rPr>
              <a:t>=  Conclusions of the on </a:t>
            </a:r>
            <a:r>
              <a:rPr lang="en-GB" sz="2000" dirty="0" smtClean="0">
                <a:solidFill>
                  <a:srgbClr val="B23016"/>
                </a:solidFill>
                <a:latin typeface="Calibri" panose="020F0502020204030204" pitchFamily="34" charset="0"/>
                <a:cs typeface="Calibri" panose="020F0502020204030204" pitchFamily="34" charset="0"/>
              </a:rPr>
              <a:t>resettling through multilateral and national schemes 20 000 persons </a:t>
            </a:r>
            <a:r>
              <a:rPr lang="en-GB" sz="2000" dirty="0" smtClean="0">
                <a:latin typeface="Calibri" panose="020F0502020204030204" pitchFamily="34" charset="0"/>
                <a:cs typeface="Calibri" panose="020F0502020204030204" pitchFamily="34" charset="0"/>
              </a:rPr>
              <a:t>in clear need of international protection</a:t>
            </a:r>
            <a:endParaRPr lang="en-GB" sz="2000"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2"/>
          </p:nvPr>
        </p:nvSpPr>
        <p:spPr>
          <a:xfrm>
            <a:off x="4624288" y="1268759"/>
            <a:ext cx="4038600" cy="5579773"/>
          </a:xfrm>
        </p:spPr>
        <p:txBody>
          <a:bodyPr/>
          <a:lstStyle/>
          <a:p>
            <a:r>
              <a:rPr lang="en-GB" sz="2000" dirty="0" smtClean="0">
                <a:solidFill>
                  <a:srgbClr val="B23016"/>
                </a:solidFill>
                <a:latin typeface="Calibri" panose="020F0502020204030204" pitchFamily="34" charset="0"/>
                <a:cs typeface="Calibri" panose="020F0502020204030204" pitchFamily="34" charset="0"/>
              </a:rPr>
              <a:t>Union Resettlement Framework </a:t>
            </a:r>
            <a:r>
              <a:rPr lang="en-GB" sz="2000" dirty="0" smtClean="0">
                <a:latin typeface="Calibri" panose="020F0502020204030204" pitchFamily="34" charset="0"/>
                <a:cs typeface="Calibri" panose="020F0502020204030204" pitchFamily="34" charset="0"/>
              </a:rPr>
              <a:t>– Commission Proposal of 13 July 2016 </a:t>
            </a:r>
            <a:r>
              <a:rPr lang="en-GB" sz="1100" dirty="0" smtClean="0">
                <a:latin typeface="Calibri" panose="020F0502020204030204" pitchFamily="34" charset="0"/>
                <a:cs typeface="Calibri" panose="020F0502020204030204" pitchFamily="34" charset="0"/>
              </a:rPr>
              <a:t>(COM (2016) 468 final</a:t>
            </a:r>
          </a:p>
          <a:p>
            <a:r>
              <a:rPr lang="en-GB" sz="2000" dirty="0" smtClean="0">
                <a:latin typeface="Calibri" panose="020F0502020204030204" pitchFamily="34" charset="0"/>
                <a:cs typeface="Calibri" panose="020F0502020204030204" pitchFamily="34" charset="0"/>
              </a:rPr>
              <a:t>Council – in  „Annual Union resettlement Plan”-  sets </a:t>
            </a:r>
          </a:p>
          <a:p>
            <a:pPr lvl="1"/>
            <a:r>
              <a:rPr lang="en-GB" sz="1600" dirty="0" smtClean="0">
                <a:latin typeface="Calibri" panose="020F0502020204030204" pitchFamily="34" charset="0"/>
                <a:cs typeface="Calibri" panose="020F0502020204030204" pitchFamily="34" charset="0"/>
              </a:rPr>
              <a:t>Annual maximum total number</a:t>
            </a:r>
          </a:p>
          <a:p>
            <a:pPr lvl="1"/>
            <a:r>
              <a:rPr lang="en-GB" sz="1600" dirty="0" smtClean="0">
                <a:latin typeface="Calibri" panose="020F0502020204030204" pitchFamily="34" charset="0"/>
                <a:cs typeface="Calibri" panose="020F0502020204030204" pitchFamily="34" charset="0"/>
              </a:rPr>
              <a:t>Number of persons to be taken by each MS (based on their offers)</a:t>
            </a:r>
          </a:p>
          <a:p>
            <a:pPr lvl="1"/>
            <a:r>
              <a:rPr lang="en-GB" sz="1800" dirty="0" smtClean="0">
                <a:latin typeface="Calibri" panose="020F0502020204030204" pitchFamily="34" charset="0"/>
                <a:cs typeface="Calibri" panose="020F0502020204030204" pitchFamily="34" charset="0"/>
              </a:rPr>
              <a:t>Geographic priorities</a:t>
            </a:r>
          </a:p>
          <a:p>
            <a:r>
              <a:rPr lang="en-GB" sz="2200" dirty="0" smtClean="0">
                <a:latin typeface="Calibri" panose="020F0502020204030204" pitchFamily="34" charset="0"/>
                <a:cs typeface="Calibri" panose="020F0502020204030204" pitchFamily="34" charset="0"/>
              </a:rPr>
              <a:t>Commission - i</a:t>
            </a:r>
            <a:r>
              <a:rPr lang="en-GB" sz="2000" dirty="0" smtClean="0">
                <a:latin typeface="Calibri" panose="020F0502020204030204" pitchFamily="34" charset="0"/>
                <a:cs typeface="Calibri" panose="020F0502020204030204" pitchFamily="34" charset="0"/>
              </a:rPr>
              <a:t>n „Targeted Union resettlement schemes” – sets </a:t>
            </a:r>
          </a:p>
          <a:p>
            <a:pPr lvl="1"/>
            <a:r>
              <a:rPr lang="en-GB" sz="1600" dirty="0" smtClean="0">
                <a:latin typeface="Calibri" panose="020F0502020204030204" pitchFamily="34" charset="0"/>
                <a:cs typeface="Calibri" panose="020F0502020204030204" pitchFamily="34" charset="0"/>
              </a:rPr>
              <a:t>The actual number to be resettled by each state</a:t>
            </a:r>
          </a:p>
          <a:p>
            <a:pPr lvl="1"/>
            <a:r>
              <a:rPr lang="en-GB" sz="1600" dirty="0" smtClean="0">
                <a:latin typeface="Calibri" panose="020F0502020204030204" pitchFamily="34" charset="0"/>
                <a:cs typeface="Calibri" panose="020F0502020204030204" pitchFamily="34" charset="0"/>
              </a:rPr>
              <a:t>Details of regions, specificities of co-operation</a:t>
            </a:r>
          </a:p>
          <a:p>
            <a:r>
              <a:rPr lang="en-GB" sz="2000" dirty="0" smtClean="0">
                <a:latin typeface="Calibri" panose="020F0502020204030204" pitchFamily="34" charset="0"/>
                <a:cs typeface="Calibri" panose="020F0502020204030204" pitchFamily="34" charset="0"/>
              </a:rPr>
              <a:t>MS choose the actual persons, who have to consent to the resettlement</a:t>
            </a:r>
          </a:p>
          <a:p>
            <a:endParaRPr lang="en-GB" sz="1100" dirty="0" smtClean="0">
              <a:latin typeface="Calibri" panose="020F0502020204030204" pitchFamily="34" charset="0"/>
              <a:cs typeface="Calibri" panose="020F0502020204030204" pitchFamily="34" charset="0"/>
            </a:endParaRPr>
          </a:p>
          <a:p>
            <a:endParaRPr lang="en-GB" sz="1100" dirty="0">
              <a:latin typeface="Calibri" panose="020F0502020204030204" pitchFamily="34" charset="0"/>
              <a:cs typeface="Calibri" panose="020F0502020204030204" pitchFamily="34" charset="0"/>
            </a:endParaRPr>
          </a:p>
        </p:txBody>
      </p:sp>
      <p:sp>
        <p:nvSpPr>
          <p:cNvPr id="5" name="Date Placeholder 4"/>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
        <p:nvSpPr>
          <p:cNvPr id="9" name="TextBox 8"/>
          <p:cNvSpPr txBox="1"/>
          <p:nvPr/>
        </p:nvSpPr>
        <p:spPr>
          <a:xfrm>
            <a:off x="457200" y="4413124"/>
            <a:ext cx="4038600" cy="1938992"/>
          </a:xfrm>
          <a:prstGeom prst="rect">
            <a:avLst/>
          </a:prstGeom>
          <a:noFill/>
          <a:ln>
            <a:solidFill>
              <a:schemeClr val="tx1"/>
            </a:solidFill>
          </a:ln>
        </p:spPr>
        <p:txBody>
          <a:bodyPr wrap="square" rtlCol="0">
            <a:spAutoFit/>
          </a:bodyPr>
          <a:lstStyle/>
          <a:p>
            <a:r>
              <a:rPr lang="hu-HU" sz="2000" b="0" dirty="0" smtClean="0">
                <a:solidFill>
                  <a:srgbClr val="B23016"/>
                </a:solidFill>
                <a:latin typeface="Arial" pitchFamily="34" charset="0"/>
                <a:cs typeface="Arial" pitchFamily="34" charset="0"/>
              </a:rPr>
              <a:t>EU –</a:t>
            </a:r>
            <a:r>
              <a:rPr lang="hu-HU" sz="2000" b="0" dirty="0" err="1" smtClean="0">
                <a:solidFill>
                  <a:srgbClr val="B23016"/>
                </a:solidFill>
                <a:latin typeface="Arial" pitchFamily="34" charset="0"/>
                <a:cs typeface="Arial" pitchFamily="34" charset="0"/>
              </a:rPr>
              <a:t>Turkey</a:t>
            </a:r>
            <a:r>
              <a:rPr lang="hu-HU" sz="2000" b="0" dirty="0" smtClean="0">
                <a:solidFill>
                  <a:srgbClr val="B23016"/>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Statement</a:t>
            </a:r>
            <a:r>
              <a:rPr lang="hu-HU" sz="2000" b="0" dirty="0" smtClean="0">
                <a:solidFill>
                  <a:prstClr val="black"/>
                </a:solidFill>
                <a:latin typeface="Arial" pitchFamily="34" charset="0"/>
                <a:cs typeface="Arial" pitchFamily="34" charset="0"/>
              </a:rPr>
              <a:t> of 18  </a:t>
            </a:r>
            <a:r>
              <a:rPr lang="hu-HU" sz="2000" b="0" dirty="0" err="1" smtClean="0">
                <a:solidFill>
                  <a:prstClr val="black"/>
                </a:solidFill>
                <a:latin typeface="Arial" pitchFamily="34" charset="0"/>
                <a:cs typeface="Arial" pitchFamily="34" charset="0"/>
              </a:rPr>
              <a:t>March</a:t>
            </a:r>
            <a:r>
              <a:rPr lang="hu-HU" sz="2000" b="0" dirty="0" smtClean="0">
                <a:solidFill>
                  <a:prstClr val="black"/>
                </a:solidFill>
                <a:latin typeface="Arial" pitchFamily="34" charset="0"/>
                <a:cs typeface="Arial" pitchFamily="34" charset="0"/>
              </a:rPr>
              <a:t> 2016</a:t>
            </a:r>
          </a:p>
          <a:p>
            <a:r>
              <a:rPr lang="hu-HU" sz="2000" b="0" dirty="0">
                <a:solidFill>
                  <a:srgbClr val="B23016"/>
                </a:solidFill>
                <a:latin typeface="Arial" pitchFamily="34" charset="0"/>
                <a:cs typeface="Arial" pitchFamily="34" charset="0"/>
              </a:rPr>
              <a:t>1</a:t>
            </a:r>
            <a:r>
              <a:rPr lang="hu-HU" sz="2000" b="0" dirty="0" smtClean="0">
                <a:solidFill>
                  <a:srgbClr val="B23016"/>
                </a:solidFill>
                <a:latin typeface="Arial" pitchFamily="34" charset="0"/>
                <a:cs typeface="Arial" pitchFamily="34" charset="0"/>
              </a:rPr>
              <a:t> : </a:t>
            </a:r>
            <a:r>
              <a:rPr lang="hu-HU" sz="2000" b="0" dirty="0" err="1" smtClean="0">
                <a:solidFill>
                  <a:srgbClr val="B23016"/>
                </a:solidFill>
                <a:latin typeface="Arial" pitchFamily="34" charset="0"/>
                <a:cs typeface="Arial" pitchFamily="34" charset="0"/>
              </a:rPr>
              <a:t>1</a:t>
            </a:r>
            <a:r>
              <a:rPr lang="hu-HU" sz="2000" b="0" dirty="0" smtClean="0">
                <a:solidFill>
                  <a:srgbClr val="B23016"/>
                </a:solidFill>
                <a:latin typeface="Arial" pitchFamily="34" charset="0"/>
                <a:cs typeface="Arial" pitchFamily="34" charset="0"/>
              </a:rPr>
              <a:t> </a:t>
            </a:r>
            <a:r>
              <a:rPr lang="hu-HU" sz="2000" b="0" dirty="0" err="1" smtClean="0">
                <a:solidFill>
                  <a:srgbClr val="B23016"/>
                </a:solidFill>
                <a:latin typeface="Arial" pitchFamily="34" charset="0"/>
                <a:cs typeface="Arial" pitchFamily="34" charset="0"/>
              </a:rPr>
              <a:t>Scheme</a:t>
            </a:r>
            <a:r>
              <a:rPr lang="hu-HU" sz="2000" b="0" dirty="0" smtClean="0">
                <a:solidFill>
                  <a:srgbClr val="B23016"/>
                </a:solidFill>
                <a:latin typeface="Arial" pitchFamily="34" charset="0"/>
                <a:cs typeface="Arial" pitchFamily="34" charset="0"/>
              </a:rPr>
              <a:t> </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for</a:t>
            </a:r>
            <a:r>
              <a:rPr lang="hu-HU" sz="2000" b="0" dirty="0" smtClean="0">
                <a:solidFill>
                  <a:prstClr val="black"/>
                </a:solidFill>
                <a:latin typeface="Arial" pitchFamily="34" charset="0"/>
                <a:cs typeface="Arial" pitchFamily="34" charset="0"/>
              </a:rPr>
              <a:t> a </a:t>
            </a:r>
            <a:r>
              <a:rPr lang="hu-HU" sz="2000" b="0" dirty="0" err="1">
                <a:solidFill>
                  <a:prstClr val="black"/>
                </a:solidFill>
                <a:latin typeface="Arial" pitchFamily="34" charset="0"/>
                <a:cs typeface="Arial" pitchFamily="34" charset="0"/>
              </a:rPr>
              <a:t>S</a:t>
            </a:r>
            <a:r>
              <a:rPr lang="hu-HU" sz="2000" b="0" dirty="0" err="1" smtClean="0">
                <a:solidFill>
                  <a:prstClr val="black"/>
                </a:solidFill>
                <a:latin typeface="Arial" pitchFamily="34" charset="0"/>
                <a:cs typeface="Arial" pitchFamily="34" charset="0"/>
              </a:rPr>
              <a:t>yrian</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taken</a:t>
            </a:r>
            <a:r>
              <a:rPr lang="hu-HU" sz="2000" b="0" dirty="0" smtClean="0">
                <a:solidFill>
                  <a:prstClr val="black"/>
                </a:solidFill>
                <a:latin typeface="Arial" pitchFamily="34" charset="0"/>
                <a:cs typeface="Arial" pitchFamily="34" charset="0"/>
              </a:rPr>
              <a:t> back </a:t>
            </a:r>
            <a:r>
              <a:rPr lang="hu-HU" sz="2000" b="0" dirty="0" err="1" smtClean="0">
                <a:solidFill>
                  <a:prstClr val="black"/>
                </a:solidFill>
                <a:latin typeface="Arial" pitchFamily="34" charset="0"/>
                <a:cs typeface="Arial" pitchFamily="34" charset="0"/>
              </a:rPr>
              <a:t>from</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greece</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another</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Syrian</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refugee</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from</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Turkey</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to</a:t>
            </a:r>
            <a:r>
              <a:rPr lang="hu-HU" sz="2000" b="0" dirty="0" smtClean="0">
                <a:solidFill>
                  <a:prstClr val="black"/>
                </a:solidFill>
                <a:latin typeface="Arial" pitchFamily="34" charset="0"/>
                <a:cs typeface="Arial" pitchFamily="34" charset="0"/>
              </a:rPr>
              <a:t> be </a:t>
            </a:r>
            <a:r>
              <a:rPr lang="hu-HU" sz="2000" b="0" dirty="0" err="1" smtClean="0">
                <a:solidFill>
                  <a:prstClr val="black"/>
                </a:solidFill>
                <a:latin typeface="Arial" pitchFamily="34" charset="0"/>
                <a:cs typeface="Arial" pitchFamily="34" charset="0"/>
              </a:rPr>
              <a:t>resettled</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to</a:t>
            </a:r>
            <a:r>
              <a:rPr lang="hu-HU" sz="2000" b="0" dirty="0" smtClean="0">
                <a:solidFill>
                  <a:prstClr val="black"/>
                </a:solidFill>
                <a:latin typeface="Arial" pitchFamily="34" charset="0"/>
                <a:cs typeface="Arial" pitchFamily="34" charset="0"/>
              </a:rPr>
              <a:t> </a:t>
            </a:r>
            <a:r>
              <a:rPr lang="hu-HU" sz="2000" b="0" dirty="0" err="1" smtClean="0">
                <a:solidFill>
                  <a:prstClr val="black"/>
                </a:solidFill>
                <a:latin typeface="Arial" pitchFamily="34" charset="0"/>
                <a:cs typeface="Arial" pitchFamily="34" charset="0"/>
              </a:rPr>
              <a:t>the</a:t>
            </a:r>
            <a:r>
              <a:rPr lang="hu-HU" sz="2000" b="0" dirty="0" smtClean="0">
                <a:solidFill>
                  <a:prstClr val="black"/>
                </a:solidFill>
                <a:latin typeface="Arial" pitchFamily="34" charset="0"/>
                <a:cs typeface="Arial" pitchFamily="34" charset="0"/>
              </a:rPr>
              <a:t> EU</a:t>
            </a:r>
            <a:endParaRPr lang="en-GB" sz="2000"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61580448"/>
      </p:ext>
    </p:extLst>
  </p:cSld>
  <p:clrMapOvr>
    <a:masterClrMapping/>
  </p:clrMapOvr>
  <p:transition>
    <p:pull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843" y="39181"/>
            <a:ext cx="8686800" cy="586972"/>
          </a:xfrm>
        </p:spPr>
        <p:txBody>
          <a:bodyPr/>
          <a:lstStyle/>
          <a:p>
            <a:r>
              <a:rPr lang="en-GB" dirty="0" smtClean="0">
                <a:latin typeface="Calibri" panose="020F0502020204030204" pitchFamily="34" charset="0"/>
                <a:cs typeface="Calibri" panose="020F0502020204030204" pitchFamily="34" charset="0"/>
              </a:rPr>
              <a:t>Actual </a:t>
            </a:r>
            <a:r>
              <a:rPr lang="en-GB" dirty="0" err="1" smtClean="0">
                <a:latin typeface="Calibri" panose="020F0502020204030204" pitchFamily="34" charset="0"/>
                <a:cs typeface="Calibri" panose="020F0502020204030204" pitchFamily="34" charset="0"/>
              </a:rPr>
              <a:t>resett</a:t>
            </a:r>
            <a:r>
              <a:rPr lang="hu-HU" dirty="0" smtClean="0">
                <a:latin typeface="Calibri" panose="020F0502020204030204" pitchFamily="34" charset="0"/>
                <a:cs typeface="Calibri" panose="020F0502020204030204" pitchFamily="34" charset="0"/>
              </a:rPr>
              <a:t>l</a:t>
            </a:r>
            <a:r>
              <a:rPr lang="en-GB" dirty="0" err="1" smtClean="0">
                <a:latin typeface="Calibri" panose="020F0502020204030204" pitchFamily="34" charset="0"/>
                <a:cs typeface="Calibri" panose="020F0502020204030204" pitchFamily="34" charset="0"/>
              </a:rPr>
              <a:t>ement</a:t>
            </a:r>
            <a:endParaRPr lang="en-GB" dirty="0">
              <a:latin typeface="Calibri" panose="020F0502020204030204" pitchFamily="34" charset="0"/>
              <a:cs typeface="Calibri" panose="020F0502020204030204" pitchFamily="34" charset="0"/>
            </a:endParaRPr>
          </a:p>
        </p:txBody>
      </p:sp>
      <p:sp>
        <p:nvSpPr>
          <p:cNvPr id="5" name="Date Placeholder 4"/>
          <p:cNvSpPr>
            <a:spLocks noGrp="1"/>
          </p:cNvSpPr>
          <p:nvPr>
            <p:ph type="dt" sz="half" idx="4294967295"/>
          </p:nvPr>
        </p:nvSpPr>
        <p:spPr>
          <a:xfrm>
            <a:off x="7667625" y="6659563"/>
            <a:ext cx="1476375" cy="188912"/>
          </a:xfrm>
          <a:prstGeom prst="rect">
            <a:avLst/>
          </a:prstGeom>
        </p:spPr>
        <p:txBody>
          <a:bodyPr/>
          <a:lstStyle/>
          <a:p>
            <a:pPr>
              <a:defRPr/>
            </a:pPr>
            <a:r>
              <a:rPr lang="hu-HU" dirty="0" smtClean="0">
                <a:solidFill>
                  <a:prstClr val="white"/>
                </a:solidFill>
              </a:rPr>
              <a:t>Presentation by Boldizsár Nagy</a:t>
            </a:r>
            <a:endParaRPr lang="en-GB" dirty="0">
              <a:solidFill>
                <a:prstClr val="white"/>
              </a:solidFill>
            </a:endParaRPr>
          </a:p>
        </p:txBody>
      </p:sp>
      <p:sp>
        <p:nvSpPr>
          <p:cNvPr id="8" name="Szövegdoboz 4"/>
          <p:cNvSpPr txBox="1"/>
          <p:nvPr/>
        </p:nvSpPr>
        <p:spPr>
          <a:xfrm>
            <a:off x="198612" y="6125264"/>
            <a:ext cx="8964488" cy="523220"/>
          </a:xfrm>
          <a:prstGeom prst="rect">
            <a:avLst/>
          </a:prstGeom>
          <a:noFill/>
        </p:spPr>
        <p:txBody>
          <a:bodyPr wrap="square" rtlCol="0">
            <a:spAutoFit/>
          </a:bodyPr>
          <a:lstStyle/>
          <a:p>
            <a:r>
              <a:rPr lang="hu-HU" b="0" dirty="0" err="1" smtClean="0">
                <a:solidFill>
                  <a:prstClr val="black"/>
                </a:solidFill>
                <a:latin typeface="+mj-lt"/>
                <a:cs typeface="Arial" pitchFamily="34" charset="0"/>
              </a:rPr>
              <a:t>Source</a:t>
            </a:r>
            <a:r>
              <a:rPr lang="hu-HU" b="0" dirty="0">
                <a:solidFill>
                  <a:prstClr val="black"/>
                </a:solidFill>
                <a:latin typeface="+mj-lt"/>
                <a:cs typeface="Arial" pitchFamily="34" charset="0"/>
              </a:rPr>
              <a:t>: </a:t>
            </a:r>
            <a:r>
              <a:rPr lang="hu-HU" b="0" dirty="0">
                <a:solidFill>
                  <a:prstClr val="black"/>
                </a:solidFill>
                <a:latin typeface="+mj-lt"/>
                <a:cs typeface="Arial" pitchFamily="34" charset="0"/>
                <a:hlinkClick r:id="rId3"/>
              </a:rPr>
              <a:t>https://</a:t>
            </a:r>
            <a:r>
              <a:rPr lang="hu-HU" b="0" dirty="0" smtClean="0">
                <a:solidFill>
                  <a:prstClr val="black"/>
                </a:solidFill>
                <a:latin typeface="+mj-lt"/>
                <a:cs typeface="Arial" pitchFamily="34" charset="0"/>
                <a:hlinkClick r:id="rId3"/>
              </a:rPr>
              <a:t>ec.europa.eu/home-affairs/what-we-do/policies/european-agenda-migration/background-information_en</a:t>
            </a:r>
            <a:r>
              <a:rPr lang="hu-HU" b="0" dirty="0" smtClean="0">
                <a:solidFill>
                  <a:prstClr val="black"/>
                </a:solidFill>
                <a:latin typeface="+mj-lt"/>
                <a:cs typeface="Arial" pitchFamily="34" charset="0"/>
              </a:rPr>
              <a:t> </a:t>
            </a:r>
            <a:r>
              <a:rPr lang="hu-HU" b="0" dirty="0" smtClean="0">
                <a:solidFill>
                  <a:prstClr val="black"/>
                </a:solidFill>
                <a:latin typeface="+mj-lt"/>
                <a:cs typeface="Arial" pitchFamily="34" charset="0"/>
              </a:rPr>
              <a:t> (20170627)</a:t>
            </a:r>
            <a:endParaRPr lang="en-GB" b="0" dirty="0">
              <a:solidFill>
                <a:prstClr val="black"/>
              </a:solidFill>
              <a:latin typeface="+mj-lt"/>
              <a:cs typeface="Arial" pitchFamily="34" charset="0"/>
            </a:endParaRPr>
          </a:p>
        </p:txBody>
      </p:sp>
      <p:pic>
        <p:nvPicPr>
          <p:cNvPr id="2" name="Picture 1"/>
          <p:cNvPicPr>
            <a:picLocks noChangeAspect="1"/>
          </p:cNvPicPr>
          <p:nvPr/>
        </p:nvPicPr>
        <p:blipFill>
          <a:blip r:embed="rId4"/>
          <a:stretch>
            <a:fillRect/>
          </a:stretch>
        </p:blipFill>
        <p:spPr>
          <a:xfrm>
            <a:off x="209686" y="764704"/>
            <a:ext cx="8477114" cy="5403667"/>
          </a:xfrm>
          <a:prstGeom prst="rect">
            <a:avLst/>
          </a:prstGeom>
        </p:spPr>
      </p:pic>
    </p:spTree>
    <p:extLst>
      <p:ext uri="{BB962C8B-B14F-4D97-AF65-F5344CB8AC3E}">
        <p14:creationId xmlns:p14="http://schemas.microsoft.com/office/powerpoint/2010/main" val="1589320898"/>
      </p:ext>
    </p:extLst>
  </p:cSld>
  <p:clrMapOvr>
    <a:masterClrMapping/>
  </p:clrMapOvr>
  <p:transition>
    <p:pull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550984"/>
          </a:xfrm>
        </p:spPr>
        <p:txBody>
          <a:bodyPr>
            <a:normAutofit/>
          </a:bodyPr>
          <a:lstStyle/>
          <a:p>
            <a:r>
              <a:rPr lang="en-GB" dirty="0" smtClean="0">
                <a:latin typeface="Calibri" panose="020F0502020204030204" pitchFamily="34" charset="0"/>
                <a:cs typeface="Calibri" panose="020F0502020204030204" pitchFamily="34" charset="0"/>
              </a:rPr>
              <a:t>Financial assistance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51520" y="1268760"/>
            <a:ext cx="4244280" cy="5256584"/>
          </a:xfrm>
        </p:spPr>
        <p:txBody>
          <a:bodyPr/>
          <a:lstStyle/>
          <a:p>
            <a:r>
              <a:rPr lang="en-GB" sz="2000" dirty="0" smtClean="0">
                <a:solidFill>
                  <a:srgbClr val="C00000"/>
                </a:solidFill>
                <a:latin typeface="Calibri" panose="020F0502020204030204" pitchFamily="34" charset="0"/>
                <a:cs typeface="Calibri" panose="020F0502020204030204" pitchFamily="34" charset="0"/>
              </a:rPr>
              <a:t>Emergency Trust Fund for stability </a:t>
            </a:r>
            <a:r>
              <a:rPr lang="en-GB" sz="2000" dirty="0" smtClean="0">
                <a:latin typeface="Calibri" panose="020F0502020204030204" pitchFamily="34" charset="0"/>
                <a:cs typeface="Calibri" panose="020F0502020204030204" pitchFamily="34" charset="0"/>
              </a:rPr>
              <a:t>and addressing </a:t>
            </a:r>
            <a:r>
              <a:rPr lang="en-GB" sz="2000" dirty="0" smtClean="0">
                <a:solidFill>
                  <a:srgbClr val="C00000"/>
                </a:solidFill>
                <a:latin typeface="Calibri" panose="020F0502020204030204" pitchFamily="34" charset="0"/>
                <a:cs typeface="Calibri" panose="020F0502020204030204" pitchFamily="34" charset="0"/>
              </a:rPr>
              <a:t>the root causes</a:t>
            </a:r>
            <a:r>
              <a:rPr lang="en-GB" sz="2000" dirty="0" smtClean="0">
                <a:latin typeface="Calibri" panose="020F0502020204030204" pitchFamily="34" charset="0"/>
                <a:cs typeface="Calibri" panose="020F0502020204030204" pitchFamily="34" charset="0"/>
              </a:rPr>
              <a:t> of irregular migration and displaced persons </a:t>
            </a:r>
            <a:r>
              <a:rPr lang="en-GB" sz="2000" dirty="0" smtClean="0">
                <a:solidFill>
                  <a:srgbClr val="C00000"/>
                </a:solidFill>
                <a:latin typeface="Calibri" panose="020F0502020204030204" pitchFamily="34" charset="0"/>
                <a:cs typeface="Calibri" panose="020F0502020204030204" pitchFamily="34" charset="0"/>
              </a:rPr>
              <a:t>in Africa.</a:t>
            </a:r>
          </a:p>
          <a:p>
            <a:r>
              <a:rPr lang="en-GB" sz="2000" dirty="0" smtClean="0">
                <a:latin typeface="Calibri" panose="020F0502020204030204" pitchFamily="34" charset="0"/>
                <a:cs typeface="Calibri" panose="020F0502020204030204" pitchFamily="34" charset="0"/>
              </a:rPr>
              <a:t>Goals: </a:t>
            </a:r>
          </a:p>
          <a:p>
            <a:r>
              <a:rPr lang="en-GB" sz="2000" dirty="0" smtClean="0">
                <a:latin typeface="Calibri" panose="020F0502020204030204" pitchFamily="34" charset="0"/>
                <a:cs typeface="Calibri" panose="020F0502020204030204" pitchFamily="34" charset="0"/>
              </a:rPr>
              <a:t>	foster </a:t>
            </a:r>
            <a:r>
              <a:rPr lang="en-GB" sz="2000" dirty="0" smtClean="0">
                <a:solidFill>
                  <a:srgbClr val="B23016"/>
                </a:solidFill>
                <a:latin typeface="Calibri" panose="020F0502020204030204" pitchFamily="34" charset="0"/>
                <a:cs typeface="Calibri" panose="020F0502020204030204" pitchFamily="34" charset="0"/>
              </a:rPr>
              <a:t>stability</a:t>
            </a:r>
            <a:r>
              <a:rPr lang="en-GB" sz="2000" dirty="0" smtClean="0">
                <a:latin typeface="Calibri" panose="020F0502020204030204" pitchFamily="34" charset="0"/>
                <a:cs typeface="Calibri" panose="020F0502020204030204" pitchFamily="34" charset="0"/>
              </a:rPr>
              <a:t> in the regions;</a:t>
            </a:r>
          </a:p>
          <a:p>
            <a:r>
              <a:rPr lang="en-GB" sz="2000" dirty="0" smtClean="0">
                <a:latin typeface="Calibri" panose="020F0502020204030204" pitchFamily="34" charset="0"/>
                <a:cs typeface="Calibri" panose="020F0502020204030204" pitchFamily="34" charset="0"/>
              </a:rPr>
              <a:t>	contribute to </a:t>
            </a:r>
            <a:r>
              <a:rPr lang="en-GB" sz="2000" dirty="0" smtClean="0">
                <a:solidFill>
                  <a:srgbClr val="B23016"/>
                </a:solidFill>
                <a:latin typeface="Calibri" panose="020F0502020204030204" pitchFamily="34" charset="0"/>
                <a:cs typeface="Calibri" panose="020F0502020204030204" pitchFamily="34" charset="0"/>
              </a:rPr>
              <a:t>better migration</a:t>
            </a:r>
            <a:br>
              <a:rPr lang="en-GB" sz="2000" dirty="0" smtClean="0">
                <a:solidFill>
                  <a:srgbClr val="B23016"/>
                </a:solidFill>
                <a:latin typeface="Calibri" panose="020F0502020204030204" pitchFamily="34" charset="0"/>
                <a:cs typeface="Calibri" panose="020F0502020204030204" pitchFamily="34" charset="0"/>
              </a:rPr>
            </a:br>
            <a:r>
              <a:rPr lang="en-GB" sz="2000" dirty="0" smtClean="0">
                <a:solidFill>
                  <a:srgbClr val="B23016"/>
                </a:solidFill>
                <a:latin typeface="Calibri" panose="020F0502020204030204" pitchFamily="34" charset="0"/>
                <a:cs typeface="Calibri" panose="020F0502020204030204" pitchFamily="34" charset="0"/>
              </a:rPr>
              <a:t> management</a:t>
            </a:r>
            <a:r>
              <a:rPr lang="en-GB" sz="2000" dirty="0" smtClean="0">
                <a:latin typeface="Calibri" panose="020F0502020204030204" pitchFamily="34" charset="0"/>
                <a:cs typeface="Calibri" panose="020F0502020204030204" pitchFamily="34" charset="0"/>
              </a:rPr>
              <a:t>.</a:t>
            </a:r>
          </a:p>
          <a:p>
            <a:r>
              <a:rPr lang="en-GB" sz="2000" dirty="0" smtClean="0">
                <a:latin typeface="Calibri" panose="020F0502020204030204" pitchFamily="34" charset="0"/>
                <a:cs typeface="Calibri" panose="020F0502020204030204" pitchFamily="34" charset="0"/>
              </a:rPr>
              <a:t>by </a:t>
            </a:r>
            <a:r>
              <a:rPr lang="en-GB" sz="2000" dirty="0" smtClean="0">
                <a:solidFill>
                  <a:srgbClr val="B23016"/>
                </a:solidFill>
                <a:latin typeface="Calibri" panose="020F0502020204030204" pitchFamily="34" charset="0"/>
                <a:cs typeface="Calibri" panose="020F0502020204030204" pitchFamily="34" charset="0"/>
              </a:rPr>
              <a:t>addressing the root causes</a:t>
            </a:r>
            <a:r>
              <a:rPr lang="en-GB" sz="2000" dirty="0" smtClean="0">
                <a:latin typeface="Calibri" panose="020F0502020204030204" pitchFamily="34" charset="0"/>
                <a:cs typeface="Calibri" panose="020F0502020204030204" pitchFamily="34" charset="0"/>
              </a:rPr>
              <a:t> of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destabilisation, forced displacement</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 and irregular migration, by </a:t>
            </a:r>
            <a:r>
              <a:rPr lang="en-GB" sz="2000" dirty="0" smtClean="0">
                <a:solidFill>
                  <a:srgbClr val="B23016"/>
                </a:solidFill>
                <a:latin typeface="Calibri" panose="020F0502020204030204" pitchFamily="34" charset="0"/>
                <a:cs typeface="Calibri" panose="020F0502020204030204" pitchFamily="34" charset="0"/>
              </a:rPr>
              <a:t>promoting</a:t>
            </a:r>
            <a:br>
              <a:rPr lang="en-GB" sz="2000" dirty="0" smtClean="0">
                <a:solidFill>
                  <a:srgbClr val="B23016"/>
                </a:solidFill>
                <a:latin typeface="Calibri" panose="020F0502020204030204" pitchFamily="34" charset="0"/>
                <a:cs typeface="Calibri" panose="020F0502020204030204" pitchFamily="34" charset="0"/>
              </a:rPr>
            </a:br>
            <a:r>
              <a:rPr lang="en-GB" sz="2000" dirty="0" smtClean="0">
                <a:solidFill>
                  <a:srgbClr val="B23016"/>
                </a:solidFill>
                <a:latin typeface="Calibri" panose="020F0502020204030204" pitchFamily="34" charset="0"/>
                <a:cs typeface="Calibri" panose="020F0502020204030204" pitchFamily="34" charset="0"/>
              </a:rPr>
              <a:t> economic and equal opportunities,</a:t>
            </a:r>
            <a:br>
              <a:rPr lang="en-GB" sz="2000" dirty="0" smtClean="0">
                <a:solidFill>
                  <a:srgbClr val="B23016"/>
                </a:solidFill>
                <a:latin typeface="Calibri" panose="020F0502020204030204" pitchFamily="34" charset="0"/>
                <a:cs typeface="Calibri" panose="020F0502020204030204" pitchFamily="34" charset="0"/>
              </a:rPr>
            </a:br>
            <a:r>
              <a:rPr lang="en-GB" sz="2000" dirty="0" smtClean="0">
                <a:solidFill>
                  <a:srgbClr val="B23016"/>
                </a:solidFill>
                <a:latin typeface="Calibri" panose="020F0502020204030204" pitchFamily="34" charset="0"/>
                <a:cs typeface="Calibri" panose="020F0502020204030204" pitchFamily="34" charset="0"/>
              </a:rPr>
              <a:t> security and development.</a:t>
            </a:r>
          </a:p>
          <a:p>
            <a:r>
              <a:rPr lang="en-GB" sz="2000" dirty="0" smtClean="0">
                <a:solidFill>
                  <a:srgbClr val="C00000"/>
                </a:solidFill>
                <a:latin typeface="Calibri" panose="020F0502020204030204" pitchFamily="34" charset="0"/>
                <a:cs typeface="Calibri" panose="020F0502020204030204" pitchFamily="34" charset="0"/>
              </a:rPr>
              <a:t>2 556 million Euros </a:t>
            </a:r>
            <a:r>
              <a:rPr lang="en-GB" sz="2000" dirty="0" smtClean="0">
                <a:latin typeface="Calibri" panose="020F0502020204030204" pitchFamily="34" charset="0"/>
                <a:cs typeface="Calibri" panose="020F0502020204030204" pitchFamily="34" charset="0"/>
              </a:rPr>
              <a:t>pledged</a:t>
            </a:r>
            <a:endParaRPr lang="en-GB" sz="20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4597768" y="1303834"/>
            <a:ext cx="4038600" cy="4857403"/>
          </a:xfrm>
        </p:spPr>
        <p:txBody>
          <a:bodyPr/>
          <a:lstStyle/>
          <a:p>
            <a:r>
              <a:rPr lang="en-GB" sz="2000" dirty="0" smtClean="0">
                <a:latin typeface="Calibri" panose="020F0502020204030204" pitchFamily="34" charset="0"/>
                <a:cs typeface="Calibri" panose="020F0502020204030204" pitchFamily="34" charset="0"/>
              </a:rPr>
              <a:t>EU Regional Trust Fund in </a:t>
            </a:r>
            <a:r>
              <a:rPr lang="en-GB" sz="2000" dirty="0" smtClean="0">
                <a:solidFill>
                  <a:srgbClr val="C00000"/>
                </a:solidFill>
                <a:latin typeface="Calibri" panose="020F0502020204030204" pitchFamily="34" charset="0"/>
                <a:cs typeface="Calibri" panose="020F0502020204030204" pitchFamily="34" charset="0"/>
              </a:rPr>
              <a:t>Response to the Syrian Crisis</a:t>
            </a:r>
          </a:p>
          <a:p>
            <a:endParaRPr lang="en-GB" sz="2000" dirty="0" smtClean="0">
              <a:solidFill>
                <a:srgbClr val="C00000"/>
              </a:solidFill>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Countries covered: Egypt, Iraq,  Jordan, Lebanon, Turkey, but also some Western Balkan states</a:t>
            </a:r>
          </a:p>
          <a:p>
            <a:r>
              <a:rPr lang="en-GB" sz="2000" dirty="0" smtClean="0">
                <a:latin typeface="Calibri" panose="020F0502020204030204" pitchFamily="34" charset="0"/>
                <a:cs typeface="Calibri" panose="020F0502020204030204" pitchFamily="34" charset="0"/>
              </a:rPr>
              <a:t>Improving education, livelihoods and health</a:t>
            </a:r>
          </a:p>
          <a:p>
            <a:r>
              <a:rPr lang="en-GB" sz="2000" dirty="0" smtClean="0">
                <a:latin typeface="Calibri" panose="020F0502020204030204" pitchFamily="34" charset="0"/>
                <a:cs typeface="Calibri" panose="020F0502020204030204" pitchFamily="34" charset="0"/>
              </a:rPr>
              <a:t>Goal: </a:t>
            </a:r>
            <a:r>
              <a:rPr lang="en-GB" sz="2000" dirty="0" smtClean="0">
                <a:solidFill>
                  <a:srgbClr val="C00000"/>
                </a:solidFill>
                <a:latin typeface="Calibri" panose="020F0502020204030204" pitchFamily="34" charset="0"/>
                <a:cs typeface="Calibri" panose="020F0502020204030204" pitchFamily="34" charset="0"/>
              </a:rPr>
              <a:t>1 000million Euros </a:t>
            </a:r>
            <a:r>
              <a:rPr lang="en-GB" sz="2000" dirty="0" smtClean="0">
                <a:latin typeface="Calibri" panose="020F0502020204030204" pitchFamily="34" charset="0"/>
                <a:cs typeface="Calibri" panose="020F0502020204030204" pitchFamily="34" charset="0"/>
              </a:rPr>
              <a:t>by 2017</a:t>
            </a:r>
          </a:p>
          <a:p>
            <a:endParaRPr lang="en-GB" sz="2000" dirty="0">
              <a:solidFill>
                <a:srgbClr val="C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4222046848"/>
      </p:ext>
    </p:extLst>
  </p:cSld>
  <p:clrMapOvr>
    <a:masterClrMapping/>
  </p:clrMapOvr>
  <p:transition>
    <p:pull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2400" dirty="0" smtClean="0">
                <a:latin typeface="Calibri" panose="020F0502020204030204" pitchFamily="34" charset="0"/>
                <a:cs typeface="Calibri" panose="020F0502020204030204" pitchFamily="34" charset="0"/>
              </a:rPr>
              <a:t>The EU-Turkey „statement” – the deal of 18 March 2016</a:t>
            </a:r>
            <a:endParaRPr lang="en-GB"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196752"/>
            <a:ext cx="8229600" cy="5161206"/>
          </a:xfrm>
        </p:spPr>
        <p:txBody>
          <a:bodyPr>
            <a:normAutofit/>
          </a:bodyPr>
          <a:lstStyle/>
          <a:p>
            <a:pPr>
              <a:buFont typeface="Arial" panose="020B0604020202020204" pitchFamily="34" charset="0"/>
              <a:buChar char="•"/>
            </a:pPr>
            <a:r>
              <a:rPr lang="en-GB" dirty="0" smtClean="0">
                <a:latin typeface="Calibri" panose="020F0502020204030204" pitchFamily="34" charset="0"/>
                <a:cs typeface="Calibri" panose="020F0502020204030204" pitchFamily="34" charset="0"/>
              </a:rPr>
              <a:t>„[</a:t>
            </a:r>
            <a:r>
              <a:rPr lang="en-GB" dirty="0" smtClean="0">
                <a:solidFill>
                  <a:srgbClr val="C00000"/>
                </a:solidFill>
                <a:latin typeface="Calibri" panose="020F0502020204030204" pitchFamily="34" charset="0"/>
                <a:cs typeface="Calibri" panose="020F0502020204030204" pitchFamily="34" charset="0"/>
              </a:rPr>
              <a:t>A]ny application for asylum will be processed </a:t>
            </a:r>
            <a:r>
              <a:rPr lang="en-GB" dirty="0" smtClean="0">
                <a:latin typeface="Calibri" panose="020F0502020204030204" pitchFamily="34" charset="0"/>
                <a:cs typeface="Calibri" panose="020F0502020204030204" pitchFamily="34" charset="0"/>
              </a:rPr>
              <a:t>individually </a:t>
            </a:r>
            <a:r>
              <a:rPr lang="en-GB" dirty="0" smtClean="0">
                <a:solidFill>
                  <a:srgbClr val="C00000"/>
                </a:solidFill>
                <a:latin typeface="Calibri" panose="020F0502020204030204" pitchFamily="34" charset="0"/>
                <a:cs typeface="Calibri" panose="020F0502020204030204" pitchFamily="34" charset="0"/>
              </a:rPr>
              <a:t>by the Greek authorities </a:t>
            </a:r>
            <a:r>
              <a:rPr lang="en-GB" dirty="0" smtClean="0">
                <a:latin typeface="Calibri" panose="020F0502020204030204" pitchFamily="34" charset="0"/>
                <a:cs typeface="Calibri" panose="020F0502020204030204" pitchFamily="34" charset="0"/>
              </a:rPr>
              <a:t>in accordance with the Asylum Procedures Directive, in cooperation with UNHCR” </a:t>
            </a:r>
          </a:p>
          <a:p>
            <a:pPr>
              <a:buFont typeface="Arial" panose="020B0604020202020204" pitchFamily="34" charset="0"/>
              <a:buChar char="•"/>
            </a:pPr>
            <a:r>
              <a:rPr lang="en-GB" dirty="0" smtClean="0">
                <a:latin typeface="Calibri" panose="020F0502020204030204" pitchFamily="34" charset="0"/>
                <a:cs typeface="Calibri" panose="020F0502020204030204" pitchFamily="34" charset="0"/>
              </a:rPr>
              <a:t>„</a:t>
            </a:r>
            <a:r>
              <a:rPr lang="en-GB" dirty="0" smtClean="0">
                <a:solidFill>
                  <a:srgbClr val="C00000"/>
                </a:solidFill>
                <a:latin typeface="Calibri" panose="020F0502020204030204" pitchFamily="34" charset="0"/>
                <a:cs typeface="Calibri" panose="020F0502020204030204" pitchFamily="34" charset="0"/>
              </a:rPr>
              <a:t>All new irregular migrants</a:t>
            </a:r>
            <a:r>
              <a:rPr lang="en-GB" dirty="0" smtClean="0">
                <a:latin typeface="Calibri" panose="020F0502020204030204" pitchFamily="34" charset="0"/>
                <a:cs typeface="Calibri" panose="020F0502020204030204" pitchFamily="34" charset="0"/>
              </a:rPr>
              <a:t> crossing from Turkey into Greek islands as </a:t>
            </a:r>
            <a:r>
              <a:rPr lang="en-GB" dirty="0" smtClean="0">
                <a:solidFill>
                  <a:srgbClr val="C00000"/>
                </a:solidFill>
                <a:latin typeface="Calibri" panose="020F0502020204030204" pitchFamily="34" charset="0"/>
                <a:cs typeface="Calibri" panose="020F0502020204030204" pitchFamily="34" charset="0"/>
              </a:rPr>
              <a:t>from 20 March 2016 will be returned to Turkey</a:t>
            </a:r>
            <a:r>
              <a:rPr lang="en-GB" dirty="0" smtClean="0">
                <a:latin typeface="Calibri" panose="020F0502020204030204" pitchFamily="34" charset="0"/>
                <a:cs typeface="Calibri" panose="020F0502020204030204" pitchFamily="34" charset="0"/>
              </a:rPr>
              <a:t>. This will take place in full accordance with EU and international law, thus excluding any kind of collective expulsion.”</a:t>
            </a:r>
          </a:p>
          <a:p>
            <a:pPr>
              <a:buFont typeface="Arial" panose="020B0604020202020204" pitchFamily="34" charset="0"/>
              <a:buChar char="•"/>
            </a:pPr>
            <a:r>
              <a:rPr lang="en-GB" dirty="0" smtClean="0">
                <a:latin typeface="Calibri" panose="020F0502020204030204" pitchFamily="34" charset="0"/>
                <a:cs typeface="Calibri" panose="020F0502020204030204" pitchFamily="34" charset="0"/>
              </a:rPr>
              <a:t>„[</a:t>
            </a:r>
            <a:r>
              <a:rPr lang="en-GB" dirty="0" smtClean="0">
                <a:solidFill>
                  <a:srgbClr val="C00000"/>
                </a:solidFill>
                <a:latin typeface="Calibri" panose="020F0502020204030204" pitchFamily="34" charset="0"/>
                <a:cs typeface="Calibri" panose="020F0502020204030204" pitchFamily="34" charset="0"/>
              </a:rPr>
              <a:t>T]emporary and extraordinary</a:t>
            </a:r>
            <a:r>
              <a:rPr lang="en-GB" dirty="0" smtClean="0">
                <a:latin typeface="Calibri" panose="020F0502020204030204" pitchFamily="34" charset="0"/>
                <a:cs typeface="Calibri" panose="020F0502020204030204" pitchFamily="34" charset="0"/>
              </a:rPr>
              <a:t> measure” </a:t>
            </a:r>
          </a:p>
          <a:p>
            <a:pPr>
              <a:buFont typeface="Arial" panose="020B0604020202020204" pitchFamily="34" charset="0"/>
              <a:buChar char="•"/>
            </a:pPr>
            <a:r>
              <a:rPr lang="en-GB" dirty="0" smtClean="0">
                <a:latin typeface="Calibri" panose="020F0502020204030204" pitchFamily="34" charset="0"/>
                <a:cs typeface="Calibri" panose="020F0502020204030204" pitchFamily="34" charset="0"/>
              </a:rPr>
              <a:t>„Migrants </a:t>
            </a:r>
            <a:r>
              <a:rPr lang="en-GB" dirty="0" smtClean="0">
                <a:solidFill>
                  <a:srgbClr val="C00000"/>
                </a:solidFill>
                <a:latin typeface="Calibri" panose="020F0502020204030204" pitchFamily="34" charset="0"/>
                <a:cs typeface="Calibri" panose="020F0502020204030204" pitchFamily="34" charset="0"/>
              </a:rPr>
              <a:t>not applying</a:t>
            </a:r>
            <a:r>
              <a:rPr lang="en-GB" dirty="0" smtClean="0">
                <a:latin typeface="Calibri" panose="020F0502020204030204" pitchFamily="34" charset="0"/>
                <a:cs typeface="Calibri" panose="020F0502020204030204" pitchFamily="34" charset="0"/>
              </a:rPr>
              <a:t> for asylum </a:t>
            </a:r>
            <a:r>
              <a:rPr lang="en-GB" dirty="0" smtClean="0">
                <a:solidFill>
                  <a:srgbClr val="C00000"/>
                </a:solidFill>
                <a:latin typeface="Calibri" panose="020F0502020204030204" pitchFamily="34" charset="0"/>
                <a:cs typeface="Calibri" panose="020F0502020204030204" pitchFamily="34" charset="0"/>
              </a:rPr>
              <a:t>or</a:t>
            </a:r>
            <a:r>
              <a:rPr lang="en-GB" dirty="0" smtClean="0">
                <a:latin typeface="Calibri" panose="020F0502020204030204" pitchFamily="34" charset="0"/>
                <a:cs typeface="Calibri" panose="020F0502020204030204" pitchFamily="34" charset="0"/>
              </a:rPr>
              <a:t> whose application has been found </a:t>
            </a:r>
            <a:r>
              <a:rPr lang="en-GB" dirty="0" smtClean="0">
                <a:solidFill>
                  <a:srgbClr val="C00000"/>
                </a:solidFill>
                <a:latin typeface="Calibri" panose="020F0502020204030204" pitchFamily="34" charset="0"/>
                <a:cs typeface="Calibri" panose="020F0502020204030204" pitchFamily="34" charset="0"/>
              </a:rPr>
              <a:t>unfounded or inadmissible </a:t>
            </a:r>
            <a:r>
              <a:rPr lang="en-GB" dirty="0" smtClean="0">
                <a:latin typeface="Calibri" panose="020F0502020204030204" pitchFamily="34" charset="0"/>
                <a:cs typeface="Calibri" panose="020F0502020204030204" pitchFamily="34" charset="0"/>
              </a:rPr>
              <a:t>in accordance with the said directive will be </a:t>
            </a:r>
            <a:r>
              <a:rPr lang="en-GB" dirty="0" smtClean="0">
                <a:solidFill>
                  <a:srgbClr val="C00000"/>
                </a:solidFill>
                <a:latin typeface="Calibri" panose="020F0502020204030204" pitchFamily="34" charset="0"/>
                <a:cs typeface="Calibri" panose="020F0502020204030204" pitchFamily="34" charset="0"/>
              </a:rPr>
              <a:t>returned</a:t>
            </a:r>
            <a:r>
              <a:rPr lang="en-GB" dirty="0" smtClean="0">
                <a:latin typeface="Calibri" panose="020F0502020204030204" pitchFamily="34" charset="0"/>
                <a:cs typeface="Calibri" panose="020F0502020204030204" pitchFamily="34" charset="0"/>
              </a:rPr>
              <a:t> to Turkey”</a:t>
            </a:r>
          </a:p>
          <a:p>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4" name="TextBox 3"/>
          <p:cNvSpPr txBox="1"/>
          <p:nvPr/>
        </p:nvSpPr>
        <p:spPr>
          <a:xfrm rot="20941224">
            <a:off x="4760577" y="5341221"/>
            <a:ext cx="3595641" cy="1569660"/>
          </a:xfrm>
          <a:prstGeom prst="rect">
            <a:avLst/>
          </a:prstGeom>
          <a:solidFill>
            <a:schemeClr val="bg1">
              <a:lumMod val="20000"/>
              <a:lumOff val="80000"/>
            </a:schemeClr>
          </a:solidFill>
        </p:spPr>
        <p:txBody>
          <a:bodyPr wrap="square" rtlCol="0">
            <a:spAutoFit/>
          </a:bodyPr>
          <a:lstStyle/>
          <a:p>
            <a:pPr algn="ctr"/>
            <a:r>
              <a:rPr lang="hu-HU" sz="2400" b="0" dirty="0" err="1">
                <a:solidFill>
                  <a:schemeClr val="bg2"/>
                </a:solidFill>
                <a:latin typeface="Arial" pitchFamily="34" charset="0"/>
                <a:cs typeface="Arial" pitchFamily="34" charset="0"/>
              </a:rPr>
              <a:t>Turkey</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suspended</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the</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implementation</a:t>
            </a:r>
            <a:r>
              <a:rPr lang="hu-HU" sz="2400" b="0" dirty="0">
                <a:solidFill>
                  <a:schemeClr val="bg2"/>
                </a:solidFill>
                <a:latin typeface="Arial" pitchFamily="34" charset="0"/>
                <a:cs typeface="Arial" pitchFamily="34" charset="0"/>
              </a:rPr>
              <a:t> of </a:t>
            </a:r>
            <a:r>
              <a:rPr lang="hu-HU" sz="2400" b="0" dirty="0" err="1">
                <a:solidFill>
                  <a:schemeClr val="bg2"/>
                </a:solidFill>
                <a:latin typeface="Arial" pitchFamily="34" charset="0"/>
                <a:cs typeface="Arial" pitchFamily="34" charset="0"/>
              </a:rPr>
              <a:t>that</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point</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in</a:t>
            </a:r>
            <a:r>
              <a:rPr lang="hu-HU" sz="2400" b="0" dirty="0">
                <a:solidFill>
                  <a:schemeClr val="bg2"/>
                </a:solidFill>
                <a:latin typeface="Arial" pitchFamily="34" charset="0"/>
                <a:cs typeface="Arial" pitchFamily="34" charset="0"/>
              </a:rPr>
              <a:t> </a:t>
            </a:r>
            <a:r>
              <a:rPr lang="hu-HU" sz="2400" b="0" dirty="0" err="1">
                <a:solidFill>
                  <a:schemeClr val="bg2"/>
                </a:solidFill>
                <a:latin typeface="Arial" pitchFamily="34" charset="0"/>
                <a:cs typeface="Arial" pitchFamily="34" charset="0"/>
              </a:rPr>
              <a:t>March</a:t>
            </a:r>
            <a:r>
              <a:rPr lang="hu-HU" sz="2400" b="0" dirty="0">
                <a:solidFill>
                  <a:schemeClr val="bg2"/>
                </a:solidFill>
                <a:latin typeface="Arial" pitchFamily="34" charset="0"/>
                <a:cs typeface="Arial" pitchFamily="34" charset="0"/>
              </a:rPr>
              <a:t> 2017</a:t>
            </a:r>
            <a:endParaRPr lang="en-GB" sz="2400" b="0" dirty="0">
              <a:solidFill>
                <a:schemeClr val="bg2"/>
              </a:solidFill>
              <a:latin typeface="Arial" pitchFamily="34" charset="0"/>
              <a:cs typeface="Arial" pitchFamily="34" charset="0"/>
            </a:endParaRPr>
          </a:p>
          <a:p>
            <a:endParaRPr lang="en-GB" sz="2400" b="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111709576"/>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14325"/>
            <a:ext cx="7772400" cy="457200"/>
          </a:xfrm>
        </p:spPr>
        <p:txBody>
          <a:bodyPr/>
          <a:lstStyle/>
          <a:p>
            <a:pPr eaLnBrk="1" hangingPunct="1">
              <a:defRPr/>
            </a:pPr>
            <a:r>
              <a:rPr lang="en-GB" noProof="0" dirty="0" smtClean="0">
                <a:latin typeface="Calibri" panose="020F0502020204030204" pitchFamily="34" charset="0"/>
                <a:cs typeface="Calibri" panose="020F0502020204030204" pitchFamily="34" charset="0"/>
              </a:rPr>
              <a:t>Asylum acquis</a:t>
            </a:r>
            <a:endParaRPr lang="en-GB" noProof="0" dirty="0" smtClean="0">
              <a:solidFill>
                <a:schemeClr val="tx1"/>
              </a:solidFill>
              <a:latin typeface="Calibri" panose="020F0502020204030204" pitchFamily="34" charset="0"/>
              <a:cs typeface="Calibri" panose="020F0502020204030204" pitchFamily="34" charset="0"/>
            </a:endParaRPr>
          </a:p>
        </p:txBody>
      </p:sp>
      <p:sp>
        <p:nvSpPr>
          <p:cNvPr id="23555" name="Rectangle 3"/>
          <p:cNvSpPr>
            <a:spLocks noGrp="1" noChangeArrowheads="1"/>
          </p:cNvSpPr>
          <p:nvPr>
            <p:ph idx="1"/>
          </p:nvPr>
        </p:nvSpPr>
        <p:spPr>
          <a:xfrm>
            <a:off x="755650" y="836712"/>
            <a:ext cx="7772400" cy="5770463"/>
          </a:xfrm>
        </p:spPr>
        <p:txBody>
          <a:bodyPr>
            <a:normAutofit fontScale="85000" lnSpcReduction="20000"/>
          </a:bodyPr>
          <a:lstStyle/>
          <a:p>
            <a:pPr algn="ctr" eaLnBrk="1" hangingPunct="1">
              <a:buFontTx/>
              <a:buNone/>
            </a:pPr>
            <a:r>
              <a:rPr lang="en-GB" sz="2000" noProof="0" dirty="0" smtClean="0">
                <a:solidFill>
                  <a:srgbClr val="C00000"/>
                </a:solidFill>
                <a:latin typeface="Calibri" panose="020F0502020204030204" pitchFamily="34" charset="0"/>
                <a:cs typeface="Calibri" panose="020F0502020204030204" pitchFamily="34" charset="0"/>
              </a:rPr>
              <a:t>Adopted and proposed measures </a:t>
            </a:r>
          </a:p>
          <a:p>
            <a:pPr eaLnBrk="1" hangingPunct="1">
              <a:lnSpc>
                <a:spcPct val="150000"/>
              </a:lnSpc>
              <a:buFontTx/>
              <a:buNone/>
            </a:pPr>
            <a:r>
              <a:rPr lang="en-GB" sz="2000" noProof="0" dirty="0" smtClean="0">
                <a:latin typeface="Calibri" panose="020F0502020204030204" pitchFamily="34" charset="0"/>
                <a:cs typeface="Calibri" panose="020F0502020204030204" pitchFamily="34" charset="0"/>
              </a:rPr>
              <a:t>1. Regulation </a:t>
            </a:r>
            <a:r>
              <a:rPr lang="en-GB" sz="2000" b="1" noProof="0" dirty="0" smtClean="0">
                <a:latin typeface="Calibri" panose="020F0502020204030204" pitchFamily="34" charset="0"/>
                <a:cs typeface="Calibri" panose="020F0502020204030204" pitchFamily="34" charset="0"/>
              </a:rPr>
              <a:t>on Eurodac</a:t>
            </a:r>
            <a:r>
              <a:rPr lang="en-GB" sz="2000" noProof="0" dirty="0" smtClean="0">
                <a:latin typeface="Calibri" panose="020F0502020204030204" pitchFamily="34" charset="0"/>
                <a:cs typeface="Calibri" panose="020F0502020204030204" pitchFamily="34" charset="0"/>
              </a:rPr>
              <a:t>  (2000) recast: </a:t>
            </a:r>
            <a:r>
              <a:rPr lang="en-GB" sz="2000" b="1" noProof="0" dirty="0" smtClean="0">
                <a:latin typeface="Calibri" panose="020F0502020204030204" pitchFamily="34" charset="0"/>
                <a:cs typeface="Calibri" panose="020F0502020204030204" pitchFamily="34" charset="0"/>
              </a:rPr>
              <a:t>2013.  </a:t>
            </a:r>
            <a:r>
              <a:rPr lang="en-GB" sz="2000" dirty="0" smtClean="0">
                <a:latin typeface="Calibri" panose="020F0502020204030204" pitchFamily="34" charset="0"/>
                <a:cs typeface="Calibri" panose="020F0502020204030204" pitchFamily="34" charset="0"/>
              </a:rPr>
              <a:t>P</a:t>
            </a:r>
            <a:r>
              <a:rPr lang="en-GB" sz="2000" noProof="0" dirty="0" smtClean="0">
                <a:latin typeface="Calibri" panose="020F0502020204030204" pitchFamily="34" charset="0"/>
                <a:cs typeface="Calibri" panose="020F0502020204030204" pitchFamily="34" charset="0"/>
              </a:rPr>
              <a:t>roposal for regulation   </a:t>
            </a:r>
            <a:r>
              <a:rPr lang="en-GB" sz="2000" b="1" noProof="0" dirty="0" smtClean="0">
                <a:latin typeface="Calibri" panose="020F0502020204030204" pitchFamily="34" charset="0"/>
                <a:cs typeface="Calibri" panose="020F0502020204030204" pitchFamily="34" charset="0"/>
              </a:rPr>
              <a:t>2016</a:t>
            </a:r>
          </a:p>
          <a:p>
            <a:pPr eaLnBrk="1" hangingPunct="1">
              <a:lnSpc>
                <a:spcPct val="150000"/>
              </a:lnSpc>
              <a:buFontTx/>
              <a:buNone/>
            </a:pPr>
            <a:r>
              <a:rPr lang="en-GB" sz="2000" noProof="0" dirty="0" smtClean="0">
                <a:latin typeface="Calibri" panose="020F0502020204030204" pitchFamily="34" charset="0"/>
                <a:cs typeface="Calibri" panose="020F0502020204030204" pitchFamily="34" charset="0"/>
              </a:rPr>
              <a:t>2. Directive on </a:t>
            </a:r>
            <a:r>
              <a:rPr lang="en-GB" sz="2000" b="1" noProof="0" dirty="0" smtClean="0">
                <a:latin typeface="Calibri" panose="020F0502020204030204" pitchFamily="34" charset="0"/>
                <a:cs typeface="Calibri" panose="020F0502020204030204" pitchFamily="34" charset="0"/>
              </a:rPr>
              <a:t>temporary protection</a:t>
            </a:r>
            <a:r>
              <a:rPr lang="en-GB" sz="2000" noProof="0" dirty="0" smtClean="0">
                <a:latin typeface="Calibri" panose="020F0502020204030204" pitchFamily="34" charset="0"/>
                <a:cs typeface="Calibri" panose="020F0502020204030204" pitchFamily="34" charset="0"/>
              </a:rPr>
              <a:t> (2001)</a:t>
            </a:r>
          </a:p>
          <a:p>
            <a:pPr eaLnBrk="1" hangingPunct="1">
              <a:lnSpc>
                <a:spcPct val="150000"/>
              </a:lnSpc>
              <a:buFontTx/>
              <a:buNone/>
            </a:pPr>
            <a:r>
              <a:rPr lang="en-GB" sz="2000" noProof="0" dirty="0" smtClean="0">
                <a:latin typeface="Calibri" panose="020F0502020204030204" pitchFamily="34" charset="0"/>
                <a:cs typeface="Calibri" panose="020F0502020204030204" pitchFamily="34" charset="0"/>
              </a:rPr>
              <a:t>3. </a:t>
            </a:r>
            <a:r>
              <a:rPr lang="en-GB" sz="2000" b="1" noProof="0" dirty="0" smtClean="0">
                <a:latin typeface="Calibri" panose="020F0502020204030204" pitchFamily="34" charset="0"/>
                <a:cs typeface="Calibri" panose="020F0502020204030204" pitchFamily="34" charset="0"/>
              </a:rPr>
              <a:t>Reception conditions</a:t>
            </a:r>
            <a:r>
              <a:rPr lang="en-GB" sz="2000" noProof="0" dirty="0" smtClean="0">
                <a:latin typeface="Calibri" panose="020F0502020204030204" pitchFamily="34" charset="0"/>
                <a:cs typeface="Calibri" panose="020F0502020204030204" pitchFamily="34" charset="0"/>
              </a:rPr>
              <a:t> directive (2003) recast: </a:t>
            </a:r>
            <a:r>
              <a:rPr lang="en-GB" sz="2000" b="1" noProof="0" dirty="0" smtClean="0">
                <a:latin typeface="Calibri" panose="020F0502020204030204" pitchFamily="34" charset="0"/>
                <a:cs typeface="Calibri" panose="020F0502020204030204" pitchFamily="34" charset="0"/>
              </a:rPr>
              <a:t>2013 </a:t>
            </a:r>
            <a:r>
              <a:rPr lang="en-GB" sz="2000" dirty="0" smtClean="0">
                <a:latin typeface="Calibri" panose="020F0502020204030204" pitchFamily="34" charset="0"/>
                <a:cs typeface="Calibri" panose="020F0502020204030204" pitchFamily="34" charset="0"/>
              </a:rPr>
              <a:t>P</a:t>
            </a:r>
            <a:r>
              <a:rPr lang="en-GB" sz="2000" noProof="0" dirty="0" smtClean="0">
                <a:latin typeface="Calibri" panose="020F0502020204030204" pitchFamily="34" charset="0"/>
                <a:cs typeface="Calibri" panose="020F0502020204030204" pitchFamily="34" charset="0"/>
              </a:rPr>
              <a:t>roposal for directive (recast 2): </a:t>
            </a:r>
            <a:r>
              <a:rPr lang="en-GB" sz="2000" b="1" noProof="0" dirty="0" smtClean="0">
                <a:latin typeface="Calibri" panose="020F0502020204030204" pitchFamily="34" charset="0"/>
                <a:cs typeface="Calibri" panose="020F0502020204030204" pitchFamily="34" charset="0"/>
              </a:rPr>
              <a:t>2016</a:t>
            </a:r>
          </a:p>
          <a:p>
            <a:pPr eaLnBrk="1" hangingPunct="1">
              <a:lnSpc>
                <a:spcPct val="150000"/>
              </a:lnSpc>
              <a:buFontTx/>
              <a:buNone/>
            </a:pPr>
            <a:r>
              <a:rPr lang="en-GB" sz="2000" noProof="0" dirty="0" smtClean="0">
                <a:latin typeface="Calibri" panose="020F0502020204030204" pitchFamily="34" charset="0"/>
                <a:cs typeface="Calibri" panose="020F0502020204030204" pitchFamily="34" charset="0"/>
              </a:rPr>
              <a:t>4. </a:t>
            </a:r>
            <a:r>
              <a:rPr lang="en-GB" sz="2000" b="1" noProof="0" dirty="0" smtClean="0">
                <a:latin typeface="Calibri" panose="020F0502020204030204" pitchFamily="34" charset="0"/>
                <a:cs typeface="Calibri" panose="020F0502020204030204" pitchFamily="34" charset="0"/>
              </a:rPr>
              <a:t>Dublin II</a:t>
            </a:r>
            <a:r>
              <a:rPr lang="en-GB" sz="2000" noProof="0" dirty="0" smtClean="0">
                <a:latin typeface="Calibri" panose="020F0502020204030204" pitchFamily="34" charset="0"/>
                <a:cs typeface="Calibri" panose="020F0502020204030204" pitchFamily="34" charset="0"/>
              </a:rPr>
              <a:t> Regulation  and its implementing rules (2003) recast: </a:t>
            </a:r>
            <a:r>
              <a:rPr lang="en-GB" sz="2000" b="1" noProof="0" dirty="0" smtClean="0">
                <a:latin typeface="Calibri" panose="020F0502020204030204" pitchFamily="34" charset="0"/>
                <a:cs typeface="Calibri" panose="020F0502020204030204" pitchFamily="34" charset="0"/>
              </a:rPr>
              <a:t>2013 P</a:t>
            </a:r>
            <a:r>
              <a:rPr lang="en-GB" sz="2000" noProof="0" dirty="0" smtClean="0">
                <a:latin typeface="Calibri" panose="020F0502020204030204" pitchFamily="34" charset="0"/>
                <a:cs typeface="Calibri" panose="020F0502020204030204" pitchFamily="34" charset="0"/>
              </a:rPr>
              <a:t>roposal for regulation (recast 2): </a:t>
            </a:r>
            <a:r>
              <a:rPr lang="en-GB" sz="2000" b="1" noProof="0" dirty="0" smtClean="0">
                <a:latin typeface="Calibri" panose="020F0502020204030204" pitchFamily="34" charset="0"/>
                <a:cs typeface="Calibri" panose="020F0502020204030204" pitchFamily="34" charset="0"/>
              </a:rPr>
              <a:t>2016</a:t>
            </a:r>
          </a:p>
          <a:p>
            <a:pPr eaLnBrk="1" hangingPunct="1">
              <a:lnSpc>
                <a:spcPct val="150000"/>
              </a:lnSpc>
              <a:buFontTx/>
              <a:buNone/>
            </a:pPr>
            <a:r>
              <a:rPr lang="en-GB" sz="2000" noProof="0" dirty="0" smtClean="0">
                <a:latin typeface="Calibri" panose="020F0502020204030204" pitchFamily="34" charset="0"/>
                <a:cs typeface="Calibri" panose="020F0502020204030204" pitchFamily="34" charset="0"/>
              </a:rPr>
              <a:t>5. Qualification (</a:t>
            </a:r>
            <a:r>
              <a:rPr lang="en-GB" sz="2000" b="1" noProof="0" dirty="0" smtClean="0">
                <a:latin typeface="Calibri" panose="020F0502020204030204" pitchFamily="34" charset="0"/>
                <a:cs typeface="Calibri" panose="020F0502020204030204" pitchFamily="34" charset="0"/>
              </a:rPr>
              <a:t>Refugee definition) </a:t>
            </a:r>
            <a:r>
              <a:rPr lang="en-GB" sz="2000" noProof="0" dirty="0" smtClean="0">
                <a:latin typeface="Calibri" panose="020F0502020204030204" pitchFamily="34" charset="0"/>
                <a:cs typeface="Calibri" panose="020F0502020204030204" pitchFamily="34" charset="0"/>
              </a:rPr>
              <a:t> directive (2004) recast: </a:t>
            </a:r>
            <a:r>
              <a:rPr lang="en-GB" sz="2000" b="1" noProof="0" dirty="0" smtClean="0">
                <a:latin typeface="Calibri" panose="020F0502020204030204" pitchFamily="34" charset="0"/>
                <a:cs typeface="Calibri" panose="020F0502020204030204" pitchFamily="34" charset="0"/>
              </a:rPr>
              <a:t>2011. </a:t>
            </a:r>
            <a:r>
              <a:rPr lang="en-GB" sz="2000" noProof="0" dirty="0" smtClean="0">
                <a:latin typeface="Calibri" panose="020F0502020204030204" pitchFamily="34" charset="0"/>
                <a:cs typeface="Calibri" panose="020F0502020204030204" pitchFamily="34" charset="0"/>
              </a:rPr>
              <a:t>Proposal for regulation: </a:t>
            </a:r>
            <a:r>
              <a:rPr lang="en-GB" sz="2000" b="1" noProof="0" dirty="0" smtClean="0">
                <a:latin typeface="Calibri" panose="020F0502020204030204" pitchFamily="34" charset="0"/>
                <a:cs typeface="Calibri" panose="020F0502020204030204" pitchFamily="34" charset="0"/>
              </a:rPr>
              <a:t>2016</a:t>
            </a:r>
          </a:p>
          <a:p>
            <a:pPr>
              <a:lnSpc>
                <a:spcPct val="150000"/>
              </a:lnSpc>
            </a:pPr>
            <a:r>
              <a:rPr lang="en-GB" sz="2000" noProof="0" dirty="0" smtClean="0">
                <a:latin typeface="Calibri" panose="020F0502020204030204" pitchFamily="34" charset="0"/>
                <a:cs typeface="Calibri" panose="020F0502020204030204" pitchFamily="34" charset="0"/>
              </a:rPr>
              <a:t>6. </a:t>
            </a:r>
            <a:r>
              <a:rPr lang="en-GB" sz="2000" b="1" noProof="0" dirty="0" smtClean="0">
                <a:latin typeface="Calibri" panose="020F0502020204030204" pitchFamily="34" charset="0"/>
                <a:cs typeface="Calibri" panose="020F0502020204030204" pitchFamily="34" charset="0"/>
              </a:rPr>
              <a:t>Asylum procedures </a:t>
            </a:r>
            <a:r>
              <a:rPr lang="en-GB" sz="2000" noProof="0" dirty="0" smtClean="0">
                <a:latin typeface="Calibri" panose="020F0502020204030204" pitchFamily="34" charset="0"/>
                <a:cs typeface="Calibri" panose="020F0502020204030204" pitchFamily="34" charset="0"/>
              </a:rPr>
              <a:t>directive (2005) recast</a:t>
            </a:r>
            <a:r>
              <a:rPr lang="en-GB" sz="2000" b="1" noProof="0" dirty="0" smtClean="0">
                <a:latin typeface="Calibri" panose="020F0502020204030204" pitchFamily="34" charset="0"/>
                <a:cs typeface="Calibri" panose="020F0502020204030204" pitchFamily="34" charset="0"/>
              </a:rPr>
              <a:t>: 2013. </a:t>
            </a:r>
            <a:r>
              <a:rPr lang="en-GB" sz="2000" dirty="0" smtClean="0">
                <a:latin typeface="Calibri" panose="020F0502020204030204" pitchFamily="34" charset="0"/>
                <a:cs typeface="Calibri" panose="020F0502020204030204" pitchFamily="34" charset="0"/>
              </a:rPr>
              <a:t>Proposal for regulation: </a:t>
            </a:r>
            <a:r>
              <a:rPr lang="en-GB" sz="2000" b="1" dirty="0" smtClean="0">
                <a:latin typeface="Calibri" panose="020F0502020204030204" pitchFamily="34" charset="0"/>
                <a:cs typeface="Calibri" panose="020F0502020204030204" pitchFamily="34" charset="0"/>
              </a:rPr>
              <a:t>2016</a:t>
            </a:r>
            <a:endParaRPr lang="en-GB" sz="2000" b="1" noProof="0" dirty="0" smtClean="0">
              <a:latin typeface="Calibri" panose="020F0502020204030204" pitchFamily="34" charset="0"/>
              <a:cs typeface="Calibri" panose="020F0502020204030204" pitchFamily="34" charset="0"/>
            </a:endParaRPr>
          </a:p>
          <a:p>
            <a:pPr eaLnBrk="1" hangingPunct="1">
              <a:lnSpc>
                <a:spcPct val="150000"/>
              </a:lnSpc>
              <a:buNone/>
            </a:pPr>
            <a:r>
              <a:rPr lang="en-GB" sz="2000" dirty="0" smtClean="0">
                <a:latin typeface="Calibri" panose="020F0502020204030204" pitchFamily="34" charset="0"/>
                <a:cs typeface="Calibri" panose="020F0502020204030204" pitchFamily="34" charset="0"/>
              </a:rPr>
              <a:t>7. Establishment of an </a:t>
            </a:r>
            <a:r>
              <a:rPr lang="en-GB" sz="2000" b="1" dirty="0" smtClean="0">
                <a:latin typeface="Calibri" panose="020F0502020204030204" pitchFamily="34" charset="0"/>
                <a:cs typeface="Calibri" panose="020F0502020204030204" pitchFamily="34" charset="0"/>
              </a:rPr>
              <a:t>European Asylum Support Office </a:t>
            </a:r>
            <a:r>
              <a:rPr lang="en-GB" sz="2000" dirty="0" smtClean="0">
                <a:latin typeface="Calibri" panose="020F0502020204030204" pitchFamily="34" charset="0"/>
                <a:cs typeface="Calibri" panose="020F0502020204030204" pitchFamily="34" charset="0"/>
              </a:rPr>
              <a:t>(2010) Proposal for regulation on </a:t>
            </a:r>
            <a:r>
              <a:rPr lang="en-GB" sz="2000" b="1" dirty="0" smtClean="0">
                <a:latin typeface="Calibri" panose="020F0502020204030204" pitchFamily="34" charset="0"/>
                <a:cs typeface="Calibri" panose="020F0502020204030204" pitchFamily="34" charset="0"/>
              </a:rPr>
              <a:t>European Asylum Agency: 2016</a:t>
            </a:r>
          </a:p>
          <a:p>
            <a:pPr eaLnBrk="1" hangingPunct="1">
              <a:lnSpc>
                <a:spcPct val="150000"/>
              </a:lnSpc>
              <a:buFontTx/>
              <a:buNone/>
            </a:pPr>
            <a:r>
              <a:rPr lang="en-GB" sz="2000" dirty="0" smtClean="0">
                <a:latin typeface="Calibri" panose="020F0502020204030204" pitchFamily="34" charset="0"/>
                <a:cs typeface="Calibri" panose="020F0502020204030204" pitchFamily="34" charset="0"/>
              </a:rPr>
              <a:t>8</a:t>
            </a:r>
            <a:r>
              <a:rPr lang="en-GB" sz="2000" noProof="0" dirty="0" smtClean="0">
                <a:latin typeface="Calibri" panose="020F0502020204030204" pitchFamily="34" charset="0"/>
                <a:cs typeface="Calibri" panose="020F0502020204030204" pitchFamily="34" charset="0"/>
              </a:rPr>
              <a:t>. Decision on the new </a:t>
            </a:r>
            <a:r>
              <a:rPr lang="en-GB" sz="2000" b="1" noProof="0" dirty="0" smtClean="0">
                <a:latin typeface="Calibri" panose="020F0502020204030204" pitchFamily="34" charset="0"/>
                <a:cs typeface="Calibri" panose="020F0502020204030204" pitchFamily="34" charset="0"/>
              </a:rPr>
              <a:t>Asylum  Migration  and Integration Fund</a:t>
            </a:r>
            <a:r>
              <a:rPr lang="en-GB" sz="2000" noProof="0" dirty="0" smtClean="0">
                <a:latin typeface="Calibri" panose="020F0502020204030204" pitchFamily="34" charset="0"/>
                <a:cs typeface="Calibri" panose="020F0502020204030204" pitchFamily="34" charset="0"/>
              </a:rPr>
              <a:t>  –  </a:t>
            </a:r>
            <a:r>
              <a:rPr lang="en-GB" sz="2000" b="1" noProof="0" dirty="0" smtClean="0">
                <a:latin typeface="Calibri" panose="020F0502020204030204" pitchFamily="34" charset="0"/>
                <a:cs typeface="Calibri" panose="020F0502020204030204" pitchFamily="34" charset="0"/>
              </a:rPr>
              <a:t>2014</a:t>
            </a:r>
          </a:p>
          <a:p>
            <a:pPr eaLnBrk="1" hangingPunct="1">
              <a:lnSpc>
                <a:spcPct val="150000"/>
              </a:lnSpc>
              <a:buFontTx/>
              <a:buNone/>
            </a:pPr>
            <a:r>
              <a:rPr lang="en-GB" sz="2000" dirty="0" smtClean="0">
                <a:latin typeface="Calibri" panose="020F0502020204030204" pitchFamily="34" charset="0"/>
                <a:cs typeface="Calibri" panose="020F0502020204030204" pitchFamily="34" charset="0"/>
              </a:rPr>
              <a:t>9</a:t>
            </a:r>
            <a:r>
              <a:rPr lang="en-GB" sz="2000" b="1"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Solidarity measures, 2015</a:t>
            </a:r>
            <a:r>
              <a:rPr lang="en-GB" sz="2000" b="1" dirty="0" smtClean="0">
                <a:latin typeface="Calibri" panose="020F0502020204030204" pitchFamily="34" charset="0"/>
                <a:cs typeface="Calibri" panose="020F0502020204030204" pitchFamily="34" charset="0"/>
              </a:rPr>
              <a:t>: resettlement  and relocation (See also 2016 Dublin proposal)</a:t>
            </a:r>
          </a:p>
          <a:p>
            <a:pPr eaLnBrk="1" hangingPunct="1">
              <a:lnSpc>
                <a:spcPct val="150000"/>
              </a:lnSpc>
              <a:buFontTx/>
              <a:buNone/>
            </a:pPr>
            <a:endParaRPr lang="en-GB" sz="2000" b="1" noProof="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667847"/>
      </p:ext>
    </p:extLst>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2400" dirty="0" smtClean="0">
                <a:latin typeface="Calibri" panose="020F0502020204030204" pitchFamily="34" charset="0"/>
                <a:cs typeface="Calibri" panose="020F0502020204030204" pitchFamily="34" charset="0"/>
              </a:rPr>
              <a:t>The EU-Turkey „statement” </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  the deal of 18 March 2016</a:t>
            </a:r>
            <a:endParaRPr lang="en-GB"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124744"/>
            <a:ext cx="8229600" cy="5233214"/>
          </a:xfrm>
        </p:spPr>
        <p:txBody>
          <a:bodyPr>
            <a:normAutofit/>
          </a:bodyPr>
          <a:lstStyle/>
          <a:p>
            <a:pPr>
              <a:lnSpc>
                <a:spcPct val="150000"/>
              </a:lnSpc>
              <a:buFont typeface="Arial" panose="020B0604020202020204" pitchFamily="34" charset="0"/>
              <a:buChar char="•"/>
            </a:pPr>
            <a:r>
              <a:rPr lang="en-GB" dirty="0" smtClean="0">
                <a:latin typeface="Calibri" panose="020F0502020204030204" pitchFamily="34" charset="0"/>
                <a:cs typeface="Calibri" panose="020F0502020204030204" pitchFamily="34" charset="0"/>
              </a:rPr>
              <a:t>„For </a:t>
            </a:r>
            <a:r>
              <a:rPr lang="en-GB" dirty="0" smtClean="0">
                <a:solidFill>
                  <a:srgbClr val="C00000"/>
                </a:solidFill>
                <a:latin typeface="Calibri" panose="020F0502020204030204" pitchFamily="34" charset="0"/>
                <a:cs typeface="Calibri" panose="020F0502020204030204" pitchFamily="34" charset="0"/>
              </a:rPr>
              <a:t>every Syrian </a:t>
            </a:r>
            <a:r>
              <a:rPr lang="en-GB" dirty="0" smtClean="0">
                <a:latin typeface="Calibri" panose="020F0502020204030204" pitchFamily="34" charset="0"/>
                <a:cs typeface="Calibri" panose="020F0502020204030204" pitchFamily="34" charset="0"/>
              </a:rPr>
              <a:t>being returned to Turkey from Greek islands, </a:t>
            </a:r>
            <a:r>
              <a:rPr lang="en-GB" dirty="0" smtClean="0">
                <a:solidFill>
                  <a:srgbClr val="C00000"/>
                </a:solidFill>
                <a:latin typeface="Calibri" panose="020F0502020204030204" pitchFamily="34" charset="0"/>
                <a:cs typeface="Calibri" panose="020F0502020204030204" pitchFamily="34" charset="0"/>
              </a:rPr>
              <a:t>another Syrian </a:t>
            </a:r>
            <a:r>
              <a:rPr lang="en-GB" dirty="0" smtClean="0">
                <a:latin typeface="Calibri" panose="020F0502020204030204" pitchFamily="34" charset="0"/>
                <a:cs typeface="Calibri" panose="020F0502020204030204" pitchFamily="34" charset="0"/>
              </a:rPr>
              <a:t>will be resettled from Turkey to the EU taking into account the UN Vulnerability Criteria”</a:t>
            </a:r>
          </a:p>
          <a:p>
            <a:pPr>
              <a:lnSpc>
                <a:spcPct val="150000"/>
              </a:lnSpc>
              <a:spcBef>
                <a:spcPts val="0"/>
              </a:spcBef>
              <a:buFont typeface="Arial" panose="020B0604020202020204" pitchFamily="34" charset="0"/>
              <a:buChar char="•"/>
            </a:pPr>
            <a:r>
              <a:rPr lang="en-GB" dirty="0" smtClean="0">
                <a:solidFill>
                  <a:srgbClr val="C00000"/>
                </a:solidFill>
                <a:latin typeface="Calibri" panose="020F0502020204030204" pitchFamily="34" charset="0"/>
                <a:cs typeface="Calibri" panose="020F0502020204030204" pitchFamily="34" charset="0"/>
              </a:rPr>
              <a:t>Visa liberalisation </a:t>
            </a:r>
            <a:r>
              <a:rPr lang="en-GB" dirty="0" smtClean="0">
                <a:latin typeface="Calibri" panose="020F0502020204030204" pitchFamily="34" charset="0"/>
                <a:cs typeface="Calibri" panose="020F0502020204030204" pitchFamily="34" charset="0"/>
              </a:rPr>
              <a:t>among Schengen states for Turkey by the end of June 2016</a:t>
            </a:r>
          </a:p>
          <a:p>
            <a:pPr>
              <a:lnSpc>
                <a:spcPct val="150000"/>
              </a:lnSpc>
              <a:spcBef>
                <a:spcPts val="0"/>
              </a:spcBef>
              <a:buFont typeface="Arial" panose="020B0604020202020204" pitchFamily="34" charset="0"/>
              <a:buChar char="•"/>
            </a:pPr>
            <a:r>
              <a:rPr lang="en-GB" dirty="0" smtClean="0">
                <a:solidFill>
                  <a:srgbClr val="C00000"/>
                </a:solidFill>
                <a:latin typeface="Calibri" panose="020F0502020204030204" pitchFamily="34" charset="0"/>
                <a:cs typeface="Calibri" panose="020F0502020204030204" pitchFamily="34" charset="0"/>
              </a:rPr>
              <a:t>Opening Chapter 33 </a:t>
            </a:r>
            <a:r>
              <a:rPr lang="en-GB" dirty="0" smtClean="0">
                <a:latin typeface="Calibri" panose="020F0502020204030204" pitchFamily="34" charset="0"/>
                <a:cs typeface="Calibri" panose="020F0502020204030204" pitchFamily="34" charset="0"/>
              </a:rPr>
              <a:t>in the accession negotiations</a:t>
            </a:r>
          </a:p>
          <a:p>
            <a:pPr>
              <a:lnSpc>
                <a:spcPct val="150000"/>
              </a:lnSpc>
              <a:buFont typeface="Arial" panose="020B0604020202020204" pitchFamily="34" charset="0"/>
              <a:buChar char="•"/>
            </a:pPr>
            <a:r>
              <a:rPr lang="en-GB" dirty="0" smtClean="0">
                <a:solidFill>
                  <a:srgbClr val="C00000"/>
                </a:solidFill>
                <a:latin typeface="Calibri" panose="020F0502020204030204" pitchFamily="34" charset="0"/>
                <a:cs typeface="Calibri" panose="020F0502020204030204" pitchFamily="34" charset="0"/>
              </a:rPr>
              <a:t>3 + 3 billion Euros</a:t>
            </a:r>
            <a:r>
              <a:rPr lang="en-GB" dirty="0" smtClean="0">
                <a:latin typeface="Calibri" panose="020F0502020204030204" pitchFamily="34" charset="0"/>
                <a:cs typeface="Calibri" panose="020F0502020204030204" pitchFamily="34" charset="0"/>
              </a:rPr>
              <a:t> for the Facility for Refugees in Turkey</a:t>
            </a:r>
            <a:endParaRPr lang="en-GB"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666122042"/>
      </p:ext>
    </p:extLst>
  </p:cSld>
  <p:clrMapOvr>
    <a:masterClrMapping/>
  </p:clrMapOvr>
  <p:transition>
    <p:pull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42910" y="1357298"/>
            <a:ext cx="7772400" cy="3151822"/>
          </a:xfrm>
        </p:spPr>
        <p:txBody>
          <a:bodyPr>
            <a:normAutofit/>
          </a:bodyPr>
          <a:lstStyle/>
          <a:p>
            <a:r>
              <a:rPr lang="en-GB" dirty="0" smtClean="0">
                <a:latin typeface="Calibri" panose="020F0502020204030204" pitchFamily="34" charset="0"/>
                <a:cs typeface="Calibri" panose="020F0502020204030204" pitchFamily="34" charset="0"/>
              </a:rPr>
              <a:t>CONCLUSION</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DEMISE OR</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SOLIDARITY</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562176"/>
      </p:ext>
    </p:extLst>
  </p:cSld>
  <p:clrMapOvr>
    <a:masterClrMapping/>
  </p:clrMapOvr>
  <p:transition>
    <p:pull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2290266"/>
          </a:xfrm>
        </p:spPr>
        <p:txBody>
          <a:bodyPr/>
          <a:lstStyle/>
          <a:p>
            <a:r>
              <a:rPr lang="en-GB" dirty="0" smtClean="0">
                <a:latin typeface="Calibri" panose="020F0502020204030204" pitchFamily="34" charset="0"/>
                <a:cs typeface="Calibri" panose="020F0502020204030204" pitchFamily="34" charset="0"/>
              </a:rPr>
              <a:t>Geographic proximity is morally irrelevant – then who should provide the public good of protection globally and regionally?</a:t>
            </a:r>
            <a:endParaRPr lang="en-GB" dirty="0">
              <a:latin typeface="Calibri" panose="020F0502020204030204" pitchFamily="34" charset="0"/>
              <a:cs typeface="Calibri" panose="020F0502020204030204" pitchFamily="34" charset="0"/>
            </a:endParaRPr>
          </a:p>
        </p:txBody>
      </p:sp>
      <p:sp>
        <p:nvSpPr>
          <p:cNvPr id="7" name="Content Placeholder 6"/>
          <p:cNvSpPr>
            <a:spLocks noGrp="1"/>
          </p:cNvSpPr>
          <p:nvPr>
            <p:ph idx="1"/>
          </p:nvPr>
        </p:nvSpPr>
        <p:spPr>
          <a:xfrm>
            <a:off x="395536" y="2708920"/>
            <a:ext cx="8291264" cy="3649038"/>
          </a:xfrm>
        </p:spPr>
        <p:txBody>
          <a:bodyPr/>
          <a:lstStyle/>
          <a:p>
            <a:r>
              <a:rPr lang="en-GB" dirty="0" smtClean="0">
                <a:solidFill>
                  <a:srgbClr val="C00000"/>
                </a:solidFill>
                <a:latin typeface="Calibri" panose="020F0502020204030204" pitchFamily="34" charset="0"/>
                <a:cs typeface="Calibri" panose="020F0502020204030204" pitchFamily="34" charset="0"/>
              </a:rPr>
              <a:t>Why would Lebanon be more obliged </a:t>
            </a:r>
            <a:r>
              <a:rPr lang="en-GB" dirty="0" smtClean="0">
                <a:latin typeface="Calibri" panose="020F0502020204030204" pitchFamily="34" charset="0"/>
                <a:cs typeface="Calibri" panose="020F0502020204030204" pitchFamily="34" charset="0"/>
              </a:rPr>
              <a:t>to protect Syrian refugees (or Iran to protect Afghanis, or Kenya Somalis, etc.) </a:t>
            </a:r>
            <a:r>
              <a:rPr lang="en-GB" dirty="0" err="1" smtClean="0">
                <a:solidFill>
                  <a:srgbClr val="C00000"/>
                </a:solidFill>
                <a:latin typeface="Calibri" panose="020F0502020204030204" pitchFamily="34" charset="0"/>
                <a:cs typeface="Calibri" panose="020F0502020204030204" pitchFamily="34" charset="0"/>
              </a:rPr>
              <a:t>th</a:t>
            </a:r>
            <a:r>
              <a:rPr lang="hu-HU" dirty="0" smtClean="0">
                <a:solidFill>
                  <a:srgbClr val="C00000"/>
                </a:solidFill>
                <a:latin typeface="Calibri" panose="020F0502020204030204" pitchFamily="34" charset="0"/>
                <a:cs typeface="Calibri" panose="020F0502020204030204" pitchFamily="34" charset="0"/>
              </a:rPr>
              <a:t>a</a:t>
            </a:r>
            <a:r>
              <a:rPr lang="en-GB" dirty="0" smtClean="0">
                <a:solidFill>
                  <a:srgbClr val="C00000"/>
                </a:solidFill>
                <a:latin typeface="Calibri" panose="020F0502020204030204" pitchFamily="34" charset="0"/>
                <a:cs typeface="Calibri" panose="020F0502020204030204" pitchFamily="34" charset="0"/>
              </a:rPr>
              <a:t>n Italy</a:t>
            </a:r>
            <a:r>
              <a:rPr lang="en-GB" dirty="0" smtClean="0">
                <a:latin typeface="Calibri" panose="020F0502020204030204" pitchFamily="34" charset="0"/>
                <a:cs typeface="Calibri" panose="020F0502020204030204" pitchFamily="34" charset="0"/>
              </a:rPr>
              <a:t>, Germany </a:t>
            </a:r>
            <a:r>
              <a:rPr lang="en-GB" dirty="0" smtClean="0">
                <a:solidFill>
                  <a:srgbClr val="C00000"/>
                </a:solidFill>
                <a:latin typeface="Calibri" panose="020F0502020204030204" pitchFamily="34" charset="0"/>
                <a:cs typeface="Calibri" panose="020F0502020204030204" pitchFamily="34" charset="0"/>
              </a:rPr>
              <a:t>or Finland</a:t>
            </a:r>
            <a:r>
              <a:rPr lang="en-GB" dirty="0" smtClean="0">
                <a:latin typeface="Calibri" panose="020F0502020204030204" pitchFamily="34" charset="0"/>
                <a:cs typeface="Calibri" panose="020F0502020204030204" pitchFamily="34" charset="0"/>
              </a:rPr>
              <a:t>?</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Protection globally is a </a:t>
            </a:r>
            <a:r>
              <a:rPr lang="en-GB" dirty="0" smtClean="0">
                <a:solidFill>
                  <a:srgbClr val="C00000"/>
                </a:solidFill>
                <a:latin typeface="Calibri" panose="020F0502020204030204" pitchFamily="34" charset="0"/>
                <a:cs typeface="Calibri" panose="020F0502020204030204" pitchFamily="34" charset="0"/>
              </a:rPr>
              <a:t>public good </a:t>
            </a:r>
            <a:r>
              <a:rPr lang="en-GB" dirty="0" smtClean="0">
                <a:latin typeface="Calibri" panose="020F0502020204030204" pitchFamily="34" charset="0"/>
                <a:cs typeface="Calibri" panose="020F0502020204030204" pitchFamily="34" charset="0"/>
              </a:rPr>
              <a:t>to which every member state  of the global community should contribute</a:t>
            </a:r>
            <a:r>
              <a:rPr lang="hu-HU" dirty="0" smtClean="0">
                <a:latin typeface="Calibri" panose="020F0502020204030204" pitchFamily="34" charset="0"/>
                <a:cs typeface="Calibri" panose="020F0502020204030204" pitchFamily="34" charset="0"/>
              </a:rPr>
              <a:t>. </a:t>
            </a:r>
            <a:r>
              <a:rPr lang="hu-HU" dirty="0" smtClean="0">
                <a:solidFill>
                  <a:srgbClr val="C00000"/>
                </a:solidFill>
                <a:latin typeface="Calibri" panose="020F0502020204030204" pitchFamily="34" charset="0"/>
                <a:cs typeface="Calibri" panose="020F0502020204030204" pitchFamily="34" charset="0"/>
              </a:rPr>
              <a:t>Free </a:t>
            </a:r>
            <a:r>
              <a:rPr lang="hu-HU" dirty="0" err="1" smtClean="0">
                <a:solidFill>
                  <a:srgbClr val="C00000"/>
                </a:solidFill>
                <a:latin typeface="Calibri" panose="020F0502020204030204" pitchFamily="34" charset="0"/>
                <a:cs typeface="Calibri" panose="020F0502020204030204" pitchFamily="34" charset="0"/>
              </a:rPr>
              <a:t>riding</a:t>
            </a:r>
            <a:r>
              <a:rPr lang="hu-HU" dirty="0" smtClean="0">
                <a:solidFill>
                  <a:srgbClr val="C00000"/>
                </a:solidFill>
                <a:latin typeface="Calibri" panose="020F0502020204030204" pitchFamily="34" charset="0"/>
                <a:cs typeface="Calibri" panose="020F0502020204030204" pitchFamily="34" charset="0"/>
              </a:rPr>
              <a:t> </a:t>
            </a:r>
            <a:r>
              <a:rPr lang="hu-HU" dirty="0" smtClean="0">
                <a:latin typeface="Calibri" panose="020F0502020204030204" pitchFamily="34" charset="0"/>
                <a:cs typeface="Calibri" panose="020F0502020204030204" pitchFamily="34" charset="0"/>
              </a:rPr>
              <a:t>is </a:t>
            </a:r>
            <a:r>
              <a:rPr lang="hu-HU" dirty="0" err="1" smtClean="0">
                <a:latin typeface="Calibri" panose="020F0502020204030204" pitchFamily="34" charset="0"/>
                <a:cs typeface="Calibri" panose="020F0502020204030204" pitchFamily="34" charset="0"/>
              </a:rPr>
              <a:t>immoral</a:t>
            </a:r>
            <a:r>
              <a:rPr lang="hu-HU" dirty="0" smtClean="0">
                <a:latin typeface="Calibri" panose="020F0502020204030204" pitchFamily="34" charset="0"/>
                <a:cs typeface="Calibri" panose="020F0502020204030204" pitchFamily="34" charset="0"/>
              </a:rPr>
              <a:t> and </a:t>
            </a:r>
            <a:r>
              <a:rPr lang="hu-HU" dirty="0" err="1" smtClean="0">
                <a:latin typeface="Calibri" panose="020F0502020204030204" pitchFamily="34" charset="0"/>
                <a:cs typeface="Calibri" panose="020F0502020204030204" pitchFamily="34" charset="0"/>
              </a:rPr>
              <a:t>antisocial</a:t>
            </a:r>
            <a:endParaRPr lang="en-GB" dirty="0">
              <a:latin typeface="Calibri" panose="020F0502020204030204" pitchFamily="34" charset="0"/>
              <a:cs typeface="Calibri" panose="020F0502020204030204" pitchFamily="34" charset="0"/>
            </a:endParaRPr>
          </a:p>
        </p:txBody>
      </p:sp>
      <p:sp>
        <p:nvSpPr>
          <p:cNvPr id="5" name="Date Placeholder 4"/>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2298393401"/>
      </p:ext>
    </p:extLst>
  </p:cSld>
  <p:clrMapOvr>
    <a:masterClrMapping/>
  </p:clrMapOvr>
  <p:transition>
    <p:pull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0034" y="285728"/>
            <a:ext cx="8229600" cy="478976"/>
          </a:xfrm>
        </p:spPr>
        <p:txBody>
          <a:bodyPr>
            <a:normAutofit fontScale="90000"/>
          </a:bodyPr>
          <a:lstStyle/>
          <a:p>
            <a:r>
              <a:rPr lang="en-GB" dirty="0" smtClean="0">
                <a:latin typeface="Calibri" panose="020F0502020204030204" pitchFamily="34" charset="0"/>
                <a:cs typeface="Calibri" panose="020F0502020204030204" pitchFamily="34" charset="0"/>
              </a:rPr>
              <a:t>Demise of solidarity</a:t>
            </a:r>
            <a:endParaRPr lang="en-GB" dirty="0">
              <a:latin typeface="Calibri" panose="020F0502020204030204" pitchFamily="34" charset="0"/>
              <a:cs typeface="Calibri" panose="020F0502020204030204" pitchFamily="34" charset="0"/>
            </a:endParaRPr>
          </a:p>
        </p:txBody>
      </p:sp>
      <p:sp>
        <p:nvSpPr>
          <p:cNvPr id="9" name="Content Placeholder 8"/>
          <p:cNvSpPr>
            <a:spLocks noGrp="1"/>
          </p:cNvSpPr>
          <p:nvPr>
            <p:ph sz="half" idx="1"/>
          </p:nvPr>
        </p:nvSpPr>
        <p:spPr>
          <a:xfrm>
            <a:off x="395536" y="980728"/>
            <a:ext cx="4038600" cy="4853136"/>
          </a:xfrm>
        </p:spPr>
        <p:txBody>
          <a:bodyPr/>
          <a:lstStyle/>
          <a:p>
            <a:pPr marL="0" indent="0" algn="ctr">
              <a:buNone/>
            </a:pPr>
            <a:r>
              <a:rPr lang="en-GB" sz="2400" dirty="0" smtClean="0">
                <a:solidFill>
                  <a:srgbClr val="C00000"/>
                </a:solidFill>
                <a:latin typeface="Calibri" panose="020F0502020204030204" pitchFamily="34" charset="0"/>
                <a:cs typeface="Calibri" panose="020F0502020204030204" pitchFamily="34" charset="0"/>
              </a:rPr>
              <a:t>EU  at present </a:t>
            </a:r>
          </a:p>
          <a:p>
            <a:r>
              <a:rPr lang="en-GB" sz="2400" dirty="0" smtClean="0">
                <a:solidFill>
                  <a:srgbClr val="C00000"/>
                </a:solidFill>
                <a:latin typeface="Calibri" panose="020F0502020204030204" pitchFamily="34" charset="0"/>
                <a:cs typeface="Calibri" panose="020F0502020204030204" pitchFamily="34" charset="0"/>
              </a:rPr>
              <a:t>Increases coercive tools</a:t>
            </a:r>
          </a:p>
          <a:p>
            <a:pPr marL="400050" lvl="1" indent="0">
              <a:buNone/>
            </a:pPr>
            <a:r>
              <a:rPr lang="en-GB" dirty="0" smtClean="0">
                <a:latin typeface="Calibri" panose="020F0502020204030204" pitchFamily="34" charset="0"/>
                <a:cs typeface="Calibri" panose="020F0502020204030204" pitchFamily="34" charset="0"/>
              </a:rPr>
              <a:t>(keeping out, penalizing for entry, detaining, transferring between countries by force  = more of the policy which did not work</a:t>
            </a:r>
          </a:p>
          <a:p>
            <a:r>
              <a:rPr lang="en-GB" sz="2400" dirty="0" smtClean="0">
                <a:latin typeface="Calibri" panose="020F0502020204030204" pitchFamily="34" charset="0"/>
                <a:cs typeface="Calibri" panose="020F0502020204030204" pitchFamily="34" charset="0"/>
              </a:rPr>
              <a:t>Pursues </a:t>
            </a:r>
            <a:r>
              <a:rPr lang="en-GB" sz="2400" dirty="0" smtClean="0">
                <a:solidFill>
                  <a:srgbClr val="C00000"/>
                </a:solidFill>
                <a:latin typeface="Calibri" panose="020F0502020204030204" pitchFamily="34" charset="0"/>
                <a:cs typeface="Calibri" panose="020F0502020204030204" pitchFamily="34" charset="0"/>
              </a:rPr>
              <a:t>externalisation</a:t>
            </a:r>
          </a:p>
          <a:p>
            <a:r>
              <a:rPr lang="en-GB" sz="2400" dirty="0" smtClean="0">
                <a:solidFill>
                  <a:srgbClr val="C00000"/>
                </a:solidFill>
                <a:latin typeface="Calibri" panose="020F0502020204030204" pitchFamily="34" charset="0"/>
                <a:cs typeface="Calibri" panose="020F0502020204030204" pitchFamily="34" charset="0"/>
              </a:rPr>
              <a:t>Struggles with </a:t>
            </a:r>
            <a:r>
              <a:rPr lang="en-GB" sz="2400" dirty="0" smtClean="0">
                <a:latin typeface="Calibri" panose="020F0502020204030204" pitchFamily="34" charset="0"/>
                <a:cs typeface="Calibri" panose="020F0502020204030204" pitchFamily="34" charset="0"/>
              </a:rPr>
              <a:t>finding a principle for (flexible) </a:t>
            </a:r>
            <a:r>
              <a:rPr lang="en-GB" sz="2400" dirty="0" smtClean="0">
                <a:solidFill>
                  <a:srgbClr val="C00000"/>
                </a:solidFill>
                <a:latin typeface="Calibri" panose="020F0502020204030204" pitchFamily="34" charset="0"/>
                <a:cs typeface="Calibri" panose="020F0502020204030204" pitchFamily="34" charset="0"/>
              </a:rPr>
              <a:t>solidarity</a:t>
            </a:r>
          </a:p>
          <a:p>
            <a:endParaRPr lang="en-GB" dirty="0">
              <a:latin typeface="Calibri" panose="020F0502020204030204" pitchFamily="34" charset="0"/>
              <a:cs typeface="Calibri" panose="020F0502020204030204" pitchFamily="34" charset="0"/>
            </a:endParaRPr>
          </a:p>
        </p:txBody>
      </p:sp>
      <p:sp>
        <p:nvSpPr>
          <p:cNvPr id="10" name="Content Placeholder 9"/>
          <p:cNvSpPr>
            <a:spLocks noGrp="1"/>
          </p:cNvSpPr>
          <p:nvPr>
            <p:ph sz="half" idx="2"/>
          </p:nvPr>
        </p:nvSpPr>
        <p:spPr>
          <a:xfrm>
            <a:off x="4572000" y="980728"/>
            <a:ext cx="4038600" cy="4853136"/>
          </a:xfrm>
        </p:spPr>
        <p:txBody>
          <a:bodyPr>
            <a:normAutofit lnSpcReduction="10000"/>
          </a:bodyPr>
          <a:lstStyle/>
          <a:p>
            <a:pPr marL="0" indent="0" algn="ctr">
              <a:buNone/>
            </a:pPr>
            <a:r>
              <a:rPr lang="en-GB" sz="2400" dirty="0" smtClean="0">
                <a:solidFill>
                  <a:srgbClr val="C00000"/>
                </a:solidFill>
                <a:latin typeface="Calibri" panose="020F0502020204030204" pitchFamily="34" charset="0"/>
                <a:cs typeface="Calibri" panose="020F0502020204030204" pitchFamily="34" charset="0"/>
              </a:rPr>
              <a:t>EU should</a:t>
            </a:r>
            <a:r>
              <a:rPr lang="hu-HU" sz="2400" dirty="0" smtClean="0">
                <a:solidFill>
                  <a:srgbClr val="C00000"/>
                </a:solidFill>
                <a:latin typeface="Calibri" panose="020F0502020204030204" pitchFamily="34" charset="0"/>
                <a:cs typeface="Calibri" panose="020F0502020204030204" pitchFamily="34" charset="0"/>
              </a:rPr>
              <a:t> „</a:t>
            </a:r>
            <a:r>
              <a:rPr lang="hu-HU" sz="2400" dirty="0" err="1" smtClean="0">
                <a:solidFill>
                  <a:srgbClr val="C00000"/>
                </a:solidFill>
                <a:latin typeface="Calibri" panose="020F0502020204030204" pitchFamily="34" charset="0"/>
                <a:cs typeface="Calibri" panose="020F0502020204030204" pitchFamily="34" charset="0"/>
              </a:rPr>
              <a:t>Sollen</a:t>
            </a:r>
            <a:r>
              <a:rPr lang="hu-HU" sz="2400" dirty="0" smtClean="0">
                <a:latin typeface="Calibri" panose="020F0502020204030204" pitchFamily="34" charset="0"/>
                <a:cs typeface="Calibri" panose="020F0502020204030204" pitchFamily="34" charset="0"/>
              </a:rPr>
              <a:t>” </a:t>
            </a:r>
            <a:endParaRPr lang="en-GB" sz="2400" dirty="0" smtClean="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See itself as a </a:t>
            </a:r>
            <a:r>
              <a:rPr lang="en-GB" sz="2400" dirty="0" smtClean="0">
                <a:solidFill>
                  <a:srgbClr val="C00000"/>
                </a:solidFill>
                <a:latin typeface="Calibri" panose="020F0502020204030204" pitchFamily="34" charset="0"/>
                <a:cs typeface="Calibri" panose="020F0502020204030204" pitchFamily="34" charset="0"/>
              </a:rPr>
              <a:t>unified protection space</a:t>
            </a:r>
          </a:p>
          <a:p>
            <a:r>
              <a:rPr lang="en-GB" sz="2400" dirty="0">
                <a:latin typeface="Calibri" panose="020F0502020204030204" pitchFamily="34" charset="0"/>
                <a:cs typeface="Calibri" panose="020F0502020204030204" pitchFamily="34" charset="0"/>
              </a:rPr>
              <a:t>Introduce significant </a:t>
            </a:r>
            <a:r>
              <a:rPr lang="en-GB" sz="2400" dirty="0">
                <a:solidFill>
                  <a:srgbClr val="C00000"/>
                </a:solidFill>
                <a:latin typeface="Calibri" panose="020F0502020204030204" pitchFamily="34" charset="0"/>
                <a:cs typeface="Calibri" panose="020F0502020204030204" pitchFamily="34" charset="0"/>
              </a:rPr>
              <a:t>resettlement quotas </a:t>
            </a:r>
            <a:r>
              <a:rPr lang="en-GB" sz="2400" dirty="0">
                <a:latin typeface="Calibri" panose="020F0502020204030204" pitchFamily="34" charset="0"/>
                <a:cs typeface="Calibri" panose="020F0502020204030204" pitchFamily="34" charset="0"/>
              </a:rPr>
              <a:t>and/or </a:t>
            </a:r>
            <a:r>
              <a:rPr lang="en-GB" sz="2400" dirty="0">
                <a:solidFill>
                  <a:srgbClr val="C00000"/>
                </a:solidFill>
                <a:latin typeface="Calibri" panose="020F0502020204030204" pitchFamily="34" charset="0"/>
                <a:cs typeface="Calibri" panose="020F0502020204030204" pitchFamily="34" charset="0"/>
              </a:rPr>
              <a:t>humanitarian visas</a:t>
            </a:r>
          </a:p>
          <a:p>
            <a:r>
              <a:rPr lang="en-GB" sz="2400" dirty="0">
                <a:latin typeface="Calibri" panose="020F0502020204030204" pitchFamily="34" charset="0"/>
                <a:cs typeface="Calibri" panose="020F0502020204030204" pitchFamily="34" charset="0"/>
              </a:rPr>
              <a:t>Contribute more  to </a:t>
            </a:r>
            <a:r>
              <a:rPr lang="en-GB" sz="2400" dirty="0">
                <a:solidFill>
                  <a:srgbClr val="C00000"/>
                </a:solidFill>
                <a:latin typeface="Calibri" panose="020F0502020204030204" pitchFamily="34" charset="0"/>
                <a:cs typeface="Calibri" panose="020F0502020204030204" pitchFamily="34" charset="0"/>
              </a:rPr>
              <a:t>stopping the crises </a:t>
            </a:r>
            <a:r>
              <a:rPr lang="en-GB" sz="2400" dirty="0">
                <a:latin typeface="Calibri" panose="020F0502020204030204" pitchFamily="34" charset="0"/>
                <a:cs typeface="Calibri" panose="020F0502020204030204" pitchFamily="34" charset="0"/>
              </a:rPr>
              <a:t>in the countries of origin</a:t>
            </a:r>
          </a:p>
          <a:p>
            <a:r>
              <a:rPr lang="en-GB" sz="2400" dirty="0" smtClean="0">
                <a:latin typeface="Calibri" panose="020F0502020204030204" pitchFamily="34" charset="0"/>
                <a:cs typeface="Calibri" panose="020F0502020204030204" pitchFamily="34" charset="0"/>
              </a:rPr>
              <a:t>Open up wider routes of </a:t>
            </a:r>
            <a:r>
              <a:rPr lang="en-GB" sz="2400" dirty="0" smtClean="0">
                <a:solidFill>
                  <a:srgbClr val="C00000"/>
                </a:solidFill>
                <a:latin typeface="Calibri" panose="020F0502020204030204" pitchFamily="34" charset="0"/>
                <a:cs typeface="Calibri" panose="020F0502020204030204" pitchFamily="34" charset="0"/>
              </a:rPr>
              <a:t>regular immigration</a:t>
            </a:r>
          </a:p>
          <a:p>
            <a:r>
              <a:rPr lang="en-GB" sz="2400" dirty="0" smtClean="0">
                <a:latin typeface="Calibri" panose="020F0502020204030204" pitchFamily="34" charset="0"/>
                <a:cs typeface="Calibri" panose="020F0502020204030204" pitchFamily="34" charset="0"/>
              </a:rPr>
              <a:t>Effectively </a:t>
            </a:r>
            <a:r>
              <a:rPr lang="en-GB" sz="2400" dirty="0" smtClean="0">
                <a:solidFill>
                  <a:srgbClr val="C00000"/>
                </a:solidFill>
                <a:latin typeface="Calibri" panose="020F0502020204030204" pitchFamily="34" charset="0"/>
                <a:cs typeface="Calibri" panose="020F0502020204030204" pitchFamily="34" charset="0"/>
              </a:rPr>
              <a:t>remove</a:t>
            </a:r>
            <a:r>
              <a:rPr lang="en-GB" sz="2400" dirty="0" smtClean="0">
                <a:latin typeface="Calibri" panose="020F0502020204030204" pitchFamily="34" charset="0"/>
                <a:cs typeface="Calibri" panose="020F0502020204030204" pitchFamily="34" charset="0"/>
              </a:rPr>
              <a:t> those </a:t>
            </a:r>
            <a:r>
              <a:rPr lang="en-GB" sz="2400" dirty="0" smtClean="0">
                <a:solidFill>
                  <a:srgbClr val="C00000"/>
                </a:solidFill>
                <a:latin typeface="Calibri" panose="020F0502020204030204" pitchFamily="34" charset="0"/>
                <a:cs typeface="Calibri" panose="020F0502020204030204" pitchFamily="34" charset="0"/>
              </a:rPr>
              <a:t>without the right to stay</a:t>
            </a:r>
          </a:p>
        </p:txBody>
      </p:sp>
      <p:sp>
        <p:nvSpPr>
          <p:cNvPr id="5" name="Date Placeholder 4"/>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
        <p:nvSpPr>
          <p:cNvPr id="11" name="TextBox 10"/>
          <p:cNvSpPr txBox="1"/>
          <p:nvPr/>
        </p:nvSpPr>
        <p:spPr>
          <a:xfrm>
            <a:off x="414260" y="5909970"/>
            <a:ext cx="4200574" cy="830997"/>
          </a:xfrm>
          <a:prstGeom prst="rect">
            <a:avLst/>
          </a:prstGeom>
          <a:solidFill>
            <a:schemeClr val="tx1"/>
          </a:solidFill>
        </p:spPr>
        <p:txBody>
          <a:bodyPr wrap="none" rtlCol="0">
            <a:spAutoFit/>
          </a:bodyPr>
          <a:lstStyle/>
          <a:p>
            <a:pPr algn="ctr"/>
            <a:r>
              <a:rPr lang="hu-HU" sz="2400" b="0" dirty="0" smtClean="0">
                <a:solidFill>
                  <a:prstClr val="white"/>
                </a:solidFill>
                <a:latin typeface="Arial" pitchFamily="34" charset="0"/>
                <a:cs typeface="Arial" pitchFamily="34" charset="0"/>
              </a:rPr>
              <a:t>„</a:t>
            </a:r>
            <a:r>
              <a:rPr lang="hu-HU" sz="2400" b="0" dirty="0" err="1">
                <a:solidFill>
                  <a:prstClr val="white"/>
                </a:solidFill>
                <a:latin typeface="Arial" pitchFamily="34" charset="0"/>
                <a:cs typeface="Arial" pitchFamily="34" charset="0"/>
              </a:rPr>
              <a:t>D</a:t>
            </a:r>
            <a:r>
              <a:rPr lang="hu-HU" sz="2400" b="0" dirty="0" err="1" smtClean="0">
                <a:solidFill>
                  <a:prstClr val="white"/>
                </a:solidFill>
                <a:latin typeface="Arial" pitchFamily="34" charset="0"/>
                <a:cs typeface="Arial" pitchFamily="34" charset="0"/>
              </a:rPr>
              <a:t>eterrence</a:t>
            </a:r>
            <a:r>
              <a:rPr lang="hu-HU" sz="2400" b="0" dirty="0" smtClean="0">
                <a:solidFill>
                  <a:prstClr val="white"/>
                </a:solidFill>
                <a:latin typeface="Arial" pitchFamily="34" charset="0"/>
                <a:cs typeface="Arial" pitchFamily="34" charset="0"/>
              </a:rPr>
              <a:t> </a:t>
            </a:r>
            <a:r>
              <a:rPr lang="hu-HU" sz="2400" b="0" dirty="0" err="1" smtClean="0">
                <a:solidFill>
                  <a:prstClr val="white"/>
                </a:solidFill>
                <a:latin typeface="Arial" pitchFamily="34" charset="0"/>
                <a:cs typeface="Arial" pitchFamily="34" charset="0"/>
              </a:rPr>
              <a:t>paradigm</a:t>
            </a:r>
            <a:r>
              <a:rPr lang="hu-HU" sz="2400" b="0" dirty="0" smtClean="0">
                <a:solidFill>
                  <a:prstClr val="white"/>
                </a:solidFill>
                <a:latin typeface="Arial" pitchFamily="34" charset="0"/>
                <a:cs typeface="Arial" pitchFamily="34" charset="0"/>
              </a:rPr>
              <a:t>”</a:t>
            </a:r>
            <a:br>
              <a:rPr lang="hu-HU" sz="2400" b="0" dirty="0" smtClean="0">
                <a:solidFill>
                  <a:prstClr val="white"/>
                </a:solidFill>
                <a:latin typeface="Arial" pitchFamily="34" charset="0"/>
                <a:cs typeface="Arial" pitchFamily="34" charset="0"/>
              </a:rPr>
            </a:br>
            <a:r>
              <a:rPr lang="hu-HU" sz="2400" b="0" dirty="0" smtClean="0">
                <a:solidFill>
                  <a:prstClr val="white"/>
                </a:solidFill>
                <a:latin typeface="Arial" pitchFamily="34" charset="0"/>
                <a:cs typeface="Arial" pitchFamily="34" charset="0"/>
              </a:rPr>
              <a:t> </a:t>
            </a:r>
            <a:r>
              <a:rPr lang="hu-HU" sz="2400" b="0" dirty="0" err="1" smtClean="0">
                <a:solidFill>
                  <a:prstClr val="white"/>
                </a:solidFill>
                <a:latin typeface="Arial" pitchFamily="34" charset="0"/>
                <a:cs typeface="Arial" pitchFamily="34" charset="0"/>
              </a:rPr>
              <a:t>Gammeltoft-Hansen</a:t>
            </a:r>
            <a:r>
              <a:rPr lang="hu-HU" sz="2400" b="0" dirty="0" smtClean="0">
                <a:solidFill>
                  <a:prstClr val="white"/>
                </a:solidFill>
                <a:latin typeface="Arial" pitchFamily="34" charset="0"/>
                <a:cs typeface="Arial" pitchFamily="34" charset="0"/>
              </a:rPr>
              <a:t> and Tan</a:t>
            </a:r>
            <a:endParaRPr lang="en-GB" sz="2400" b="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73127976"/>
      </p:ext>
    </p:extLst>
  </p:cSld>
  <p:clrMapOvr>
    <a:masterClrMapping/>
  </p:clrMapOvr>
  <p:transition>
    <p:pull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(Some) Available options</a:t>
            </a:r>
            <a:endParaRPr lang="en-GB" dirty="0">
              <a:latin typeface="Calibri" panose="020F0502020204030204" pitchFamily="34" charset="0"/>
              <a:cs typeface="Calibri" panose="020F0502020204030204" pitchFamily="34" charset="0"/>
            </a:endParaRPr>
          </a:p>
        </p:txBody>
      </p:sp>
      <p:sp>
        <p:nvSpPr>
          <p:cNvPr id="7" name="Content Placeholder 6"/>
          <p:cNvSpPr>
            <a:spLocks noGrp="1"/>
          </p:cNvSpPr>
          <p:nvPr>
            <p:ph idx="1"/>
          </p:nvPr>
        </p:nvSpPr>
        <p:spPr>
          <a:xfrm>
            <a:off x="457200" y="857231"/>
            <a:ext cx="8229600" cy="5802661"/>
          </a:xfrm>
        </p:spPr>
        <p:txBody>
          <a:bodyPr>
            <a:normAutofit fontScale="92500" lnSpcReduction="10000"/>
          </a:bodyPr>
          <a:lstStyle/>
          <a:p>
            <a:pPr>
              <a:lnSpc>
                <a:spcPct val="150000"/>
              </a:lnSpc>
            </a:pPr>
            <a:r>
              <a:rPr lang="en-GB" dirty="0" smtClean="0">
                <a:solidFill>
                  <a:srgbClr val="C00000"/>
                </a:solidFill>
                <a:latin typeface="Calibri" panose="020F0502020204030204" pitchFamily="34" charset="0"/>
                <a:cs typeface="Calibri" panose="020F0502020204030204" pitchFamily="34" charset="0"/>
              </a:rPr>
              <a:t>Decision making </a:t>
            </a:r>
            <a:r>
              <a:rPr lang="en-GB" dirty="0" smtClean="0">
                <a:latin typeface="Calibri" panose="020F0502020204030204" pitchFamily="34" charset="0"/>
                <a:cs typeface="Calibri" panose="020F0502020204030204" pitchFamily="34" charset="0"/>
              </a:rPr>
              <a:t>on asylum requests </a:t>
            </a:r>
            <a:r>
              <a:rPr lang="en-GB" dirty="0" smtClean="0">
                <a:solidFill>
                  <a:srgbClr val="C00000"/>
                </a:solidFill>
                <a:latin typeface="Calibri" panose="020F0502020204030204" pitchFamily="34" charset="0"/>
                <a:cs typeface="Calibri" panose="020F0502020204030204" pitchFamily="34" charset="0"/>
              </a:rPr>
              <a:t>at the European level </a:t>
            </a:r>
            <a:r>
              <a:rPr lang="en-GB" dirty="0" smtClean="0">
                <a:latin typeface="Calibri" panose="020F0502020204030204" pitchFamily="34" charset="0"/>
                <a:cs typeface="Calibri" panose="020F0502020204030204" pitchFamily="34" charset="0"/>
              </a:rPr>
              <a:t>by EU agencies, on behalf of the EU (K. Hailbronner, G Goodwin-Gill)</a:t>
            </a:r>
          </a:p>
          <a:p>
            <a:pPr>
              <a:lnSpc>
                <a:spcPct val="150000"/>
              </a:lnSpc>
            </a:pPr>
            <a:endParaRPr lang="en-GB" dirty="0" smtClean="0">
              <a:latin typeface="Calibri" panose="020F0502020204030204" pitchFamily="34" charset="0"/>
              <a:cs typeface="Calibri" panose="020F0502020204030204" pitchFamily="34" charset="0"/>
            </a:endParaRPr>
          </a:p>
          <a:p>
            <a:pPr>
              <a:lnSpc>
                <a:spcPct val="150000"/>
              </a:lnSpc>
            </a:pPr>
            <a:r>
              <a:rPr lang="en-GB" dirty="0" smtClean="0">
                <a:latin typeface="Calibri" panose="020F0502020204030204" pitchFamily="34" charset="0"/>
                <a:cs typeface="Calibri" panose="020F0502020204030204" pitchFamily="34" charset="0"/>
              </a:rPr>
              <a:t>Decision making </a:t>
            </a:r>
            <a:r>
              <a:rPr lang="en-GB" dirty="0" smtClean="0">
                <a:solidFill>
                  <a:srgbClr val="C00000"/>
                </a:solidFill>
                <a:latin typeface="Calibri" panose="020F0502020204030204" pitchFamily="34" charset="0"/>
                <a:cs typeface="Calibri" panose="020F0502020204030204" pitchFamily="34" charset="0"/>
              </a:rPr>
              <a:t>at national level </a:t>
            </a:r>
            <a:r>
              <a:rPr lang="en-GB" dirty="0" smtClean="0">
                <a:latin typeface="Calibri" panose="020F0502020204030204" pitchFamily="34" charset="0"/>
                <a:cs typeface="Calibri" panose="020F0502020204030204" pitchFamily="34" charset="0"/>
              </a:rPr>
              <a:t>under national law, but with the active and </a:t>
            </a:r>
            <a:r>
              <a:rPr lang="en-GB" dirty="0" smtClean="0">
                <a:solidFill>
                  <a:srgbClr val="C00000"/>
                </a:solidFill>
                <a:latin typeface="Calibri" panose="020F0502020204030204" pitchFamily="34" charset="0"/>
                <a:cs typeface="Calibri" panose="020F0502020204030204" pitchFamily="34" charset="0"/>
              </a:rPr>
              <a:t>intensive participation of EU staff </a:t>
            </a:r>
            <a:r>
              <a:rPr lang="en-GB" dirty="0" smtClean="0">
                <a:latin typeface="Calibri" panose="020F0502020204030204" pitchFamily="34" charset="0"/>
                <a:cs typeface="Calibri" panose="020F0502020204030204" pitchFamily="34" charset="0"/>
              </a:rPr>
              <a:t>(Heijer, Rijpma, Spijkerboer)</a:t>
            </a:r>
          </a:p>
          <a:p>
            <a:pPr>
              <a:lnSpc>
                <a:spcPct val="150000"/>
              </a:lnSpc>
            </a:pPr>
            <a:endParaRPr lang="en-GB" dirty="0" smtClean="0">
              <a:latin typeface="Calibri" panose="020F0502020204030204" pitchFamily="34" charset="0"/>
              <a:cs typeface="Calibri" panose="020F0502020204030204" pitchFamily="34" charset="0"/>
            </a:endParaRPr>
          </a:p>
          <a:p>
            <a:pPr>
              <a:lnSpc>
                <a:spcPct val="150000"/>
              </a:lnSpc>
            </a:pPr>
            <a:r>
              <a:rPr lang="en-GB" dirty="0" smtClean="0">
                <a:latin typeface="Calibri" panose="020F0502020204030204" pitchFamily="34" charset="0"/>
                <a:cs typeface="Calibri" panose="020F0502020204030204" pitchFamily="34" charset="0"/>
              </a:rPr>
              <a:t> Conceivable arrangement: </a:t>
            </a:r>
            <a:r>
              <a:rPr lang="en-GB" dirty="0" smtClean="0">
                <a:solidFill>
                  <a:srgbClr val="C00000"/>
                </a:solidFill>
                <a:latin typeface="Calibri" panose="020F0502020204030204" pitchFamily="34" charset="0"/>
                <a:cs typeface="Calibri" panose="020F0502020204030204" pitchFamily="34" charset="0"/>
              </a:rPr>
              <a:t>asylum seekers choose their country </a:t>
            </a:r>
            <a:r>
              <a:rPr lang="en-GB" dirty="0" smtClean="0">
                <a:latin typeface="Calibri" panose="020F0502020204030204" pitchFamily="34" charset="0"/>
                <a:cs typeface="Calibri" panose="020F0502020204030204" pitchFamily="34" charset="0"/>
              </a:rPr>
              <a:t>of preference which conducts the RSD. All </a:t>
            </a:r>
            <a:r>
              <a:rPr lang="en-GB" dirty="0" smtClean="0">
                <a:solidFill>
                  <a:srgbClr val="C00000"/>
                </a:solidFill>
                <a:latin typeface="Calibri" panose="020F0502020204030204" pitchFamily="34" charset="0"/>
                <a:cs typeface="Calibri" panose="020F0502020204030204" pitchFamily="34" charset="0"/>
              </a:rPr>
              <a:t>costs associated </a:t>
            </a:r>
            <a:r>
              <a:rPr lang="en-GB" dirty="0" smtClean="0">
                <a:latin typeface="Calibri" panose="020F0502020204030204" pitchFamily="34" charset="0"/>
                <a:cs typeface="Calibri" panose="020F0502020204030204" pitchFamily="34" charset="0"/>
              </a:rPr>
              <a:t>with the reception, the procedure, the integration or the removal are </a:t>
            </a:r>
            <a:r>
              <a:rPr lang="en-GB" dirty="0" smtClean="0">
                <a:solidFill>
                  <a:srgbClr val="C00000"/>
                </a:solidFill>
                <a:latin typeface="Calibri" panose="020F0502020204030204" pitchFamily="34" charset="0"/>
                <a:cs typeface="Calibri" panose="020F0502020204030204" pitchFamily="34" charset="0"/>
              </a:rPr>
              <a:t>aggregated and redistributed across the EU </a:t>
            </a:r>
            <a:endParaRPr lang="en-GB" dirty="0">
              <a:solidFill>
                <a:srgbClr val="C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4294967295"/>
          </p:nvPr>
        </p:nvSpPr>
        <p:spPr>
          <a:xfrm>
            <a:off x="7667625" y="6659563"/>
            <a:ext cx="1476375" cy="188912"/>
          </a:xfrm>
          <a:prstGeom prst="rect">
            <a:avLst/>
          </a:prstGeom>
        </p:spPr>
        <p:txBody>
          <a:bodyPr/>
          <a:lstStyle/>
          <a:p>
            <a:pPr>
              <a:defRPr/>
            </a:pPr>
            <a:r>
              <a:rPr lang="hu-HU" smtClean="0">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1699125733"/>
      </p:ext>
    </p:extLst>
  </p:cSld>
  <p:clrMapOvr>
    <a:masterClrMapping/>
  </p:clrMapOvr>
  <p:transition>
    <p:pull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642938" y="1357313"/>
            <a:ext cx="7772400" cy="1470025"/>
          </a:xfrm>
        </p:spPr>
        <p:txBody>
          <a:bodyPr/>
          <a:lstStyle/>
          <a:p>
            <a:pPr>
              <a:defRPr/>
            </a:pPr>
            <a:r>
              <a:rPr lang="en-GB" sz="5400" dirty="0" smtClean="0">
                <a:effectLst>
                  <a:outerShdw blurRad="38100" dist="38100" dir="2700000" algn="tl">
                    <a:srgbClr val="000000"/>
                  </a:outerShdw>
                </a:effectLst>
                <a:latin typeface="Calibri" panose="020F0502020204030204" pitchFamily="34" charset="0"/>
                <a:cs typeface="Calibri" panose="020F0502020204030204" pitchFamily="34" charset="0"/>
              </a:rPr>
              <a:t>THANKS!</a:t>
            </a:r>
          </a:p>
        </p:txBody>
      </p:sp>
      <p:sp>
        <p:nvSpPr>
          <p:cNvPr id="30723" name="Alcím 5"/>
          <p:cNvSpPr>
            <a:spLocks noGrp="1"/>
          </p:cNvSpPr>
          <p:nvPr>
            <p:ph type="subTitle" idx="1"/>
          </p:nvPr>
        </p:nvSpPr>
        <p:spPr>
          <a:xfrm>
            <a:off x="1331913" y="4653136"/>
            <a:ext cx="6400800" cy="1560339"/>
          </a:xfrm>
        </p:spPr>
        <p:txBody>
          <a:bodyPr>
            <a:normAutofit fontScale="92500" lnSpcReduction="20000"/>
          </a:bodyPr>
          <a:lstStyle/>
          <a:p>
            <a:pPr>
              <a:defRPr/>
            </a:pPr>
            <a:r>
              <a:rPr lang="en-GB" sz="2000" dirty="0" smtClean="0">
                <a:latin typeface="Calibri" panose="020F0502020204030204" pitchFamily="34" charset="0"/>
                <a:cs typeface="Calibri" panose="020F0502020204030204" pitchFamily="34" charset="0"/>
              </a:rPr>
              <a:t>BOLDIZSÁR NAGY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 E-mail:</a:t>
            </a:r>
            <a:r>
              <a:rPr lang="hu-HU" sz="2000" dirty="0" smtClean="0">
                <a:latin typeface="Calibri" panose="020F0502020204030204" pitchFamily="34" charset="0"/>
                <a:cs typeface="Calibri" panose="020F0502020204030204" pitchFamily="34" charset="0"/>
              </a:rPr>
              <a:t>nagyb@ceu.edu</a:t>
            </a: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 www.nagyboldizsar.hu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
            </a:r>
            <a:br>
              <a:rPr lang="en-GB" sz="2000" dirty="0" smtClean="0">
                <a:latin typeface="Calibri" panose="020F0502020204030204" pitchFamily="34" charset="0"/>
                <a:cs typeface="Calibri" panose="020F0502020204030204" pitchFamily="34" charset="0"/>
              </a:rPr>
            </a:br>
            <a:endParaRPr lang="en-GB"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996784"/>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42938" y="285750"/>
            <a:ext cx="7772400" cy="1470025"/>
          </a:xfrm>
        </p:spPr>
        <p:txBody>
          <a:bodyPr>
            <a:normAutofit/>
          </a:bodyPr>
          <a:lstStyle/>
          <a:p>
            <a:pPr eaLnBrk="1" hangingPunct="1">
              <a:defRPr/>
            </a:pPr>
            <a:r>
              <a:rPr lang="en-GB" sz="3200" noProof="0" dirty="0" smtClean="0">
                <a:latin typeface="Calibri" panose="020F0502020204030204" pitchFamily="34" charset="0"/>
                <a:cs typeface="Calibri" panose="020F0502020204030204" pitchFamily="34" charset="0"/>
              </a:rPr>
              <a:t>The Dublin Convention the Dublin II  and the Dublin III regulations (1990, 2003 and 2013) </a:t>
            </a:r>
          </a:p>
        </p:txBody>
      </p:sp>
      <p:sp>
        <p:nvSpPr>
          <p:cNvPr id="32771" name="Rectangle 4"/>
          <p:cNvSpPr>
            <a:spLocks noGrp="1" noChangeArrowheads="1"/>
          </p:cNvSpPr>
          <p:nvPr>
            <p:ph type="subTitle" idx="1"/>
          </p:nvPr>
        </p:nvSpPr>
        <p:spPr>
          <a:xfrm>
            <a:off x="428625" y="2000250"/>
            <a:ext cx="8286750" cy="4669110"/>
          </a:xfrm>
        </p:spPr>
        <p:txBody>
          <a:bodyPr>
            <a:normAutofit fontScale="92500" lnSpcReduction="20000"/>
          </a:bodyPr>
          <a:lstStyle/>
          <a:p>
            <a:pPr eaLnBrk="1" hangingPunct="1">
              <a:defRPr/>
            </a:pPr>
            <a:r>
              <a:rPr lang="en-GB" sz="1200" noProof="0" dirty="0" smtClean="0">
                <a:latin typeface="Calibri" panose="020F0502020204030204" pitchFamily="34" charset="0"/>
                <a:cs typeface="Calibri" panose="020F0502020204030204" pitchFamily="34" charset="0"/>
              </a:rPr>
              <a:t>Convention determining the State responsible for examining applications for asylum lodged in one of the Member States of the European Communities  (1990) OJ 1997 C 254/1</a:t>
            </a:r>
          </a:p>
          <a:p>
            <a:pPr eaLnBrk="1" hangingPunct="1">
              <a:defRPr/>
            </a:pPr>
            <a:r>
              <a:rPr lang="en-GB" sz="1200" noProof="0" dirty="0" smtClean="0">
                <a:latin typeface="Calibri" panose="020F0502020204030204" pitchFamily="34" charset="0"/>
                <a:cs typeface="Calibri" panose="020F0502020204030204" pitchFamily="34" charset="0"/>
              </a:rPr>
              <a:t>and</a:t>
            </a:r>
          </a:p>
          <a:p>
            <a:pPr eaLnBrk="1" hangingPunct="1">
              <a:defRPr/>
            </a:pPr>
            <a:r>
              <a:rPr lang="en-GB" sz="1200" noProof="0" dirty="0" smtClean="0">
                <a:latin typeface="Calibri" panose="020F0502020204030204" pitchFamily="34" charset="0"/>
                <a:cs typeface="Calibri" panose="020F0502020204030204" pitchFamily="34" charset="0"/>
              </a:rPr>
              <a:t>Council Regulation (EC) No 343/2003 of 18 February 2003 establishing the criteria and mechanisms for determining the Member State responsible for examining an asylum application lodged in one of the Member States by a third-country national  OJ 2003 L 50/1</a:t>
            </a:r>
          </a:p>
          <a:p>
            <a:pPr eaLnBrk="1" hangingPunct="1">
              <a:defRPr/>
            </a:pPr>
            <a:r>
              <a:rPr lang="en-GB" sz="1200" i="1" noProof="0" dirty="0" smtClean="0">
                <a:latin typeface="Calibri" panose="020F0502020204030204" pitchFamily="34" charset="0"/>
                <a:cs typeface="Calibri" panose="020F0502020204030204" pitchFamily="34" charset="0"/>
              </a:rPr>
              <a:t>Implementing regulation </a:t>
            </a:r>
          </a:p>
          <a:p>
            <a:pPr eaLnBrk="1" hangingPunct="1">
              <a:defRPr/>
            </a:pPr>
            <a:r>
              <a:rPr lang="en-GB" sz="1200" noProof="0" dirty="0" smtClean="0">
                <a:latin typeface="Calibri" panose="020F0502020204030204" pitchFamily="34" charset="0"/>
                <a:cs typeface="Calibri" panose="020F0502020204030204" pitchFamily="34" charset="0"/>
              </a:rPr>
              <a:t>Commission Regulation (EC) No 1560/2003 of 2 September 2003 laying down detailed rules for the application of Council Regulation (EC) No 343/2003 establishing the criteria and mechanisms for determining the Member State responsible for examining an asylum application lodged in one of the Member States by a third-country national (OJ L 222 of 5 September 2003, p. 1);</a:t>
            </a:r>
          </a:p>
          <a:p>
            <a:endParaRPr lang="en-GB" sz="1200" dirty="0" smtClean="0">
              <a:latin typeface="Calibri" panose="020F0502020204030204" pitchFamily="34" charset="0"/>
              <a:cs typeface="Calibri" panose="020F0502020204030204" pitchFamily="34" charset="0"/>
            </a:endParaRPr>
          </a:p>
          <a:p>
            <a:r>
              <a:rPr lang="en-GB" sz="1900" dirty="0" smtClean="0">
                <a:solidFill>
                  <a:srgbClr val="C00000"/>
                </a:solidFill>
                <a:latin typeface="Calibri" panose="020F0502020204030204" pitchFamily="34" charset="0"/>
                <a:cs typeface="Calibri" panose="020F0502020204030204" pitchFamily="34" charset="0"/>
              </a:rPr>
              <a:t>REGULATION (EU) No 604/2013 </a:t>
            </a:r>
            <a:r>
              <a:rPr lang="en-GB" sz="1900" dirty="0" smtClean="0">
                <a:latin typeface="Calibri" panose="020F0502020204030204" pitchFamily="34" charset="0"/>
                <a:cs typeface="Calibri" panose="020F0502020204030204" pitchFamily="34" charset="0"/>
              </a:rPr>
              <a:t>OF THE EUROPEAN PARLIAMENT AND OF THE COUNCIL  </a:t>
            </a:r>
            <a:r>
              <a:rPr lang="en-GB" sz="1900" dirty="0" smtClean="0">
                <a:solidFill>
                  <a:srgbClr val="C00000"/>
                </a:solidFill>
                <a:latin typeface="Calibri" panose="020F0502020204030204" pitchFamily="34" charset="0"/>
                <a:cs typeface="Calibri" panose="020F0502020204030204" pitchFamily="34" charset="0"/>
              </a:rPr>
              <a:t>of 26 June 2013 </a:t>
            </a:r>
          </a:p>
          <a:p>
            <a:r>
              <a:rPr lang="en-GB" sz="1900" dirty="0" smtClean="0">
                <a:latin typeface="Calibri" panose="020F0502020204030204" pitchFamily="34" charset="0"/>
                <a:cs typeface="Calibri" panose="020F0502020204030204" pitchFamily="34" charset="0"/>
              </a:rPr>
              <a:t>establishing the criteria and mechanisms for determining the Member State responsible for examining an application for international protection lodged in one of the Member States by a third-country national or a stateless person (recast)</a:t>
            </a:r>
          </a:p>
          <a:p>
            <a:r>
              <a:rPr lang="en-GB" sz="1900" noProof="0" dirty="0" smtClean="0">
                <a:latin typeface="Calibri" panose="020F0502020204030204" pitchFamily="34" charset="0"/>
                <a:cs typeface="Calibri" panose="020F0502020204030204" pitchFamily="34" charset="0"/>
              </a:rPr>
              <a:t>(OJ 2013 L 180/96)</a:t>
            </a:r>
            <a:r>
              <a:rPr lang="en-GB" sz="1800" noProof="0" dirty="0" smtClean="0">
                <a:latin typeface="Calibri" panose="020F0502020204030204" pitchFamily="34" charset="0"/>
                <a:cs typeface="Calibri" panose="020F0502020204030204" pitchFamily="34" charset="0"/>
              </a:rPr>
              <a:t/>
            </a:r>
            <a:br>
              <a:rPr lang="en-GB" sz="1800" noProof="0" dirty="0" smtClean="0">
                <a:latin typeface="Calibri" panose="020F0502020204030204" pitchFamily="34" charset="0"/>
                <a:cs typeface="Calibri" panose="020F0502020204030204" pitchFamily="34" charset="0"/>
              </a:rPr>
            </a:br>
            <a:endParaRPr lang="en-GB" sz="1800" noProof="0" dirty="0" smtClean="0">
              <a:latin typeface="Calibri" panose="020F0502020204030204" pitchFamily="34" charset="0"/>
              <a:cs typeface="Calibri" panose="020F0502020204030204" pitchFamily="34" charset="0"/>
            </a:endParaRPr>
          </a:p>
          <a:p>
            <a:r>
              <a:rPr lang="en-GB" sz="1500" dirty="0" smtClean="0">
                <a:latin typeface="Calibri" panose="020F0502020204030204" pitchFamily="34" charset="0"/>
                <a:cs typeface="Calibri" panose="020F0502020204030204" pitchFamily="34" charset="0"/>
              </a:rPr>
              <a:t>COMMISSION </a:t>
            </a:r>
            <a:r>
              <a:rPr lang="en-GB" sz="1500" dirty="0" smtClean="0">
                <a:solidFill>
                  <a:srgbClr val="C00000"/>
                </a:solidFill>
                <a:latin typeface="Calibri" panose="020F0502020204030204" pitchFamily="34" charset="0"/>
                <a:cs typeface="Calibri" panose="020F0502020204030204" pitchFamily="34" charset="0"/>
              </a:rPr>
              <a:t>IMPLEMENTING REGULATION (EU) No 118/2014  of 30 January 2014 </a:t>
            </a:r>
          </a:p>
          <a:p>
            <a:r>
              <a:rPr lang="en-GB" sz="1500" dirty="0" smtClean="0">
                <a:latin typeface="Calibri" panose="020F0502020204030204" pitchFamily="34" charset="0"/>
                <a:cs typeface="Calibri" panose="020F0502020204030204" pitchFamily="34" charset="0"/>
              </a:rPr>
              <a:t>amending Regulation (EC) No 1560/2003 laying down detailed rules for the application of Council </a:t>
            </a:r>
          </a:p>
          <a:p>
            <a:r>
              <a:rPr lang="en-GB" sz="1500" dirty="0" smtClean="0">
                <a:latin typeface="Calibri" panose="020F0502020204030204" pitchFamily="34" charset="0"/>
                <a:cs typeface="Calibri" panose="020F0502020204030204" pitchFamily="34" charset="0"/>
              </a:rPr>
              <a:t>Regulation (EC) No 343/2003 establishing the criteria and mechanisms for determining the Member </a:t>
            </a:r>
          </a:p>
          <a:p>
            <a:r>
              <a:rPr lang="en-GB" sz="1500" dirty="0" smtClean="0">
                <a:latin typeface="Calibri" panose="020F0502020204030204" pitchFamily="34" charset="0"/>
                <a:cs typeface="Calibri" panose="020F0502020204030204" pitchFamily="34" charset="0"/>
              </a:rPr>
              <a:t>State responsible for examining an asylum application lodged in one of the Member States by a </a:t>
            </a:r>
          </a:p>
          <a:p>
            <a:r>
              <a:rPr lang="en-GB" sz="1500" dirty="0" smtClean="0">
                <a:latin typeface="Calibri" panose="020F0502020204030204" pitchFamily="34" charset="0"/>
                <a:cs typeface="Calibri" panose="020F0502020204030204" pitchFamily="34" charset="0"/>
              </a:rPr>
              <a:t>third-country national</a:t>
            </a:r>
          </a:p>
          <a:p>
            <a:r>
              <a:rPr lang="en-GB" sz="1500" noProof="0" dirty="0" smtClean="0">
                <a:latin typeface="Calibri" panose="020F0502020204030204" pitchFamily="34" charset="0"/>
                <a:cs typeface="Calibri" panose="020F0502020204030204" pitchFamily="34" charset="0"/>
              </a:rPr>
              <a:t>OJ 2014 L  39/1</a:t>
            </a:r>
            <a:endParaRPr lang="en-GB" sz="1800" noProof="0" dirty="0" smtClean="0">
              <a:latin typeface="Calibri" panose="020F0502020204030204" pitchFamily="34" charset="0"/>
              <a:cs typeface="Calibri" panose="020F0502020204030204" pitchFamily="34" charset="0"/>
            </a:endParaRPr>
          </a:p>
          <a:p>
            <a:pPr eaLnBrk="1" hangingPunct="1">
              <a:defRPr/>
            </a:pPr>
            <a:endParaRPr lang="en-GB" sz="1200" dirty="0" smtClean="0">
              <a:latin typeface="Calibri" panose="020F0502020204030204" pitchFamily="34" charset="0"/>
              <a:cs typeface="Calibri" panose="020F0502020204030204" pitchFamily="34" charset="0"/>
            </a:endParaRPr>
          </a:p>
          <a:p>
            <a:pPr eaLnBrk="1" hangingPunct="1">
              <a:defRPr/>
            </a:pPr>
            <a:endParaRPr lang="en-GB" sz="1200" noProof="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7833386"/>
      </p:ext>
    </p:extLst>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sz="half" idx="1"/>
          </p:nvPr>
        </p:nvSpPr>
        <p:spPr>
          <a:xfrm>
            <a:off x="685800" y="838200"/>
            <a:ext cx="7702550" cy="5662613"/>
          </a:xfrm>
          <a:solidFill>
            <a:schemeClr val="bg1">
              <a:lumMod val="20000"/>
              <a:lumOff val="80000"/>
              <a:alpha val="21000"/>
            </a:schemeClr>
          </a:solidFill>
        </p:spPr>
        <p:txBody>
          <a:bodyPr/>
          <a:lstStyle/>
          <a:p>
            <a:pPr algn="ctr" eaLnBrk="1" hangingPunct="1">
              <a:buFontTx/>
              <a:buNone/>
            </a:pPr>
            <a:endParaRPr lang="en-GB" sz="2400" noProof="0" dirty="0" smtClean="0">
              <a:latin typeface="Calibri" panose="020F0502020204030204" pitchFamily="34" charset="0"/>
              <a:cs typeface="Calibri" panose="020F0502020204030204" pitchFamily="34" charset="0"/>
            </a:endParaRPr>
          </a:p>
          <a:p>
            <a:pPr eaLnBrk="1" hangingPunct="1"/>
            <a:r>
              <a:rPr lang="en-GB" noProof="0" dirty="0" smtClean="0">
                <a:latin typeface="Calibri" panose="020F0502020204030204" pitchFamily="34" charset="0"/>
                <a:cs typeface="Calibri" panose="020F0502020204030204" pitchFamily="34" charset="0"/>
              </a:rPr>
              <a:t>Every asylum seeker </a:t>
            </a:r>
            <a:r>
              <a:rPr lang="en-GB" noProof="0" dirty="0" smtClean="0">
                <a:solidFill>
                  <a:srgbClr val="C00000"/>
                </a:solidFill>
                <a:latin typeface="Calibri" panose="020F0502020204030204" pitchFamily="34" charset="0"/>
                <a:cs typeface="Calibri" panose="020F0502020204030204" pitchFamily="34" charset="0"/>
              </a:rPr>
              <a:t>should gain access </a:t>
            </a:r>
            <a:r>
              <a:rPr lang="en-GB" noProof="0" dirty="0" smtClean="0">
                <a:latin typeface="Calibri" panose="020F0502020204030204" pitchFamily="34" charset="0"/>
                <a:cs typeface="Calibri" panose="020F0502020204030204" pitchFamily="34" charset="0"/>
              </a:rPr>
              <a:t>to the procedure. There must be a MS to determine the case</a:t>
            </a:r>
            <a:br>
              <a:rPr lang="en-GB" noProof="0" dirty="0" smtClean="0">
                <a:latin typeface="Calibri" panose="020F0502020204030204" pitchFamily="34" charset="0"/>
                <a:cs typeface="Calibri" panose="020F0502020204030204" pitchFamily="34" charset="0"/>
              </a:rPr>
            </a:br>
            <a:endParaRPr lang="en-GB" noProof="0" dirty="0" smtClean="0">
              <a:latin typeface="Calibri" panose="020F0502020204030204" pitchFamily="34" charset="0"/>
              <a:cs typeface="Calibri" panose="020F0502020204030204" pitchFamily="34" charset="0"/>
            </a:endParaRPr>
          </a:p>
          <a:p>
            <a:pPr eaLnBrk="1" hangingPunct="1"/>
            <a:r>
              <a:rPr lang="en-GB" noProof="0" dirty="0" smtClean="0">
                <a:solidFill>
                  <a:srgbClr val="C00000"/>
                </a:solidFill>
                <a:latin typeface="Calibri" panose="020F0502020204030204" pitchFamily="34" charset="0"/>
                <a:cs typeface="Calibri" panose="020F0502020204030204" pitchFamily="34" charset="0"/>
              </a:rPr>
              <a:t>Only one procedure should be conducted </a:t>
            </a:r>
            <a:r>
              <a:rPr lang="en-GB" noProof="0" dirty="0" smtClean="0">
                <a:latin typeface="Calibri" panose="020F0502020204030204" pitchFamily="34" charset="0"/>
                <a:cs typeface="Calibri" panose="020F0502020204030204" pitchFamily="34" charset="0"/>
              </a:rPr>
              <a:t>within the Union. </a:t>
            </a:r>
            <a:r>
              <a:rPr lang="en-GB" noProof="0" dirty="0" smtClean="0">
                <a:solidFill>
                  <a:srgbClr val="C00000"/>
                </a:solidFill>
                <a:latin typeface="Calibri" panose="020F0502020204030204" pitchFamily="34" charset="0"/>
                <a:cs typeface="Calibri" panose="020F0502020204030204" pitchFamily="34" charset="0"/>
              </a:rPr>
              <a:t>A decision </a:t>
            </a:r>
            <a:r>
              <a:rPr lang="en-GB" noProof="0" dirty="0" smtClean="0">
                <a:latin typeface="Calibri" panose="020F0502020204030204" pitchFamily="34" charset="0"/>
                <a:cs typeface="Calibri" panose="020F0502020204030204" pitchFamily="34" charset="0"/>
              </a:rPr>
              <a:t>by any MS be taken </a:t>
            </a:r>
            <a:r>
              <a:rPr lang="en-GB" noProof="0" dirty="0" smtClean="0">
                <a:solidFill>
                  <a:srgbClr val="C00000"/>
                </a:solidFill>
                <a:latin typeface="Calibri" panose="020F0502020204030204" pitchFamily="34" charset="0"/>
                <a:cs typeface="Calibri" panose="020F0502020204030204" pitchFamily="34" charset="0"/>
              </a:rPr>
              <a:t>in the name of others  </a:t>
            </a:r>
            <a:r>
              <a:rPr lang="en-GB" noProof="0" dirty="0" smtClean="0">
                <a:latin typeface="Calibri" panose="020F0502020204030204" pitchFamily="34" charset="0"/>
                <a:cs typeface="Calibri" panose="020F0502020204030204" pitchFamily="34" charset="0"/>
              </a:rPr>
              <a:t>= no parallel or subsequent application should take place</a:t>
            </a:r>
          </a:p>
        </p:txBody>
      </p:sp>
      <p:sp>
        <p:nvSpPr>
          <p:cNvPr id="50178" name="Rectangle 2"/>
          <p:cNvSpPr>
            <a:spLocks noGrp="1" noChangeArrowheads="1"/>
          </p:cNvSpPr>
          <p:nvPr>
            <p:ph type="title"/>
          </p:nvPr>
        </p:nvSpPr>
        <p:spPr>
          <a:solidFill>
            <a:schemeClr val="bg1">
              <a:lumMod val="20000"/>
              <a:lumOff val="80000"/>
              <a:alpha val="48000"/>
            </a:schemeClr>
          </a:solidFill>
        </p:spPr>
        <p:txBody>
          <a:bodyPr>
            <a:noAutofit/>
          </a:bodyPr>
          <a:lstStyle/>
          <a:p>
            <a:pPr eaLnBrk="1" hangingPunct="1">
              <a:defRPr/>
            </a:pPr>
            <a:r>
              <a:rPr lang="en-GB" sz="2800" noProof="0" dirty="0" smtClean="0">
                <a:solidFill>
                  <a:srgbClr val="701E0E"/>
                </a:solidFill>
                <a:latin typeface="Calibri" panose="020F0502020204030204" pitchFamily="34" charset="0"/>
                <a:cs typeface="Calibri" panose="020F0502020204030204" pitchFamily="34" charset="0"/>
              </a:rPr>
              <a:t>Purpose and philosophy of Dublin</a:t>
            </a:r>
          </a:p>
        </p:txBody>
      </p:sp>
    </p:spTree>
    <p:extLst>
      <p:ext uri="{BB962C8B-B14F-4D97-AF65-F5344CB8AC3E}">
        <p14:creationId xmlns:p14="http://schemas.microsoft.com/office/powerpoint/2010/main" val="9601164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oldi ppt tema">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8669</Words>
  <Application>Microsoft Office PowerPoint</Application>
  <PresentationFormat>On-screen Show (4:3)</PresentationFormat>
  <Paragraphs>1112</Paragraphs>
  <Slides>75</Slides>
  <Notes>66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5" baseType="lpstr">
      <vt:lpstr>宋体</vt:lpstr>
      <vt:lpstr>Arial</vt:lpstr>
      <vt:lpstr>Calibri</vt:lpstr>
      <vt:lpstr>Georgia</vt:lpstr>
      <vt:lpstr>Symbol</vt:lpstr>
      <vt:lpstr>Times New Roman</vt:lpstr>
      <vt:lpstr>Wingdings</vt:lpstr>
      <vt:lpstr>Boldi ppt tema</vt:lpstr>
      <vt:lpstr>Slide</vt:lpstr>
      <vt:lpstr>Dia</vt:lpstr>
      <vt:lpstr>EU ASYLUM LAW A BIRD’S EYE VIEW</vt:lpstr>
      <vt:lpstr>Global figures, end of 2016</vt:lpstr>
      <vt:lpstr>Syria! June, 2017</vt:lpstr>
      <vt:lpstr>Individual applications in the EU+</vt:lpstr>
      <vt:lpstr>DEFINITIONS</vt:lpstr>
      <vt:lpstr>European Union: subregional law</vt:lpstr>
      <vt:lpstr>Asylum acquis</vt:lpstr>
      <vt:lpstr>The Dublin Convention the Dublin II  and the Dublin III regulations (1990, 2003 and 2013) </vt:lpstr>
      <vt:lpstr>Purpose and philosophy of Dublin</vt:lpstr>
      <vt:lpstr>The philosophy of Dublin:  under what conditions is taking charge by another state –without investigation of the merits in the first state fair</vt:lpstr>
      <vt:lpstr>Regulation 604/2013/EU (Dublin III) criteria 8 – 15. § </vt:lpstr>
      <vt:lpstr>Regulation 604/2013/EU (Dublin III)  Procedure - deadlines</vt:lpstr>
      <vt:lpstr>The problem of non-performing countries</vt:lpstr>
      <vt:lpstr>Reception conditions  directive</vt:lpstr>
      <vt:lpstr>Reception Conditions Directive</vt:lpstr>
      <vt:lpstr>Reception Conditions Directive</vt:lpstr>
      <vt:lpstr>Reception Conditions Directive</vt:lpstr>
      <vt:lpstr>Reception Conditions Directive</vt:lpstr>
      <vt:lpstr>Reception Conditions Directive</vt:lpstr>
      <vt:lpstr>Reception Conditions Directive</vt:lpstr>
      <vt:lpstr>   PROCEDURES DIRECTIVE      </vt:lpstr>
      <vt:lpstr> Procedures directive, 2013</vt:lpstr>
      <vt:lpstr>Procedures directive, 2013 Guarantees (selected list)</vt:lpstr>
      <vt:lpstr>Procedures directive, 2013 guarantees </vt:lpstr>
      <vt:lpstr>Procedures directive, 2013 Procedures</vt:lpstr>
      <vt:lpstr>Procedures directive, 2013 Procedures</vt:lpstr>
      <vt:lpstr>Procedures directive, 2013 Procedures</vt:lpstr>
      <vt:lpstr>Procedures directive, 2013 key terms</vt:lpstr>
      <vt:lpstr>Procedures directive, 2013</vt:lpstr>
      <vt:lpstr>QUALIFICATION DIRECTIVE, 2011 DECEMBER A few salient features</vt:lpstr>
      <vt:lpstr> Qualification directive (cont'd)</vt:lpstr>
      <vt:lpstr> Qualification directive (cont'd)</vt:lpstr>
      <vt:lpstr> Qualification directive (cont'd)</vt:lpstr>
      <vt:lpstr>Conceptual scheme</vt:lpstr>
      <vt:lpstr> Qualification directive</vt:lpstr>
      <vt:lpstr> Qualification directive  Well-founded fear (cont'd)</vt:lpstr>
      <vt:lpstr>Qualification directive  Persecution </vt:lpstr>
      <vt:lpstr> Qualification Directive  persecution (cont'd) </vt:lpstr>
      <vt:lpstr>Qualification directive  Persecution (cont'd)</vt:lpstr>
      <vt:lpstr>Qualification directive  Procedure, including revocation of refugee status</vt:lpstr>
      <vt:lpstr>Qualification directive: substantive rights</vt:lpstr>
      <vt:lpstr>Qualification directive: substantive rights</vt:lpstr>
      <vt:lpstr>Qualification directive: substantive rights</vt:lpstr>
      <vt:lpstr>Qualification directive: substantive rights</vt:lpstr>
      <vt:lpstr>INTRA-EU SOLIDARITY THE TEMPORARY PROTECTION DIRECTIVE, EASO, AMIF, HOTSPOTS, RELOCATION SOLIDARITY  WITH THIRD STATES, COOPERATION, EXTERNALISATION </vt:lpstr>
      <vt:lpstr> Temporary Protection Directive, 2001 </vt:lpstr>
      <vt:lpstr>TEMPORARY PORTECTION DIRECTIVE</vt:lpstr>
      <vt:lpstr>Temporary Protection Directive</vt:lpstr>
      <vt:lpstr>Temporary Protection Directive</vt:lpstr>
      <vt:lpstr>Temporary Protection Directive</vt:lpstr>
      <vt:lpstr>EUROPEAN ASYLUM SUPPORT OFFICE  (EASO)</vt:lpstr>
      <vt:lpstr>EASO</vt:lpstr>
      <vt:lpstr>EASO Priorities, 2017</vt:lpstr>
      <vt:lpstr>THE ASYLUM AND MIGRATION AND INTEGRATION FUND</vt:lpstr>
      <vt:lpstr>The Asylum Migration and Integration Fund (AMIF)</vt:lpstr>
      <vt:lpstr>THE EXCEPTIONAL YEARS  2015 - 2017  FAILURE OF THE SYSTEM, EFFORTS TO RESCUE SOLIDARITY WITHIN THE EU</vt:lpstr>
      <vt:lpstr>SOURCES OF MALFUNCTIONING OF THE CEAS</vt:lpstr>
      <vt:lpstr>WHAT SOLIDARITY IS CONCEIVABLE AMONG EU MEMBER STATES GOING BEYOND TEMPORARY PROTECTION, EASO AND AMIF,?  =  RELOCATION, HOTSPOTS, DUBLIN RECAST </vt:lpstr>
      <vt:lpstr>Actual relocation decisions</vt:lpstr>
      <vt:lpstr>How many – the key behind the compulsory relocation decision</vt:lpstr>
      <vt:lpstr>Relocation as of 9 June 2017</vt:lpstr>
      <vt:lpstr>Hotspots</vt:lpstr>
      <vt:lpstr>Efforts to recast the CEAS - overview</vt:lpstr>
      <vt:lpstr>THE PROPOSED CHANGES AFFECTING INTER-STATE SOLIDARITY IN DUBLIN IV.</vt:lpstr>
      <vt:lpstr>SOLIDARITY  WITH THIRD STATES, COOPERATION, EXTERNALISATION</vt:lpstr>
      <vt:lpstr>RESETTLEMENT FROM THIRD STATES</vt:lpstr>
      <vt:lpstr>Actual resettlement</vt:lpstr>
      <vt:lpstr>Financial assistance</vt:lpstr>
      <vt:lpstr>The EU-Turkey „statement” – the deal of 18 March 2016</vt:lpstr>
      <vt:lpstr>The EU-Turkey „statement”  –  the deal of 18 March 2016</vt:lpstr>
      <vt:lpstr>CONCLUSION  DEMISE OR SOLIDARITY</vt:lpstr>
      <vt:lpstr>Geographic proximity is morally irrelevant – then who should provide the public good of protection globally and regionally?</vt:lpstr>
      <vt:lpstr>Demise of solidarity</vt:lpstr>
      <vt:lpstr>(Some) Available options</vt:lpstr>
      <vt:lpstr>THANKS!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Refugee Law  Parts 4-7</dc:title>
  <dc:creator>User</dc:creator>
  <dc:description>Spell checked</dc:description>
  <cp:lastModifiedBy>Boldizsar Nagy</cp:lastModifiedBy>
  <cp:revision>503</cp:revision>
  <cp:lastPrinted>2016-12-12T01:05:17Z</cp:lastPrinted>
  <dcterms:created xsi:type="dcterms:W3CDTF">2008-10-10T12:55:55Z</dcterms:created>
  <dcterms:modified xsi:type="dcterms:W3CDTF">2017-06-27T12:55:53Z</dcterms:modified>
</cp:coreProperties>
</file>